
<file path=[Content_Types].xml><?xml version="1.0" encoding="utf-8"?>
<Types xmlns="http://schemas.openxmlformats.org/package/2006/content-types">
  <Default Extension="xml" ContentType="application/vnd.openxmlformats-package.core-properties+xml"/>
  <Default Extension="png" ContentType="image/png"/>
  <Default Extension="svg" ContentType="image/svg+xml"/>
  <Default Extension="rels" ContentType="application/vnd.openxmlformats-package.relationship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Masters/theme/theme2.xml" ContentType="application/vnd.openxmlformats-officedocument.them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Masters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aa425e7458674b32" /><Relationship Type="http://schemas.openxmlformats.org/officeDocument/2006/relationships/extended-properties" Target="/docProps/app.xml" Id="R2ba231fb26224923" /><Relationship Type="http://schemas.openxmlformats.org/officeDocument/2006/relationships/officeDocument" Target="/ppt/presentation.xml" Id="R757b86c7ab4140e0" /></Relationships>
</file>

<file path=ppt/presentation.xml><?xml version="1.0" encoding="utf-8"?>
<p:presentation xmlns:p="http://schemas.openxmlformats.org/presentationml/2006/main">
  <p:sldMasterIdLst>
    <p:sldMasterId xmlns:r="http://schemas.openxmlformats.org/officeDocument/2006/relationships" id="2147483648" r:id="R3816bb5dc24c4533"/>
  </p:sldMasterIdLst>
  <p:notesMasterIdLst>
    <p:notesMasterId xmlns:r="http://schemas.openxmlformats.org/officeDocument/2006/relationships" r:id="Re7771f4718914c07"/>
  </p:notesMasterIdLst>
  <p:sldIdLst>
    <p:sldId xmlns:r="http://schemas.openxmlformats.org/officeDocument/2006/relationships" id="256" r:id="Rc6838a11fd6e4a7e"/>
    <p:sldId xmlns:r="http://schemas.openxmlformats.org/officeDocument/2006/relationships" id="257" r:id="R936ca2e0d0484a3f"/>
    <p:sldId xmlns:r="http://schemas.openxmlformats.org/officeDocument/2006/relationships" id="258" r:id="Re6bf594af9ce4807"/>
    <p:sldId xmlns:r="http://schemas.openxmlformats.org/officeDocument/2006/relationships" id="259" r:id="Ra78eebc2cb6946b8"/>
    <p:sldId xmlns:r="http://schemas.openxmlformats.org/officeDocument/2006/relationships" id="260" r:id="Rce29ee641ec344eb"/>
    <p:sldId xmlns:r="http://schemas.openxmlformats.org/officeDocument/2006/relationships" id="261" r:id="Reaea5b47b2664199"/>
    <p:sldId xmlns:r="http://schemas.openxmlformats.org/officeDocument/2006/relationships" id="262" r:id="Red9d1c8c58204539"/>
  </p:sldIdLst>
  <p:sldSz cx="12192000" cy="6858000"/>
  <p:notesSz cx="6858000" cy="9144000"/>
  <p:defaultTextStyle>
    <a:defPPr xmlns:a="http://schemas.openxmlformats.org/drawingml/2006/main">
      <a:defRPr lang="en-US"/>
    </a:defPPr>
    <a:lvl1pPr xmlns:a="http://schemas.openxmlformats.org/drawingml/2006/main" marL="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1pPr>
    <a:lvl2pPr xmlns:a="http://schemas.openxmlformats.org/drawingml/2006/main" marL="457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2pPr>
    <a:lvl3pPr xmlns:a="http://schemas.openxmlformats.org/drawingml/2006/main" marL="914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3pPr>
    <a:lvl4pPr xmlns:a="http://schemas.openxmlformats.org/drawingml/2006/main" marL="1371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4pPr>
    <a:lvl5pPr xmlns:a="http://schemas.openxmlformats.org/drawingml/2006/main" marL="18288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5pPr>
    <a:lvl6pPr xmlns:a="http://schemas.openxmlformats.org/drawingml/2006/main" marL="22860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6pPr>
    <a:lvl7pPr xmlns:a="http://schemas.openxmlformats.org/drawingml/2006/main" marL="2743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7pPr>
    <a:lvl8pPr xmlns:a="http://schemas.openxmlformats.org/drawingml/2006/main" marL="3200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8pPr>
    <a:lvl9pPr xmlns:a="http://schemas.openxmlformats.org/drawingml/2006/main" marL="3657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>
  <p:extLst>
    <p:ext xmlns:p14="http://schemas.microsoft.com/office/powerpoint/2010/main" uri="{E76CE94A-603C-4142-B9EB-6D1370010A27}">
      <p14:discardImageEditData val="0"/>
    </p:ext>
    <p:ext xmlns:p14="http://schemas.microsoft.com/office/powerpoint/2010/main" uri="{D31A062A-798A-4329-ABDD-BBA856620510}">
      <p14:defaultImageDpi val="32767"/>
    </p:ext>
    <p:ext xmlns:p15="http://schemas.microsoft.com/office/powerpoint/2012/main" uri="{FD5EFAAD-0ECE-453E-9831-46B23BE46B34}">
      <p15:chartTrackingRefBased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_rels/presentation.xml.rels>&#65279;<?xml version="1.0" encoding="utf-8"?><Relationships xmlns="http://schemas.openxmlformats.org/package/2006/relationships"><Relationship Type="http://schemas.openxmlformats.org/officeDocument/2006/relationships/theme" Target="/ppt/theme/theme1.xml" Id="R0fff257d278546c4" /><Relationship Type="http://schemas.openxmlformats.org/officeDocument/2006/relationships/slideMaster" Target="/ppt/slideMasters/slideMaster1.xml" Id="R3816bb5dc24c4533" /><Relationship Type="http://schemas.openxmlformats.org/officeDocument/2006/relationships/notesMaster" Target="/ppt/notesMasters/notesMaster1.xml" Id="Re7771f4718914c07" /><Relationship Type="http://schemas.openxmlformats.org/officeDocument/2006/relationships/presProps" Target="/ppt/presProps.xml" Id="Reb8ce6547b6544c9" /><Relationship Type="http://schemas.openxmlformats.org/officeDocument/2006/relationships/tableStyles" Target="/ppt/tableStyles.xml" Id="R3c2fc53471b9429a" /><Relationship Type="http://schemas.openxmlformats.org/officeDocument/2006/relationships/slide" Target="/ppt/slides/slide1.xml" Id="Rc6838a11fd6e4a7e" /><Relationship Type="http://schemas.openxmlformats.org/officeDocument/2006/relationships/slide" Target="/ppt/slides/slide2.xml" Id="R936ca2e0d0484a3f" /><Relationship Type="http://schemas.openxmlformats.org/officeDocument/2006/relationships/slide" Target="/ppt/slides/slide3.xml" Id="Re6bf594af9ce4807" /><Relationship Type="http://schemas.openxmlformats.org/officeDocument/2006/relationships/slide" Target="/ppt/slides/slide4.xml" Id="Ra78eebc2cb6946b8" /><Relationship Type="http://schemas.openxmlformats.org/officeDocument/2006/relationships/slide" Target="/ppt/slides/slide5.xml" Id="Rce29ee641ec344eb" /><Relationship Type="http://schemas.openxmlformats.org/officeDocument/2006/relationships/slide" Target="/ppt/slides/slide6.xml" Id="Reaea5b47b2664199" /><Relationship Type="http://schemas.openxmlformats.org/officeDocument/2006/relationships/slide" Target="/ppt/slides/slide7.xml" Id="Red9d1c8c58204539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notesMasters/theme/theme3.xml" Id="R98b820dcb72d49d0" /></Relationships>
</file>

<file path=ppt/notesMasters/notesMaster1.xml><?xml version="1.0" encoding="utf-8"?>
<p:notesMaster xmlns:p="http://schemas.openxmlformats.org/presentationml/2006/main">
  <p:cSld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Header Placeholder"/>
          <p:cNvSpPr/>
          <p:nvPr>
            <p:ph type="hdr" sz="quarter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3" name="Date Placeholder"/>
          <p:cNvSpPr/>
          <p:nvPr>
            <p:ph type="dt" sz="quarter" idx="1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Image Placeholder"/>
          <p:cNvSpPr/>
          <p:nvPr>
            <p:ph type="sldImg" idx="2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5" name="Notes Placeholder"/>
          <p:cNvSpPr/>
          <p:nvPr>
            <p:ph type="body" sz="quarter" idx="3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6" name="Footer Placeholder"/>
          <p:cNvSpPr/>
          <p:nvPr>
            <p:ph type="ftr" sz="quarter" idx="4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7" name="Slide Number Placeholder"/>
          <p:cNvSpPr/>
          <p:nvPr>
            <p:ph type="sldNum" sz="quarter" idx="5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xmlns:a="http://schemas.openxmlformats.org/drawingml/2006/main" marL="0" algn="l" defTabSz="914400" rtl="0" eaLnBrk="1" latinLnBrk="0" hangingPunct="1">
      <a:defRPr sz="1200" kern="1200"/>
    </a:lvl1pPr>
  </p:notesStyle>
</p:notesMaster>
</file>

<file path=ppt/notesMasters/theme/theme3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solidFill>
          <a:schemeClr val="dk1"/>
        </a:solidFill>
        <a:solidFill>
          <a:schemeClr val="accent1"/>
        </a:soli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27b61e2b5bb84a14" /><Relationship Type="http://schemas.openxmlformats.org/officeDocument/2006/relationships/notesMaster" Target="/ppt/notesMasters/notesMaster1.xml" Id="R19134abb6c8d4853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2.xml" Id="Re3a71e9bd8bc4b6f" /><Relationship Type="http://schemas.openxmlformats.org/officeDocument/2006/relationships/notesMaster" Target="/ppt/notesMasters/notesMaster1.xml" Id="R59b9a9acef224160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3.xml" Id="Rf20f25a733034f35" /><Relationship Type="http://schemas.openxmlformats.org/officeDocument/2006/relationships/notesMaster" Target="/ppt/notesMasters/notesMaster1.xml" Id="R31d6affa8255440f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4.xml" Id="R52f76181446d446b" /><Relationship Type="http://schemas.openxmlformats.org/officeDocument/2006/relationships/notesMaster" Target="/ppt/notesMasters/notesMaster1.xml" Id="Rabed3f05a14348e9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5.xml" Id="R5c9f93310e8c47ed" /><Relationship Type="http://schemas.openxmlformats.org/officeDocument/2006/relationships/notesMaster" Target="/ppt/notesMasters/notesMaster1.xml" Id="R813828c16d0747e3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/ppt/slides/slide6.xml" Id="R9519224d5a15488a" /><Relationship Type="http://schemas.openxmlformats.org/officeDocument/2006/relationships/notesMaster" Target="/ppt/notesMasters/notesMaster1.xml" Id="R10674bc51d7c4a4f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slide" Target="/ppt/slides/slide7.xml" Id="Rfd9268ff0ec645b7" /><Relationship Type="http://schemas.openxmlformats.org/officeDocument/2006/relationships/notesMaster" Target="/ppt/notesMasters/notesMaster1.xml" Id="Ra0fc200efd934988" /></Relationships>
</file>

<file path=ppt/notesSlides/notesSlide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本页将 AI 搜索拆成 8 个可编辑环节：从用户搜索开始，经过意图识别、查询规划、检索召回、内容评估、证据融合，到答案生成与反馈优化。讲解时可强调底层逻辑：先理解问题，再找到证据，再判断证据，最后生成答案并根据反馈持续优化。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本页讲解 GEO 文章被大模型引用的五大影响因子模型：时间性、媒体权重、关键词覆盖、互动信号和问题相关性。核心传达是：GEO 的本质不是单纯让文章被搜索引擎收录，而是让文章满足大模型选择信源时的五个决策条件。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ae61fa354fa04130" /></Relationships>
</file>

<file path=ppt/slideLayouts/slideLayout1.xml><?xml version="1.0" encoding="utf-8"?>
<p:sldLayout xmlns:p="http://schemas.openxmlformats.org/presentationml/2006/main" type="title">
  <p:cSld name="Title Slide"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slideMasters/theme/theme2.xml" Id="R6eb67ba1167f4157" /><Relationship Type="http://schemas.openxmlformats.org/officeDocument/2006/relationships/slideLayout" Target="/ppt/slideLayouts/slideLayout1.xml" Id="Rd02463014bbb4a0b" /></Relationships>
</file>

<file path=ppt/slideMasters/slideMaster1.xml><?xml version="1.0" encoding="utf-8"?>
<p:sldMaster xmlns:p="http://schemas.openxmlformats.org/presentationml/2006/main">
  <p:cSld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d02463014bbb4a0b"/>
  </p:sldLayoutIdLst>
  <p:txStyles>
    <p:titleStyle>
      <a:lvl1pPr xmlns:a="http://schemas.openxmlformats.org/drawingml/2006/main"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xmlns:a="http://schemas.openxmlformats.org/drawingml/2006/main"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xmlns:a="http://schemas.openxmlformats.org/drawingml/2006/main"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Masters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solidFill>
          <a:schemeClr val="dk1"/>
        </a:solidFill>
        <a:solidFill>
          <a:schemeClr val="accent1"/>
        </a:soli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825e022e824c4303" /><Relationship Type="http://schemas.openxmlformats.org/officeDocument/2006/relationships/image" Target="/ppt/media/image.png" Id="Rf057e1a8dc1e462f" /><Relationship Type="http://schemas.openxmlformats.org/officeDocument/2006/relationships/image" Target="/ppt/media/image.svg" Id="Rf1fc198b1b0046ca" /><Relationship Type="http://schemas.openxmlformats.org/officeDocument/2006/relationships/image" Target="/ppt/media/image2.png" Id="Rbabf2f974ef542f3" /><Relationship Type="http://schemas.openxmlformats.org/officeDocument/2006/relationships/image" Target="/ppt/media/image2.svg" Id="Ra71d9815381f433b" /><Relationship Type="http://schemas.openxmlformats.org/officeDocument/2006/relationships/image" Target="/ppt/media/image3.png" Id="R5b739647230146eb" /><Relationship Type="http://schemas.openxmlformats.org/officeDocument/2006/relationships/image" Target="/ppt/media/image3.svg" Id="R2329fca148de4f23" /><Relationship Type="http://schemas.openxmlformats.org/officeDocument/2006/relationships/image" Target="/ppt/media/image4.png" Id="Rba36f4d370e94590" /><Relationship Type="http://schemas.openxmlformats.org/officeDocument/2006/relationships/image" Target="/ppt/media/image4.svg" Id="Rd1ba00c96e1e409b" /><Relationship Type="http://schemas.openxmlformats.org/officeDocument/2006/relationships/image" Target="/ppt/media/image5.png" Id="R1acb31eeae8b4662" /><Relationship Type="http://schemas.openxmlformats.org/officeDocument/2006/relationships/image" Target="/ppt/media/image5.svg" Id="Radd6b7c3bc274fc7" /><Relationship Type="http://schemas.openxmlformats.org/officeDocument/2006/relationships/image" Target="/ppt/media/image6.png" Id="R36e1bc9fa1424c70" /><Relationship Type="http://schemas.openxmlformats.org/officeDocument/2006/relationships/image" Target="/ppt/media/image6.svg" Id="R15e14271b80f43d5" /><Relationship Type="http://schemas.openxmlformats.org/officeDocument/2006/relationships/image" Target="/ppt/media/image7.png" Id="R4a833186afdf406d" /><Relationship Type="http://schemas.openxmlformats.org/officeDocument/2006/relationships/image" Target="/ppt/media/image7.svg" Id="R5e3bbbbe699140e5" /><Relationship Type="http://schemas.openxmlformats.org/officeDocument/2006/relationships/image" Target="/ppt/media/image8.png" Id="Rc5dcf6f63fe4405a" /><Relationship Type="http://schemas.openxmlformats.org/officeDocument/2006/relationships/image" Target="/ppt/media/image8.svg" Id="R5d05a97b6ab24ba9" /><Relationship Type="http://schemas.openxmlformats.org/officeDocument/2006/relationships/image" Target="/ppt/media/image9.png" Id="R607b126f3acd4f8a" /><Relationship Type="http://schemas.openxmlformats.org/officeDocument/2006/relationships/image" Target="/ppt/media/image9.svg" Id="R87b5a4c74ce8466a" /><Relationship Type="http://schemas.openxmlformats.org/officeDocument/2006/relationships/image" Target="/ppt/media/image10.png" Id="R206c9cd12a514dd5" /><Relationship Type="http://schemas.openxmlformats.org/officeDocument/2006/relationships/image" Target="/ppt/media/image10.svg" Id="Rf05812b97e3046df" /><Relationship Type="http://schemas.openxmlformats.org/officeDocument/2006/relationships/image" Target="/ppt/media/image11.png" Id="R1093380616b44a94" /><Relationship Type="http://schemas.openxmlformats.org/officeDocument/2006/relationships/image" Target="/ppt/media/image11.svg" Id="R684e794fd93e4689" /><Relationship Type="http://schemas.openxmlformats.org/officeDocument/2006/relationships/image" Target="/ppt/media/image12.png" Id="R3c7e1a30b5504e19" /><Relationship Type="http://schemas.openxmlformats.org/officeDocument/2006/relationships/image" Target="/ppt/media/image12.svg" Id="Rb13d2c1550ed45ca" /><Relationship Type="http://schemas.openxmlformats.org/officeDocument/2006/relationships/image" Target="/ppt/media/image13.png" Id="R61fb7bbbce064e7b" /><Relationship Type="http://schemas.openxmlformats.org/officeDocument/2006/relationships/image" Target="/ppt/media/image13.svg" Id="Rc4d9224042c24b6b" /><Relationship Type="http://schemas.openxmlformats.org/officeDocument/2006/relationships/image" Target="/ppt/media/image14.png" Id="R3287b842c7ad4025" /><Relationship Type="http://schemas.openxmlformats.org/officeDocument/2006/relationships/image" Target="/ppt/media/image14.svg" Id="R7e47bfca9e314a8e" /><Relationship Type="http://schemas.openxmlformats.org/officeDocument/2006/relationships/notesSlide" Target="/ppt/notesSlides/notesSlide1.xml" Id="R9aa6374163fe4c5c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5621f43b40f648e8" /><Relationship Type="http://schemas.openxmlformats.org/officeDocument/2006/relationships/image" Target="/ppt/media/image15.png" Id="R30752e5bb4864857" /><Relationship Type="http://schemas.openxmlformats.org/officeDocument/2006/relationships/image" Target="/ppt/media/image15.svg" Id="Rc76b27b6018a439e" /><Relationship Type="http://schemas.openxmlformats.org/officeDocument/2006/relationships/image" Target="/ppt/media/image16.png" Id="R885d19090c29459b" /><Relationship Type="http://schemas.openxmlformats.org/officeDocument/2006/relationships/image" Target="/ppt/media/image16.svg" Id="R2888f23fd9a84279" /><Relationship Type="http://schemas.openxmlformats.org/officeDocument/2006/relationships/image" Target="/ppt/media/image17.png" Id="R61e98d1201b94002" /><Relationship Type="http://schemas.openxmlformats.org/officeDocument/2006/relationships/image" Target="/ppt/media/image17.svg" Id="R2d4bfb7587f74bf3" /><Relationship Type="http://schemas.openxmlformats.org/officeDocument/2006/relationships/image" Target="/ppt/media/image18.png" Id="R1986f31d97254c9b" /><Relationship Type="http://schemas.openxmlformats.org/officeDocument/2006/relationships/image" Target="/ppt/media/image18.svg" Id="Rad674e079d45443f" /><Relationship Type="http://schemas.openxmlformats.org/officeDocument/2006/relationships/image" Target="/ppt/media/image19.png" Id="R072ced47f08b4b4e" /><Relationship Type="http://schemas.openxmlformats.org/officeDocument/2006/relationships/image" Target="/ppt/media/image19.svg" Id="Rd21c8022aab3485b" /><Relationship Type="http://schemas.openxmlformats.org/officeDocument/2006/relationships/image" Target="/ppt/media/image20.png" Id="R197711531281481d" /><Relationship Type="http://schemas.openxmlformats.org/officeDocument/2006/relationships/image" Target="/ppt/media/image20.svg" Id="Rc18d200bc0ae47db" /><Relationship Type="http://schemas.openxmlformats.org/officeDocument/2006/relationships/image" Target="/ppt/media/image21.png" Id="R468001ca7af342b3" /><Relationship Type="http://schemas.openxmlformats.org/officeDocument/2006/relationships/image" Target="/ppt/media/image21.svg" Id="R792d79fef5d1491d" /><Relationship Type="http://schemas.openxmlformats.org/officeDocument/2006/relationships/image" Target="/ppt/media/image22.png" Id="R73a8ea7c5aec4f43" /><Relationship Type="http://schemas.openxmlformats.org/officeDocument/2006/relationships/image" Target="/ppt/media/image22.svg" Id="R2c88e3f8b49443eb" /><Relationship Type="http://schemas.openxmlformats.org/officeDocument/2006/relationships/image" Target="/ppt/media/image23.png" Id="R875696bfbe864826" /><Relationship Type="http://schemas.openxmlformats.org/officeDocument/2006/relationships/image" Target="/ppt/media/image23.svg" Id="R113d0bbc84924368" /><Relationship Type="http://schemas.openxmlformats.org/officeDocument/2006/relationships/image" Target="/ppt/media/image24.png" Id="R0873aaf786df46b8" /><Relationship Type="http://schemas.openxmlformats.org/officeDocument/2006/relationships/image" Target="/ppt/media/image24.svg" Id="Rf64dac57bc214db9" /><Relationship Type="http://schemas.openxmlformats.org/officeDocument/2006/relationships/image" Target="/ppt/media/image25.png" Id="Rd75bbe33a91d4dd4" /><Relationship Type="http://schemas.openxmlformats.org/officeDocument/2006/relationships/image" Target="/ppt/media/image25.svg" Id="R7157958d45a84ed8" /><Relationship Type="http://schemas.openxmlformats.org/officeDocument/2006/relationships/image" Target="/ppt/media/image26.png" Id="R950c7e7c25f7426a" /><Relationship Type="http://schemas.openxmlformats.org/officeDocument/2006/relationships/image" Target="/ppt/media/image26.svg" Id="R4fc0d3ceecfd42c3" /><Relationship Type="http://schemas.openxmlformats.org/officeDocument/2006/relationships/image" Target="/ppt/media/image27.png" Id="Re7d314afc68e4f65" /><Relationship Type="http://schemas.openxmlformats.org/officeDocument/2006/relationships/image" Target="/ppt/media/image27.svg" Id="R99d39a146c1442c8" /><Relationship Type="http://schemas.openxmlformats.org/officeDocument/2006/relationships/image" Target="/ppt/media/image28.png" Id="Rd8ff00f7cca64fac" /><Relationship Type="http://schemas.openxmlformats.org/officeDocument/2006/relationships/image" Target="/ppt/media/image28.svg" Id="R0b53e06d848a4a0e" /><Relationship Type="http://schemas.openxmlformats.org/officeDocument/2006/relationships/image" Target="/ppt/media/image29.png" Id="R55c8ec7012f641d7" /><Relationship Type="http://schemas.openxmlformats.org/officeDocument/2006/relationships/image" Target="/ppt/media/image29.svg" Id="R235399553f134d0d" /><Relationship Type="http://schemas.openxmlformats.org/officeDocument/2006/relationships/image" Target="/ppt/media/image30.png" Id="R53274d76d36e4469" /><Relationship Type="http://schemas.openxmlformats.org/officeDocument/2006/relationships/image" Target="/ppt/media/image30.svg" Id="Rcfc49917f2ec4b91" /><Relationship Type="http://schemas.openxmlformats.org/officeDocument/2006/relationships/image" Target="/ppt/media/image31.png" Id="Re7a5805e84c6441d" /><Relationship Type="http://schemas.openxmlformats.org/officeDocument/2006/relationships/image" Target="/ppt/media/image31.svg" Id="R9bb3a62564974140" /><Relationship Type="http://schemas.openxmlformats.org/officeDocument/2006/relationships/image" Target="/ppt/media/image32.png" Id="Rc3ce0e6ac1554ec0" /><Relationship Type="http://schemas.openxmlformats.org/officeDocument/2006/relationships/image" Target="/ppt/media/image32.svg" Id="Rcdf909e8ec114919" /><Relationship Type="http://schemas.openxmlformats.org/officeDocument/2006/relationships/image" Target="/ppt/media/image33.png" Id="R81d0320285e643f3" /><Relationship Type="http://schemas.openxmlformats.org/officeDocument/2006/relationships/image" Target="/ppt/media/image33.svg" Id="R3302226340274480" /><Relationship Type="http://schemas.openxmlformats.org/officeDocument/2006/relationships/image" Target="/ppt/media/image34.png" Id="Re58c1659daeb496e" /><Relationship Type="http://schemas.openxmlformats.org/officeDocument/2006/relationships/image" Target="/ppt/media/image34.svg" Id="Rbee9a701d1fe455d" /><Relationship Type="http://schemas.openxmlformats.org/officeDocument/2006/relationships/image" Target="/ppt/media/image35.png" Id="R98506532c1e4413e" /><Relationship Type="http://schemas.openxmlformats.org/officeDocument/2006/relationships/image" Target="/ppt/media/image35.svg" Id="Rfa33c1e816024598" /><Relationship Type="http://schemas.openxmlformats.org/officeDocument/2006/relationships/image" Target="/ppt/media/image36.png" Id="R5a7248a8f3124e09" /><Relationship Type="http://schemas.openxmlformats.org/officeDocument/2006/relationships/image" Target="/ppt/media/image36.svg" Id="Re23dc8e5e3784888" /><Relationship Type="http://schemas.openxmlformats.org/officeDocument/2006/relationships/notesSlide" Target="/ppt/notesSlides/notesSlide2.xml" Id="Rd4df7663e98f4593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89875b17ab874f50" /><Relationship Type="http://schemas.openxmlformats.org/officeDocument/2006/relationships/image" Target="/ppt/media/image37.png" Id="R1fc8f322c08346bf" /><Relationship Type="http://schemas.openxmlformats.org/officeDocument/2006/relationships/image" Target="/ppt/media/image37.svg" Id="Ra65bf3edf898446e" /><Relationship Type="http://schemas.openxmlformats.org/officeDocument/2006/relationships/notesSlide" Target="/ppt/notesSlides/notesSlide3.xml" Id="R2aebd11a37684ae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2620d32f04ef465f" /><Relationship Type="http://schemas.openxmlformats.org/officeDocument/2006/relationships/notesSlide" Target="/ppt/notesSlides/notesSlide4.xml" Id="Rcb53727b3a174a2e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a3731d98b2fb44de" /><Relationship Type="http://schemas.openxmlformats.org/officeDocument/2006/relationships/image" Target="/ppt/media/image38.png" Id="R9c2993d5b7ba42a0" /><Relationship Type="http://schemas.openxmlformats.org/officeDocument/2006/relationships/image" Target="/ppt/media/image39.png" Id="Ra0f83fbc25c5415b" /><Relationship Type="http://schemas.openxmlformats.org/officeDocument/2006/relationships/image" Target="/ppt/media/image38.svg" Id="Rd2802847e7804d9e" /><Relationship Type="http://schemas.openxmlformats.org/officeDocument/2006/relationships/image" Target="/ppt/media/image40.png" Id="Rf270116b20434535" /><Relationship Type="http://schemas.openxmlformats.org/officeDocument/2006/relationships/image" Target="/ppt/media/image39.svg" Id="R3662ff1562734ed2" /><Relationship Type="http://schemas.openxmlformats.org/officeDocument/2006/relationships/image" Target="/ppt/media/image41.png" Id="Rcf080aac089d42b7" /><Relationship Type="http://schemas.openxmlformats.org/officeDocument/2006/relationships/image" Target="/ppt/media/image42.png" Id="Rde933cbd5a2542c6" /><Relationship Type="http://schemas.openxmlformats.org/officeDocument/2006/relationships/image" Target="/ppt/media/image40.svg" Id="R43deb1ec0b3b40a1" /><Relationship Type="http://schemas.openxmlformats.org/officeDocument/2006/relationships/image" Target="/ppt/media/image43.png" Id="R1a7a27ae8a9b4652" /><Relationship Type="http://schemas.openxmlformats.org/officeDocument/2006/relationships/image" Target="/ppt/media/image44.png" Id="R5084e28ec0ad4742" /><Relationship Type="http://schemas.openxmlformats.org/officeDocument/2006/relationships/image" Target="/ppt/media/image41.svg" Id="R9274ae3852ff44ad" /><Relationship Type="http://schemas.openxmlformats.org/officeDocument/2006/relationships/image" Target="/ppt/media/image45.png" Id="R1fb77ae0f5ec478a" /><Relationship Type="http://schemas.openxmlformats.org/officeDocument/2006/relationships/notesSlide" Target="/ppt/notesSlides/notesSlide5.xml" Id="Rc80911c14ea04fbc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9771e0f61fb24821" /><Relationship Type="http://schemas.openxmlformats.org/officeDocument/2006/relationships/image" Target="/ppt/media/image46.png" Id="Rc70157884b974df1" /><Relationship Type="http://schemas.openxmlformats.org/officeDocument/2006/relationships/image" Target="/ppt/media/image27.png" Id="Rc4e4e8e5bdfc4613" /><Relationship Type="http://schemas.openxmlformats.org/officeDocument/2006/relationships/image" Target="/ppt/media/image27.svg" Id="Rc45fdd77e8c7426b" /><Relationship Type="http://schemas.openxmlformats.org/officeDocument/2006/relationships/image" Target="/ppt/media/image40.png" Id="R8c2aee69c01b4050" /><Relationship Type="http://schemas.openxmlformats.org/officeDocument/2006/relationships/image" Target="/ppt/media/image39.svg" Id="R9e2ebfa642e54c63" /><Relationship Type="http://schemas.openxmlformats.org/officeDocument/2006/relationships/image" Target="/ppt/media/image47.png" Id="Rdb5be0d4ac17474e" /><Relationship Type="http://schemas.openxmlformats.org/officeDocument/2006/relationships/image" Target="/ppt/media/image42.png" Id="R87500dc3dda34a54" /><Relationship Type="http://schemas.openxmlformats.org/officeDocument/2006/relationships/image" Target="/ppt/media/image40.svg" Id="R5da932ff0e964209" /><Relationship Type="http://schemas.openxmlformats.org/officeDocument/2006/relationships/image" Target="/ppt/media/image48.png" Id="R1f2d0a7a6c1f4cdc" /><Relationship Type="http://schemas.openxmlformats.org/officeDocument/2006/relationships/notesSlide" Target="/ppt/notesSlides/notesSlide6.xml" Id="R3c2650f948ec456d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6c722d54e72c4392" /><Relationship Type="http://schemas.openxmlformats.org/officeDocument/2006/relationships/image" Target="/ppt/media/image49.png" Id="Rf37341d5f7de46f3" /><Relationship Type="http://schemas.openxmlformats.org/officeDocument/2006/relationships/image" Target="/ppt/media/image42.svg" Id="Re4fd6b7246fd4318" /><Relationship Type="http://schemas.openxmlformats.org/officeDocument/2006/relationships/hyperlink" Target="https://www.doubao.com/thread/x91b26652862787af8935ce1234c8513c" TargetMode="External" Id="R29f48feb5c834383" /><Relationship Type="http://schemas.openxmlformats.org/officeDocument/2006/relationships/hyperlink" Target="https://www.doubao.com/thread/x91b26652862787af8935ce1234c8513c" TargetMode="External" Id="R6303e485567b4537" /><Relationship Type="http://schemas.openxmlformats.org/officeDocument/2006/relationships/hyperlink" Target="https://www.doubao.com/thread/x91b26652862787af8935ce1234c8513c" TargetMode="External" Id="R4839374641a04d2d" /><Relationship Type="http://schemas.openxmlformats.org/officeDocument/2006/relationships/image" Target="/ppt/media/image50.png" Id="Re81ba8dfe4d848fb" /><Relationship Type="http://schemas.openxmlformats.org/officeDocument/2006/relationships/image" Target="/ppt/media/image43.svg" Id="R1ec0dbd2620c4623" /><Relationship Type="http://schemas.openxmlformats.org/officeDocument/2006/relationships/notesSlide" Target="/ppt/notesSlides/notesSlide7.xml" Id="Rf3a4641db92b4d9d" /></Relationships>
</file>

<file path=ppt/slides/slide1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矩形 1">
            <a:extLst xmlns:a="http://schemas.openxmlformats.org/drawingml/2006/main">
              <a:ext uri="{FF2B5EF4-FFF2-40B4-BE49-F238E27FC236}">
                <a16:creationId xmlns:a16="http://schemas.microsoft.com/office/drawing/2014/main" id="{F37BC963-C066-429D-9F30-B737CFEE5CF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7FAF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矩形 2">
            <a:extLst xmlns:a="http://schemas.openxmlformats.org/drawingml/2006/main">
              <a:ext uri="{FF2B5EF4-FFF2-40B4-BE49-F238E27FC236}">
                <a16:creationId xmlns:a16="http://schemas.microsoft.com/office/drawing/2014/main" id="{85292DEC-E17D-4EB5-A71D-7FB9569B05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EF5F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矩形 3">
            <a:extLst xmlns:a="http://schemas.openxmlformats.org/drawingml/2006/main">
              <a:ext uri="{FF2B5EF4-FFF2-40B4-BE49-F238E27FC236}">
                <a16:creationId xmlns:a16="http://schemas.microsoft.com/office/drawing/2014/main" id="{58D9853F-808B-4A8B-912B-CE0F5FEA19A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266700"/>
            <a:ext cx="10515600" cy="381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buNone/>
              <a:defRPr sz="2325" b="1">
                <a:solidFill>
                  <a:srgbClr val="050B18"/>
                </a:solidFill>
                <a:latin typeface="PingFang SC"/>
                <a:ea typeface="PingFang SC"/>
                <a:cs typeface="PingFang SC"/>
              </a:defRPr>
            </a:pPr>
            <a:r>
              <a:rPr sz="2325" b="1">
                <a:solidFill>
                  <a:srgbClr val="050B18"/>
                </a:solidFill>
                <a:latin typeface="PingFang SC"/>
                <a:ea typeface="PingFang SC"/>
                <a:cs typeface="PingFang SC"/>
              </a:rPr>
              <a:t>从“没有被 AI 推荐”到“被 AI 引用与推荐”的完整 GEO 路径</a:t>
            </a:r>
          </a:p>
        </p:txBody>
      </p:sp>
      <p:sp>
        <p:nvSpPr>
          <p:cNvPr id="5" name="矩形 4">
            <a:extLst xmlns:a="http://schemas.openxmlformats.org/drawingml/2006/main">
              <a:ext uri="{FF2B5EF4-FFF2-40B4-BE49-F238E27FC236}">
                <a16:creationId xmlns:a16="http://schemas.microsoft.com/office/drawing/2014/main" id="{EA38F6EF-C84B-4003-AD47-526F1750D2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33500" y="666750"/>
            <a:ext cx="95250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19050" tIns="19050" rIns="19050" bIns="19050" anchor="t"/>
          <a:lstStyle xmlns:a="http://schemas.openxmlformats.org/drawingml/2006/main"/>
          <a:p xmlns:a="http://schemas.openxmlformats.org/drawingml/2006/main">
            <a:pPr algn="ctr">
              <a:buNone/>
              <a:defRPr sz="1015" b="1">
                <a:solidFill>
                  <a:srgbClr val="5B677A"/>
                </a:solidFill>
                <a:latin typeface="PingFang SC"/>
                <a:ea typeface="PingFang SC"/>
                <a:cs typeface="PingFang SC"/>
              </a:defRPr>
            </a:pPr>
            <a:r>
              <a:rPr sz="1015" b="1">
                <a:solidFill>
                  <a:srgbClr val="5B677A"/>
                </a:solidFill>
                <a:latin typeface="PingFang SC"/>
                <a:ea typeface="PingFang SC"/>
                <a:cs typeface="PingFang SC"/>
              </a:rPr>
              <a:t>以省心推为例：从问题集、AI 采样、信源偏好分析，到 RAG 生成、多平台发布、再采样和数据回看</a:t>
            </a:r>
          </a:p>
        </p:txBody>
      </p:sp>
      <p:sp>
        <p:nvSpPr>
          <p:cNvPr id="6" name="矩形 5">
            <a:extLst xmlns:a="http://schemas.openxmlformats.org/drawingml/2006/main">
              <a:ext uri="{FF2B5EF4-FFF2-40B4-BE49-F238E27FC236}">
                <a16:creationId xmlns:a16="http://schemas.microsoft.com/office/drawing/2014/main" id="{E97A69FF-1433-44B0-B32E-407404B828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1950" y="1028700"/>
            <a:ext cx="2667000" cy="1524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13335">
            <a:solidFill>
              <a:srgbClr val="155BCB"/>
            </a:solidFill>
            <a:prstDash val="solid"/>
          </a:ln>
        </p:spPr>
      </p:sp>
      <p:sp>
        <p:nvSpPr>
          <p:cNvPr id="7" name="矩形 6">
            <a:extLst xmlns:a="http://schemas.openxmlformats.org/drawingml/2006/main">
              <a:ext uri="{FF2B5EF4-FFF2-40B4-BE49-F238E27FC236}">
                <a16:creationId xmlns:a16="http://schemas.microsoft.com/office/drawing/2014/main" id="{BE6C885B-72D6-4282-90B3-5DE1247608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76250" y="1123950"/>
            <a:ext cx="2438400" cy="2381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55BCB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8" name="矩形 7">
            <a:extLst xmlns:a="http://schemas.openxmlformats.org/drawingml/2006/main">
              <a:ext uri="{FF2B5EF4-FFF2-40B4-BE49-F238E27FC236}">
                <a16:creationId xmlns:a16="http://schemas.microsoft.com/office/drawing/2014/main" id="{0E5B456A-C0C0-4577-9C1E-2F06B18A2A4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1152525"/>
            <a:ext cx="2286000" cy="2000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buNone/>
              <a:defRPr sz="990" b="1">
                <a:solidFill>
                  <a:srgbClr val="FFFFFF"/>
                </a:solidFill>
                <a:latin typeface="PingFang SC"/>
                <a:ea typeface="PingFang SC"/>
                <a:cs typeface="PingFang SC"/>
              </a:defRPr>
            </a:pPr>
            <a:r>
              <a:rPr sz="990" b="1">
                <a:solidFill>
                  <a:srgbClr val="FFFFFF"/>
                </a:solidFill>
                <a:latin typeface="PingFang SC"/>
                <a:ea typeface="PingFang SC"/>
                <a:cs typeface="PingFang SC"/>
              </a:rPr>
              <a:t>1. 用户搜索问题</a:t>
            </a:r>
          </a:p>
        </p:txBody>
      </p:sp>
      <p:sp>
        <p:nvSpPr>
          <p:cNvPr id="9" name="矩形 8">
            <a:extLst xmlns:a="http://schemas.openxmlformats.org/drawingml/2006/main">
              <a:ext uri="{FF2B5EF4-FFF2-40B4-BE49-F238E27FC236}">
                <a16:creationId xmlns:a16="http://schemas.microsoft.com/office/drawing/2014/main" id="{AF35F8E7-879E-4F4A-8452-F8BD67B5F0B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1504950"/>
            <a:ext cx="514350" cy="514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8FBFF"/>
          </a:solidFill>
          <a:ln xmlns:a="http://schemas.openxmlformats.org/drawingml/2006/main" w="9525">
            <a:solidFill>
              <a:srgbClr val="C7D7ED"/>
            </a:solidFill>
            <a:prstDash val="solid"/>
          </a:ln>
        </p:spPr>
      </p:sp>
      <p:pic>
        <p:nvPicPr>
          <p:cNvPr id="196" name="图片 9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f057e1a8dc1e462f">
            <a:extLst>
              <a:ext uri="{96DAC541-7B7A-43D3-8B79-37D633B846F1}">
                <asvg:svgBlip xmlns:asvg="http://schemas.microsoft.com/office/drawing/2016/SVG/main" r:embed="Rf1fc198b1b0046ca"/>
              </a:ext>
            </a:extLst>
          </a:blip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657225" y="1628775"/>
            <a:ext cx="266700" cy="266700"/>
          </a:xfrm>
          <a:prstGeom xmlns:a="http://schemas.openxmlformats.org/drawingml/2006/main" prst="rect">
            <a:avLst/>
          </a:prstGeom>
        </p:spPr>
      </p:pic>
      <p:sp>
        <p:nvSpPr>
          <p:cNvPr id="11" name="矩形 10">
            <a:extLst xmlns:a="http://schemas.openxmlformats.org/drawingml/2006/main">
              <a:ext uri="{FF2B5EF4-FFF2-40B4-BE49-F238E27FC236}">
                <a16:creationId xmlns:a16="http://schemas.microsoft.com/office/drawing/2014/main" id="{20F402AB-63F8-4C60-A063-8B807BF7B0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62050" y="1504950"/>
            <a:ext cx="1676400" cy="419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l">
              <a:buNone/>
              <a:defRPr sz="915" b="1">
                <a:solidFill>
                  <a:srgbClr val="101828"/>
                </a:solidFill>
                <a:latin typeface="PingFang SC"/>
                <a:ea typeface="PingFang SC"/>
                <a:cs typeface="PingFang SC"/>
              </a:defRPr>
            </a:pPr>
            <a:r>
              <a:rPr sz="915" b="1">
                <a:solidFill>
                  <a:srgbClr val="101828"/>
                </a:solidFill>
                <a:latin typeface="PingFang SC"/>
                <a:ea typeface="PingFang SC"/>
                <a:cs typeface="PingFang SC"/>
              </a:rPr>
              <a:t>真实问题触发 AI 搜索、理解和回答。</a:t>
            </a:r>
          </a:p>
        </p:txBody>
      </p:sp>
      <p:sp>
        <p:nvSpPr>
          <p:cNvPr id="12" name="矩形 11">
            <a:extLst xmlns:a="http://schemas.openxmlformats.org/drawingml/2006/main">
              <a:ext uri="{FF2B5EF4-FFF2-40B4-BE49-F238E27FC236}">
                <a16:creationId xmlns:a16="http://schemas.microsoft.com/office/drawing/2014/main" id="{BDD1C3B9-F2B0-4202-B7EE-0739AF565D8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2076450"/>
            <a:ext cx="11049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8FBFF"/>
          </a:solidFill>
          <a:ln xmlns:a="http://schemas.openxmlformats.org/drawingml/2006/main" w="7620">
            <a:solidFill>
              <a:srgbClr val="C7D7ED"/>
            </a:solidFill>
            <a:prstDash val="solid"/>
          </a:ln>
        </p:spPr>
      </p:sp>
      <p:sp>
        <p:nvSpPr>
          <p:cNvPr id="13" name="矩形 12">
            <a:extLst xmlns:a="http://schemas.openxmlformats.org/drawingml/2006/main">
              <a:ext uri="{FF2B5EF4-FFF2-40B4-BE49-F238E27FC236}">
                <a16:creationId xmlns:a16="http://schemas.microsoft.com/office/drawing/2014/main" id="{589CA96C-2226-4B81-B93D-DE26316F58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81025" y="2105025"/>
            <a:ext cx="100965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buNone/>
              <a:defRPr sz="655" b="1">
                <a:solidFill>
                  <a:srgbClr val="155BCB"/>
                </a:solidFill>
                <a:latin typeface="PingFang SC"/>
                <a:ea typeface="PingFang SC"/>
                <a:cs typeface="PingFang SC"/>
              </a:defRPr>
            </a:pPr>
            <a:r>
              <a:rPr sz="655" b="1">
                <a:solidFill>
                  <a:srgbClr val="155BCB"/>
                </a:solidFill>
                <a:latin typeface="PingFang SC"/>
                <a:ea typeface="PingFang SC"/>
                <a:cs typeface="PingFang SC"/>
              </a:rPr>
              <a:t>品牌</a:t>
            </a:r>
          </a:p>
        </p:txBody>
      </p:sp>
      <p:sp>
        <p:nvSpPr>
          <p:cNvPr id="14" name="矩形 13">
            <a:extLst xmlns:a="http://schemas.openxmlformats.org/drawingml/2006/main">
              <a:ext uri="{FF2B5EF4-FFF2-40B4-BE49-F238E27FC236}">
                <a16:creationId xmlns:a16="http://schemas.microsoft.com/office/drawing/2014/main" id="{A1577C0E-5367-4795-94F1-DFA1B95CBEE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752600" y="2076450"/>
            <a:ext cx="11049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8FBFF"/>
          </a:solidFill>
          <a:ln xmlns:a="http://schemas.openxmlformats.org/drawingml/2006/main" w="7620">
            <a:solidFill>
              <a:srgbClr val="C7D7ED"/>
            </a:solidFill>
            <a:prstDash val="solid"/>
          </a:ln>
        </p:spPr>
      </p:sp>
      <p:sp>
        <p:nvSpPr>
          <p:cNvPr id="15" name="矩形 14">
            <a:extLst xmlns:a="http://schemas.openxmlformats.org/drawingml/2006/main">
              <a:ext uri="{FF2B5EF4-FFF2-40B4-BE49-F238E27FC236}">
                <a16:creationId xmlns:a16="http://schemas.microsoft.com/office/drawing/2014/main" id="{A971D561-1828-4555-AB40-8662715113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800225" y="2105025"/>
            <a:ext cx="100965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buNone/>
              <a:defRPr sz="655" b="1">
                <a:solidFill>
                  <a:srgbClr val="155BCB"/>
                </a:solidFill>
                <a:latin typeface="PingFang SC"/>
                <a:ea typeface="PingFang SC"/>
                <a:cs typeface="PingFang SC"/>
              </a:defRPr>
            </a:pPr>
            <a:r>
              <a:rPr sz="655" b="1">
                <a:solidFill>
                  <a:srgbClr val="155BCB"/>
                </a:solidFill>
                <a:latin typeface="PingFang SC"/>
                <a:ea typeface="PingFang SC"/>
                <a:cs typeface="PingFang SC"/>
              </a:rPr>
              <a:t>关键词</a:t>
            </a:r>
          </a:p>
        </p:txBody>
      </p:sp>
      <p:sp>
        <p:nvSpPr>
          <p:cNvPr id="16" name="矩形 15">
            <a:extLst xmlns:a="http://schemas.openxmlformats.org/drawingml/2006/main">
              <a:ext uri="{FF2B5EF4-FFF2-40B4-BE49-F238E27FC236}">
                <a16:creationId xmlns:a16="http://schemas.microsoft.com/office/drawing/2014/main" id="{5B4C538E-8023-4538-83E8-D56960A9DA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2305050"/>
            <a:ext cx="23241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8FBFF"/>
          </a:solidFill>
          <a:ln xmlns:a="http://schemas.openxmlformats.org/drawingml/2006/main" w="7620">
            <a:solidFill>
              <a:srgbClr val="C7D7ED"/>
            </a:solidFill>
            <a:prstDash val="solid"/>
          </a:ln>
        </p:spPr>
      </p:sp>
      <p:sp>
        <p:nvSpPr>
          <p:cNvPr id="17" name="矩形 16">
            <a:extLst xmlns:a="http://schemas.openxmlformats.org/drawingml/2006/main">
              <a:ext uri="{FF2B5EF4-FFF2-40B4-BE49-F238E27FC236}">
                <a16:creationId xmlns:a16="http://schemas.microsoft.com/office/drawing/2014/main" id="{72E4C04C-1D59-4850-BD37-A22A335FFBD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81025" y="2333625"/>
            <a:ext cx="222885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buNone/>
              <a:defRPr sz="640" b="1">
                <a:solidFill>
                  <a:srgbClr val="155BCB"/>
                </a:solidFill>
                <a:latin typeface="PingFang SC"/>
                <a:ea typeface="PingFang SC"/>
                <a:cs typeface="PingFang SC"/>
              </a:defRPr>
            </a:pPr>
            <a:r>
              <a:rPr sz="640" b="1">
                <a:solidFill>
                  <a:srgbClr val="155BCB"/>
                </a:solidFill>
                <a:latin typeface="PingFang SC"/>
                <a:ea typeface="PingFang SC"/>
                <a:cs typeface="PingFang SC"/>
              </a:rPr>
              <a:t>问题：</a:t>
            </a:r>
            <a:r>
              <a:rPr sz="640" b="1">
                <a:solidFill>
                  <a:srgbClr val="155BCB"/>
                </a:solidFill>
                <a:latin typeface="PingFang SC"/>
                <a:ea typeface="PingFang SC"/>
                <a:cs typeface="PingFang SC"/>
              </a:rPr>
              <a:t>室内门锁供货商推荐</a:t>
            </a:r>
            <a:r>
              <a:rPr sz="640" b="1">
                <a:solidFill>
                  <a:srgbClr val="155BCB"/>
                </a:solidFill>
                <a:latin typeface="PingFang SC"/>
                <a:ea typeface="PingFang SC"/>
                <a:cs typeface="PingFang SC"/>
              </a:rPr>
              <a:t>？</a:t>
            </a:r>
          </a:p>
        </p:txBody>
      </p:sp>
      <p:sp>
        <p:nvSpPr>
          <p:cNvPr id="18" name="矩形 17">
            <a:extLst xmlns:a="http://schemas.openxmlformats.org/drawingml/2006/main">
              <a:ext uri="{FF2B5EF4-FFF2-40B4-BE49-F238E27FC236}">
                <a16:creationId xmlns:a16="http://schemas.microsoft.com/office/drawing/2014/main" id="{092F9297-65B1-461D-A9B5-F574C58A700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086100" y="1790700"/>
            <a:ext cx="9525" cy="38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55BCB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205" name="图片 18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babf2f974ef542f3">
            <a:extLst>
              <a:ext uri="{96DAC541-7B7A-43D3-8B79-37D633B846F1}">
                <asvg:svgBlip xmlns:asvg="http://schemas.microsoft.com/office/drawing/2016/SVG/main" r:embed="Ra71d9815381f433b"/>
              </a:ext>
            </a:extLst>
          </a:blip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3028950" y="1685925"/>
            <a:ext cx="247650" cy="247650"/>
          </a:xfrm>
          <a:prstGeom xmlns:a="http://schemas.openxmlformats.org/drawingml/2006/main" prst="rect">
            <a:avLst/>
          </a:prstGeom>
        </p:spPr>
      </p:pic>
      <p:sp>
        <p:nvSpPr>
          <p:cNvPr id="20" name="矩形 19">
            <a:extLst xmlns:a="http://schemas.openxmlformats.org/drawingml/2006/main">
              <a:ext uri="{FF2B5EF4-FFF2-40B4-BE49-F238E27FC236}">
                <a16:creationId xmlns:a16="http://schemas.microsoft.com/office/drawing/2014/main" id="{E793D8FC-87D0-4BBC-878C-26047B477F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295650" y="1028700"/>
            <a:ext cx="2667000" cy="1524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13335">
            <a:solidFill>
              <a:srgbClr val="155BCB"/>
            </a:solidFill>
            <a:prstDash val="solid"/>
          </a:ln>
        </p:spPr>
      </p:sp>
      <p:sp>
        <p:nvSpPr>
          <p:cNvPr id="21" name="矩形 20">
            <a:extLst xmlns:a="http://schemas.openxmlformats.org/drawingml/2006/main">
              <a:ext uri="{FF2B5EF4-FFF2-40B4-BE49-F238E27FC236}">
                <a16:creationId xmlns:a16="http://schemas.microsoft.com/office/drawing/2014/main" id="{3D063B2E-3988-4C49-A4B9-86C67ED28B3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09950" y="1123950"/>
            <a:ext cx="2438400" cy="2381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55BCB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2" name="矩形 21">
            <a:extLst xmlns:a="http://schemas.openxmlformats.org/drawingml/2006/main">
              <a:ext uri="{FF2B5EF4-FFF2-40B4-BE49-F238E27FC236}">
                <a16:creationId xmlns:a16="http://schemas.microsoft.com/office/drawing/2014/main" id="{8418049C-CBC5-4B16-8EE2-241CA5A759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86150" y="1152525"/>
            <a:ext cx="2286000" cy="2000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buNone/>
              <a:defRPr sz="990" b="1">
                <a:solidFill>
                  <a:srgbClr val="FFFFFF"/>
                </a:solidFill>
                <a:latin typeface="PingFang SC"/>
                <a:ea typeface="PingFang SC"/>
                <a:cs typeface="PingFang SC"/>
              </a:defRPr>
            </a:pPr>
            <a:r>
              <a:rPr sz="990" b="1">
                <a:solidFill>
                  <a:srgbClr val="FFFFFF"/>
                </a:solidFill>
                <a:latin typeface="PingFang SC"/>
                <a:ea typeface="PingFang SC"/>
                <a:cs typeface="PingFang SC"/>
              </a:rPr>
              <a:t>2. AI 拆解意图</a:t>
            </a:r>
          </a:p>
        </p:txBody>
      </p:sp>
      <p:sp>
        <p:nvSpPr>
          <p:cNvPr id="23" name="矩形 22">
            <a:extLst xmlns:a="http://schemas.openxmlformats.org/drawingml/2006/main">
              <a:ext uri="{FF2B5EF4-FFF2-40B4-BE49-F238E27FC236}">
                <a16:creationId xmlns:a16="http://schemas.microsoft.com/office/drawing/2014/main" id="{0A88149E-945A-4CEE-80CE-611D4B3B44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67100" y="1504950"/>
            <a:ext cx="514350" cy="514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8FBFF"/>
          </a:solidFill>
          <a:ln xmlns:a="http://schemas.openxmlformats.org/drawingml/2006/main" w="9525">
            <a:solidFill>
              <a:srgbClr val="C7D7ED"/>
            </a:solidFill>
            <a:prstDash val="solid"/>
          </a:ln>
        </p:spPr>
      </p:sp>
      <p:pic>
        <p:nvPicPr>
          <p:cNvPr id="210" name="图片 23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5b739647230146eb">
            <a:extLst>
              <a:ext uri="{96DAC541-7B7A-43D3-8B79-37D633B846F1}">
                <asvg:svgBlip xmlns:asvg="http://schemas.microsoft.com/office/drawing/2016/SVG/main" r:embed="R2329fca148de4f23"/>
              </a:ext>
            </a:extLst>
          </a:blip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3590925" y="1628775"/>
            <a:ext cx="266700" cy="266700"/>
          </a:xfrm>
          <a:prstGeom xmlns:a="http://schemas.openxmlformats.org/drawingml/2006/main" prst="rect">
            <a:avLst/>
          </a:prstGeom>
        </p:spPr>
      </p:pic>
      <p:sp>
        <p:nvSpPr>
          <p:cNvPr id="25" name="矩形 24">
            <a:extLst xmlns:a="http://schemas.openxmlformats.org/drawingml/2006/main">
              <a:ext uri="{FF2B5EF4-FFF2-40B4-BE49-F238E27FC236}">
                <a16:creationId xmlns:a16="http://schemas.microsoft.com/office/drawing/2014/main" id="{CA68EC6C-6990-411B-8556-1F1D870CE6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95750" y="1504950"/>
            <a:ext cx="1676400" cy="419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l">
              <a:buNone/>
              <a:defRPr sz="915" b="1">
                <a:solidFill>
                  <a:srgbClr val="101828"/>
                </a:solidFill>
                <a:latin typeface="PingFang SC"/>
                <a:ea typeface="PingFang SC"/>
                <a:cs typeface="PingFang SC"/>
              </a:defRPr>
            </a:pPr>
            <a:r>
              <a:rPr sz="915" b="1">
                <a:solidFill>
                  <a:srgbClr val="101828"/>
                </a:solidFill>
                <a:latin typeface="PingFang SC"/>
                <a:ea typeface="PingFang SC"/>
                <a:cs typeface="PingFang SC"/>
              </a:rPr>
              <a:t>模型识别搜索意图，再判断可信信息类型。</a:t>
            </a:r>
          </a:p>
        </p:txBody>
      </p:sp>
      <p:sp>
        <p:nvSpPr>
          <p:cNvPr id="26" name="矩形 25">
            <a:extLst xmlns:a="http://schemas.openxmlformats.org/drawingml/2006/main">
              <a:ext uri="{FF2B5EF4-FFF2-40B4-BE49-F238E27FC236}">
                <a16:creationId xmlns:a16="http://schemas.microsoft.com/office/drawing/2014/main" id="{171CA4B2-7D2A-4B76-ADC0-426A122A3A0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67100" y="2076450"/>
            <a:ext cx="11049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8FBFF"/>
          </a:solidFill>
          <a:ln xmlns:a="http://schemas.openxmlformats.org/drawingml/2006/main" w="7620">
            <a:solidFill>
              <a:srgbClr val="C7D7ED"/>
            </a:solidFill>
            <a:prstDash val="solid"/>
          </a:ln>
        </p:spPr>
      </p:sp>
      <p:sp>
        <p:nvSpPr>
          <p:cNvPr id="27" name="矩形 26">
            <a:extLst xmlns:a="http://schemas.openxmlformats.org/drawingml/2006/main">
              <a:ext uri="{FF2B5EF4-FFF2-40B4-BE49-F238E27FC236}">
                <a16:creationId xmlns:a16="http://schemas.microsoft.com/office/drawing/2014/main" id="{0C0359E8-3D42-4CF9-A0FD-CB8E22432E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514725" y="2105025"/>
            <a:ext cx="100965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buNone/>
              <a:defRPr sz="655" b="1">
                <a:solidFill>
                  <a:srgbClr val="155BCB"/>
                </a:solidFill>
                <a:latin typeface="PingFang SC"/>
                <a:ea typeface="PingFang SC"/>
                <a:cs typeface="PingFang SC"/>
              </a:defRPr>
            </a:pPr>
            <a:r>
              <a:rPr sz="655" b="1">
                <a:solidFill>
                  <a:srgbClr val="155BCB"/>
                </a:solidFill>
                <a:latin typeface="PingFang SC"/>
                <a:ea typeface="PingFang SC"/>
                <a:cs typeface="PingFang SC"/>
              </a:rPr>
              <a:t>关键词</a:t>
            </a:r>
          </a:p>
        </p:txBody>
      </p:sp>
      <p:sp>
        <p:nvSpPr>
          <p:cNvPr id="28" name="矩形 27">
            <a:extLst xmlns:a="http://schemas.openxmlformats.org/drawingml/2006/main">
              <a:ext uri="{FF2B5EF4-FFF2-40B4-BE49-F238E27FC236}">
                <a16:creationId xmlns:a16="http://schemas.microsoft.com/office/drawing/2014/main" id="{5C3E7C18-DDF8-40E0-937B-3C531734E10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686300" y="2076450"/>
            <a:ext cx="11049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8FBFF"/>
          </a:solidFill>
          <a:ln xmlns:a="http://schemas.openxmlformats.org/drawingml/2006/main" w="7620">
            <a:solidFill>
              <a:srgbClr val="C7D7ED"/>
            </a:solidFill>
            <a:prstDash val="solid"/>
          </a:ln>
        </p:spPr>
      </p:sp>
      <p:sp>
        <p:nvSpPr>
          <p:cNvPr id="29" name="矩形 28">
            <a:extLst xmlns:a="http://schemas.openxmlformats.org/drawingml/2006/main">
              <a:ext uri="{FF2B5EF4-FFF2-40B4-BE49-F238E27FC236}">
                <a16:creationId xmlns:a16="http://schemas.microsoft.com/office/drawing/2014/main" id="{2E9997A0-EF29-4149-8C56-F412EF469E6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733925" y="2105025"/>
            <a:ext cx="100965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buNone/>
              <a:defRPr sz="655" b="1">
                <a:solidFill>
                  <a:srgbClr val="155BCB"/>
                </a:solidFill>
                <a:latin typeface="PingFang SC"/>
                <a:ea typeface="PingFang SC"/>
                <a:cs typeface="PingFang SC"/>
              </a:defRPr>
            </a:pPr>
            <a:r>
              <a:t>场景</a:t>
            </a:r>
            <a:r>
              <a:t>以及</a:t>
            </a:r>
            <a:r>
              <a:rPr sz="655" b="1">
                <a:solidFill>
                  <a:srgbClr val="155BCB"/>
                </a:solidFill>
                <a:latin typeface="PingFang SC"/>
                <a:ea typeface="PingFang SC"/>
                <a:cs typeface="PingFang SC"/>
              </a:rPr>
              <a:t>对象</a:t>
            </a:r>
          </a:p>
        </p:txBody>
      </p:sp>
      <p:sp>
        <p:nvSpPr>
          <p:cNvPr id="30" name="矩形 29">
            <a:extLst xmlns:a="http://schemas.openxmlformats.org/drawingml/2006/main">
              <a:ext uri="{FF2B5EF4-FFF2-40B4-BE49-F238E27FC236}">
                <a16:creationId xmlns:a16="http://schemas.microsoft.com/office/drawing/2014/main" id="{7CA03235-CAFE-4276-82D2-E437BEED8CE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67100" y="2305050"/>
            <a:ext cx="23241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8FBFF"/>
          </a:solidFill>
          <a:ln xmlns:a="http://schemas.openxmlformats.org/drawingml/2006/main" w="7620">
            <a:solidFill>
              <a:srgbClr val="C7D7ED"/>
            </a:solidFill>
            <a:prstDash val="solid"/>
          </a:ln>
        </p:spPr>
      </p:sp>
      <p:sp>
        <p:nvSpPr>
          <p:cNvPr id="31" name="矩形 30">
            <a:extLst xmlns:a="http://schemas.openxmlformats.org/drawingml/2006/main">
              <a:ext uri="{FF2B5EF4-FFF2-40B4-BE49-F238E27FC236}">
                <a16:creationId xmlns:a16="http://schemas.microsoft.com/office/drawing/2014/main" id="{239FA90C-C0F8-4302-BFDD-E4F62DEBC9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514725" y="2333625"/>
            <a:ext cx="222885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buNone/>
              <a:defRPr sz="640" b="1">
                <a:solidFill>
                  <a:srgbClr val="155BCB"/>
                </a:solidFill>
                <a:latin typeface="PingFang SC"/>
                <a:ea typeface="PingFang SC"/>
                <a:cs typeface="PingFang SC"/>
              </a:defRPr>
            </a:pPr>
            <a:r>
              <a:rPr sz="640" b="1">
                <a:solidFill>
                  <a:srgbClr val="155BCB"/>
                </a:solidFill>
                <a:latin typeface="PingFang SC"/>
                <a:ea typeface="PingFang SC"/>
                <a:cs typeface="PingFang SC"/>
              </a:rPr>
              <a:t>约束条件与可信来源</a:t>
            </a:r>
          </a:p>
        </p:txBody>
      </p:sp>
      <p:sp>
        <p:nvSpPr>
          <p:cNvPr id="32" name="矩形 31">
            <a:extLst xmlns:a="http://schemas.openxmlformats.org/drawingml/2006/main">
              <a:ext uri="{FF2B5EF4-FFF2-40B4-BE49-F238E27FC236}">
                <a16:creationId xmlns:a16="http://schemas.microsoft.com/office/drawing/2014/main" id="{A477D477-5F3B-4C12-BEC4-DC6AD225D2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19800" y="1790700"/>
            <a:ext cx="9525" cy="38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55BCB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219" name="图片 32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babf2f974ef542f3">
            <a:extLst>
              <a:ext uri="{96DAC541-7B7A-43D3-8B79-37D633B846F1}">
                <asvg:svgBlip xmlns:asvg="http://schemas.microsoft.com/office/drawing/2016/SVG/main" r:embed="Ra71d9815381f433b"/>
              </a:ext>
            </a:extLst>
          </a:blip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5981700" y="1685925"/>
            <a:ext cx="247650" cy="247650"/>
          </a:xfrm>
          <a:prstGeom xmlns:a="http://schemas.openxmlformats.org/drawingml/2006/main" prst="rect">
            <a:avLst/>
          </a:prstGeom>
        </p:spPr>
      </p:pic>
      <p:sp>
        <p:nvSpPr>
          <p:cNvPr id="34" name="矩形 33">
            <a:extLst xmlns:a="http://schemas.openxmlformats.org/drawingml/2006/main">
              <a:ext uri="{FF2B5EF4-FFF2-40B4-BE49-F238E27FC236}">
                <a16:creationId xmlns:a16="http://schemas.microsoft.com/office/drawing/2014/main" id="{F0EACB79-A472-46C4-A1A0-8F0C8A1265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29350" y="1028700"/>
            <a:ext cx="2667000" cy="1524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13335">
            <a:solidFill>
              <a:srgbClr val="155BCB"/>
            </a:solidFill>
            <a:prstDash val="solid"/>
          </a:ln>
        </p:spPr>
      </p:sp>
      <p:sp>
        <p:nvSpPr>
          <p:cNvPr id="35" name="矩形 34">
            <a:extLst xmlns:a="http://schemas.openxmlformats.org/drawingml/2006/main">
              <a:ext uri="{FF2B5EF4-FFF2-40B4-BE49-F238E27FC236}">
                <a16:creationId xmlns:a16="http://schemas.microsoft.com/office/drawing/2014/main" id="{13AC363F-7230-4C5D-BAB0-38E587597EA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43650" y="1123950"/>
            <a:ext cx="2438400" cy="2381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55BCB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6" name="矩形 35">
            <a:extLst xmlns:a="http://schemas.openxmlformats.org/drawingml/2006/main">
              <a:ext uri="{FF2B5EF4-FFF2-40B4-BE49-F238E27FC236}">
                <a16:creationId xmlns:a16="http://schemas.microsoft.com/office/drawing/2014/main" id="{FF3FFFC1-1A38-41E0-B314-399E0D3F52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19850" y="1152525"/>
            <a:ext cx="2286000" cy="2000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buNone/>
              <a:defRPr sz="990" b="1">
                <a:solidFill>
                  <a:srgbClr val="FFFFFF"/>
                </a:solidFill>
                <a:latin typeface="PingFang SC"/>
                <a:ea typeface="PingFang SC"/>
                <a:cs typeface="PingFang SC"/>
              </a:defRPr>
            </a:pPr>
            <a:r>
              <a:rPr sz="990" b="1">
                <a:solidFill>
                  <a:srgbClr val="FFFFFF"/>
                </a:solidFill>
                <a:latin typeface="PingFang SC"/>
                <a:ea typeface="PingFang SC"/>
                <a:cs typeface="PingFang SC"/>
              </a:rPr>
              <a:t>3. AI 给出初始答案</a:t>
            </a:r>
          </a:p>
        </p:txBody>
      </p:sp>
      <p:sp>
        <p:nvSpPr>
          <p:cNvPr id="37" name="矩形 36">
            <a:extLst xmlns:a="http://schemas.openxmlformats.org/drawingml/2006/main">
              <a:ext uri="{FF2B5EF4-FFF2-40B4-BE49-F238E27FC236}">
                <a16:creationId xmlns:a16="http://schemas.microsoft.com/office/drawing/2014/main" id="{0136298F-421F-4200-84DE-189BBC0D54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00800" y="1504950"/>
            <a:ext cx="514350" cy="514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8FBFF"/>
          </a:solidFill>
          <a:ln xmlns:a="http://schemas.openxmlformats.org/drawingml/2006/main" w="9525">
            <a:solidFill>
              <a:srgbClr val="C7D7ED"/>
            </a:solidFill>
            <a:prstDash val="solid"/>
          </a:ln>
        </p:spPr>
      </p:sp>
      <p:pic>
        <p:nvPicPr>
          <p:cNvPr id="224" name="图片 37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ba36f4d370e94590">
            <a:extLst>
              <a:ext uri="{96DAC541-7B7A-43D3-8B79-37D633B846F1}">
                <asvg:svgBlip xmlns:asvg="http://schemas.microsoft.com/office/drawing/2016/SVG/main" r:embed="Rd1ba00c96e1e409b"/>
              </a:ext>
            </a:extLst>
          </a:blip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6524625" y="1628775"/>
            <a:ext cx="266700" cy="266700"/>
          </a:xfrm>
          <a:prstGeom xmlns:a="http://schemas.openxmlformats.org/drawingml/2006/main" prst="rect">
            <a:avLst/>
          </a:prstGeom>
        </p:spPr>
      </p:pic>
      <p:sp>
        <p:nvSpPr>
          <p:cNvPr id="39" name="矩形 38">
            <a:extLst xmlns:a="http://schemas.openxmlformats.org/drawingml/2006/main">
              <a:ext uri="{FF2B5EF4-FFF2-40B4-BE49-F238E27FC236}">
                <a16:creationId xmlns:a16="http://schemas.microsoft.com/office/drawing/2014/main" id="{1D8F6293-CB26-45BF-8A76-D822499AA7D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29450" y="1504950"/>
            <a:ext cx="1676400" cy="419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l">
              <a:buNone/>
              <a:defRPr sz="915" b="1">
                <a:solidFill>
                  <a:srgbClr val="101828"/>
                </a:solidFill>
                <a:latin typeface="PingFang SC"/>
                <a:ea typeface="PingFang SC"/>
                <a:cs typeface="PingFang SC"/>
              </a:defRPr>
            </a:pPr>
            <a:r>
              <a:rPr sz="915" b="1">
                <a:solidFill>
                  <a:srgbClr val="101828"/>
                </a:solidFill>
                <a:latin typeface="PingFang SC"/>
                <a:ea typeface="PingFang SC"/>
                <a:cs typeface="PingFang SC"/>
              </a:rPr>
              <a:t>已有信源被推荐，缺位品牌自然不出现。</a:t>
            </a:r>
          </a:p>
        </p:txBody>
      </p:sp>
      <p:sp>
        <p:nvSpPr>
          <p:cNvPr id="40" name="矩形 39">
            <a:extLst xmlns:a="http://schemas.openxmlformats.org/drawingml/2006/main">
              <a:ext uri="{FF2B5EF4-FFF2-40B4-BE49-F238E27FC236}">
                <a16:creationId xmlns:a16="http://schemas.microsoft.com/office/drawing/2014/main" id="{6F333768-8377-47E9-9232-D819019DD5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00800" y="2076450"/>
            <a:ext cx="11049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8FBFF"/>
          </a:solidFill>
          <a:ln xmlns:a="http://schemas.openxmlformats.org/drawingml/2006/main" w="7620">
            <a:solidFill>
              <a:srgbClr val="C7D7ED"/>
            </a:solidFill>
            <a:prstDash val="solid"/>
          </a:ln>
        </p:spPr>
      </p:sp>
      <p:sp>
        <p:nvSpPr>
          <p:cNvPr id="41" name="矩形 40">
            <a:extLst xmlns:a="http://schemas.openxmlformats.org/drawingml/2006/main">
              <a:ext uri="{FF2B5EF4-FFF2-40B4-BE49-F238E27FC236}">
                <a16:creationId xmlns:a16="http://schemas.microsoft.com/office/drawing/2014/main" id="{49615642-350C-4D5B-A83D-24C566A551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48425" y="2105025"/>
            <a:ext cx="100965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buNone/>
              <a:defRPr sz="655" b="1">
                <a:solidFill>
                  <a:srgbClr val="155BCB"/>
                </a:solidFill>
                <a:latin typeface="PingFang SC"/>
                <a:ea typeface="PingFang SC"/>
                <a:cs typeface="PingFang SC"/>
              </a:defRPr>
            </a:pPr>
            <a:r>
              <a:rPr sz="655" b="1">
                <a:solidFill>
                  <a:srgbClr val="155BCB"/>
                </a:solidFill>
                <a:latin typeface="PingFang SC"/>
                <a:ea typeface="PingFang SC"/>
                <a:cs typeface="PingFang SC"/>
              </a:rPr>
              <a:t>竞品内容</a:t>
            </a:r>
          </a:p>
        </p:txBody>
      </p:sp>
      <p:sp>
        <p:nvSpPr>
          <p:cNvPr id="42" name="矩形 41">
            <a:extLst xmlns:a="http://schemas.openxmlformats.org/drawingml/2006/main">
              <a:ext uri="{FF2B5EF4-FFF2-40B4-BE49-F238E27FC236}">
                <a16:creationId xmlns:a16="http://schemas.microsoft.com/office/drawing/2014/main" id="{20975DA3-0D17-42C1-AA27-44F897229ED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0" y="2076450"/>
            <a:ext cx="11049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8FBFF"/>
          </a:solidFill>
          <a:ln xmlns:a="http://schemas.openxmlformats.org/drawingml/2006/main" w="7620">
            <a:solidFill>
              <a:srgbClr val="C7D7ED"/>
            </a:solidFill>
            <a:prstDash val="solid"/>
          </a:ln>
        </p:spPr>
      </p:sp>
      <p:sp>
        <p:nvSpPr>
          <p:cNvPr id="43" name="矩形 42">
            <a:extLst xmlns:a="http://schemas.openxmlformats.org/drawingml/2006/main">
              <a:ext uri="{FF2B5EF4-FFF2-40B4-BE49-F238E27FC236}">
                <a16:creationId xmlns:a16="http://schemas.microsoft.com/office/drawing/2014/main" id="{62E110F0-5A43-44B7-B7C5-901924D9A60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67625" y="2105025"/>
            <a:ext cx="100965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buNone/>
              <a:defRPr sz="655" b="1">
                <a:solidFill>
                  <a:srgbClr val="155BCB"/>
                </a:solidFill>
                <a:latin typeface="PingFang SC"/>
                <a:ea typeface="PingFang SC"/>
                <a:cs typeface="PingFang SC"/>
              </a:defRPr>
            </a:pPr>
            <a:r>
              <a:rPr sz="655" b="1">
                <a:solidFill>
                  <a:srgbClr val="155BCB"/>
                </a:solidFill>
                <a:latin typeface="PingFang SC"/>
                <a:ea typeface="PingFang SC"/>
                <a:cs typeface="PingFang SC"/>
              </a:rPr>
              <a:t>推荐理由</a:t>
            </a:r>
          </a:p>
        </p:txBody>
      </p:sp>
      <p:sp>
        <p:nvSpPr>
          <p:cNvPr id="44" name="矩形 43">
            <a:extLst xmlns:a="http://schemas.openxmlformats.org/drawingml/2006/main">
              <a:ext uri="{FF2B5EF4-FFF2-40B4-BE49-F238E27FC236}">
                <a16:creationId xmlns:a16="http://schemas.microsoft.com/office/drawing/2014/main" id="{50E569CF-D9DE-4B98-B282-07CA0F6F9C4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00800" y="2305050"/>
            <a:ext cx="23241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8FBFF"/>
          </a:solidFill>
          <a:ln xmlns:a="http://schemas.openxmlformats.org/drawingml/2006/main" w="7620">
            <a:solidFill>
              <a:srgbClr val="C7D7ED"/>
            </a:solidFill>
            <a:prstDash val="solid"/>
          </a:ln>
        </p:spPr>
      </p:sp>
      <p:sp>
        <p:nvSpPr>
          <p:cNvPr id="45" name="矩形 44">
            <a:extLst xmlns:a="http://schemas.openxmlformats.org/drawingml/2006/main">
              <a:ext uri="{FF2B5EF4-FFF2-40B4-BE49-F238E27FC236}">
                <a16:creationId xmlns:a16="http://schemas.microsoft.com/office/drawing/2014/main" id="{D325C79C-4557-4314-8F0C-F17B6249EB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48425" y="2333625"/>
            <a:ext cx="222885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buNone/>
              <a:defRPr sz="640" b="1">
                <a:solidFill>
                  <a:srgbClr val="155BCB"/>
                </a:solidFill>
                <a:latin typeface="PingFang SC"/>
                <a:ea typeface="PingFang SC"/>
                <a:cs typeface="PingFang SC"/>
              </a:defRPr>
            </a:pPr>
            <a:r>
              <a:rPr sz="640" b="1">
                <a:solidFill>
                  <a:srgbClr val="155BCB"/>
                </a:solidFill>
                <a:latin typeface="PingFang SC"/>
                <a:ea typeface="PingFang SC"/>
                <a:cs typeface="PingFang SC"/>
              </a:rPr>
              <a:t>品牌缺内容，难进答案</a:t>
            </a:r>
          </a:p>
        </p:txBody>
      </p:sp>
      <p:sp>
        <p:nvSpPr>
          <p:cNvPr id="46" name="矩形 45">
            <a:extLst xmlns:a="http://schemas.openxmlformats.org/drawingml/2006/main">
              <a:ext uri="{FF2B5EF4-FFF2-40B4-BE49-F238E27FC236}">
                <a16:creationId xmlns:a16="http://schemas.microsoft.com/office/drawing/2014/main" id="{5BC223F7-2502-4659-9FDF-0EB9501566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53500" y="1790700"/>
            <a:ext cx="9525" cy="38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55BCB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233" name="图片 46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babf2f974ef542f3">
            <a:extLst>
              <a:ext uri="{96DAC541-7B7A-43D3-8B79-37D633B846F1}">
                <asvg:svgBlip xmlns:asvg="http://schemas.microsoft.com/office/drawing/2016/SVG/main" r:embed="Ra71d9815381f433b"/>
              </a:ext>
            </a:extLst>
          </a:blip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8915400" y="1685925"/>
            <a:ext cx="247650" cy="247650"/>
          </a:xfrm>
          <a:prstGeom xmlns:a="http://schemas.openxmlformats.org/drawingml/2006/main" prst="rect">
            <a:avLst/>
          </a:prstGeom>
        </p:spPr>
      </p:pic>
      <p:sp>
        <p:nvSpPr>
          <p:cNvPr id="48" name="矩形 47">
            <a:extLst xmlns:a="http://schemas.openxmlformats.org/drawingml/2006/main">
              <a:ext uri="{FF2B5EF4-FFF2-40B4-BE49-F238E27FC236}">
                <a16:creationId xmlns:a16="http://schemas.microsoft.com/office/drawing/2014/main" id="{FAB4AC28-058B-4EE4-B36E-64CD6B7009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63050" y="1028700"/>
            <a:ext cx="2667000" cy="1524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13335">
            <a:solidFill>
              <a:srgbClr val="155BCB"/>
            </a:solidFill>
            <a:prstDash val="solid"/>
          </a:ln>
        </p:spPr>
      </p:sp>
      <p:sp>
        <p:nvSpPr>
          <p:cNvPr id="49" name="矩形 48">
            <a:extLst xmlns:a="http://schemas.openxmlformats.org/drawingml/2006/main">
              <a:ext uri="{FF2B5EF4-FFF2-40B4-BE49-F238E27FC236}">
                <a16:creationId xmlns:a16="http://schemas.microsoft.com/office/drawing/2014/main" id="{B3C3895C-32DC-406C-A91B-55F9A02D895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277350" y="1123950"/>
            <a:ext cx="2438400" cy="2381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55BCB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50" name="矩形 49">
            <a:extLst xmlns:a="http://schemas.openxmlformats.org/drawingml/2006/main">
              <a:ext uri="{FF2B5EF4-FFF2-40B4-BE49-F238E27FC236}">
                <a16:creationId xmlns:a16="http://schemas.microsoft.com/office/drawing/2014/main" id="{3CA55BC2-AC05-48C9-A0B2-60E3BAAC938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53550" y="1152525"/>
            <a:ext cx="2286000" cy="2000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buNone/>
              <a:defRPr sz="990" b="1">
                <a:solidFill>
                  <a:srgbClr val="FFFFFF"/>
                </a:solidFill>
                <a:latin typeface="PingFang SC"/>
                <a:ea typeface="PingFang SC"/>
                <a:cs typeface="PingFang SC"/>
              </a:defRPr>
            </a:pPr>
            <a:r>
              <a:rPr sz="990" b="1">
                <a:solidFill>
                  <a:srgbClr val="FFFFFF"/>
                </a:solidFill>
                <a:latin typeface="PingFang SC"/>
                <a:ea typeface="PingFang SC"/>
                <a:cs typeface="PingFang SC"/>
              </a:rPr>
              <a:t>4. 反查引用与偏好</a:t>
            </a:r>
          </a:p>
        </p:txBody>
      </p:sp>
      <p:sp>
        <p:nvSpPr>
          <p:cNvPr id="51" name="矩形 50">
            <a:extLst xmlns:a="http://schemas.openxmlformats.org/drawingml/2006/main">
              <a:ext uri="{FF2B5EF4-FFF2-40B4-BE49-F238E27FC236}">
                <a16:creationId xmlns:a16="http://schemas.microsoft.com/office/drawing/2014/main" id="{A5FC6259-4F29-4354-BF65-64CB5DAD10E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0" y="1504950"/>
            <a:ext cx="514350" cy="514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8FBFF"/>
          </a:solidFill>
          <a:ln xmlns:a="http://schemas.openxmlformats.org/drawingml/2006/main" w="9525">
            <a:solidFill>
              <a:srgbClr val="C7D7ED"/>
            </a:solidFill>
            <a:prstDash val="solid"/>
          </a:ln>
        </p:spPr>
      </p:sp>
      <p:pic>
        <p:nvPicPr>
          <p:cNvPr id="238" name="图片 51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1acb31eeae8b4662">
            <a:extLst>
              <a:ext uri="{96DAC541-7B7A-43D3-8B79-37D633B846F1}">
                <asvg:svgBlip xmlns:asvg="http://schemas.microsoft.com/office/drawing/2016/SVG/main" r:embed="Radd6b7c3bc274fc7"/>
              </a:ext>
            </a:extLst>
          </a:blip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9458325" y="1628775"/>
            <a:ext cx="266700" cy="266700"/>
          </a:xfrm>
          <a:prstGeom xmlns:a="http://schemas.openxmlformats.org/drawingml/2006/main" prst="rect">
            <a:avLst/>
          </a:prstGeom>
        </p:spPr>
      </p:pic>
      <p:sp>
        <p:nvSpPr>
          <p:cNvPr id="53" name="矩形 52">
            <a:extLst xmlns:a="http://schemas.openxmlformats.org/drawingml/2006/main">
              <a:ext uri="{FF2B5EF4-FFF2-40B4-BE49-F238E27FC236}">
                <a16:creationId xmlns:a16="http://schemas.microsoft.com/office/drawing/2014/main" id="{CC9400AC-80A8-4537-AEAD-9DCE773FF2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63150" y="1504950"/>
            <a:ext cx="1676400" cy="419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l">
              <a:buNone/>
              <a:defRPr sz="915" b="1">
                <a:solidFill>
                  <a:srgbClr val="101828"/>
                </a:solidFill>
                <a:latin typeface="PingFang SC"/>
                <a:ea typeface="PingFang SC"/>
                <a:cs typeface="PingFang SC"/>
              </a:defRPr>
            </a:pPr>
            <a:r>
              <a:rPr sz="915" b="1">
                <a:solidFill>
                  <a:srgbClr val="101828"/>
                </a:solidFill>
                <a:latin typeface="PingFang SC"/>
                <a:ea typeface="PingFang SC"/>
                <a:cs typeface="PingFang SC"/>
              </a:rPr>
              <a:t>看 AI 引用了谁，也看它偏好什么内容结构。</a:t>
            </a:r>
          </a:p>
        </p:txBody>
      </p:sp>
      <p:sp>
        <p:nvSpPr>
          <p:cNvPr id="54" name="矩形 53">
            <a:extLst xmlns:a="http://schemas.openxmlformats.org/drawingml/2006/main">
              <a:ext uri="{FF2B5EF4-FFF2-40B4-BE49-F238E27FC236}">
                <a16:creationId xmlns:a16="http://schemas.microsoft.com/office/drawing/2014/main" id="{2A2DD9BE-6D10-47FD-A329-898A2AF6D85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0" y="2076450"/>
            <a:ext cx="11049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8FBFF"/>
          </a:solidFill>
          <a:ln xmlns:a="http://schemas.openxmlformats.org/drawingml/2006/main" w="7620">
            <a:solidFill>
              <a:srgbClr val="C7D7ED"/>
            </a:solidFill>
            <a:prstDash val="solid"/>
          </a:ln>
        </p:spPr>
      </p:sp>
      <p:sp>
        <p:nvSpPr>
          <p:cNvPr id="55" name="矩形 54">
            <a:extLst xmlns:a="http://schemas.openxmlformats.org/drawingml/2006/main">
              <a:ext uri="{FF2B5EF4-FFF2-40B4-BE49-F238E27FC236}">
                <a16:creationId xmlns:a16="http://schemas.microsoft.com/office/drawing/2014/main" id="{CBF2AF1F-82AC-42B4-B92C-2A71004E46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82125" y="2105025"/>
            <a:ext cx="100965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buNone/>
              <a:defRPr sz="655" b="1">
                <a:solidFill>
                  <a:srgbClr val="155BCB"/>
                </a:solidFill>
                <a:latin typeface="PingFang SC"/>
                <a:ea typeface="PingFang SC"/>
                <a:cs typeface="PingFang SC"/>
              </a:defRPr>
            </a:pPr>
            <a:r>
              <a:rPr sz="655" b="1">
                <a:solidFill>
                  <a:srgbClr val="155BCB"/>
                </a:solidFill>
                <a:latin typeface="PingFang SC"/>
                <a:ea typeface="PingFang SC"/>
                <a:cs typeface="PingFang SC"/>
              </a:rPr>
              <a:t>官网 / 社区</a:t>
            </a:r>
          </a:p>
        </p:txBody>
      </p:sp>
      <p:sp>
        <p:nvSpPr>
          <p:cNvPr id="56" name="矩形 55">
            <a:extLst xmlns:a="http://schemas.openxmlformats.org/drawingml/2006/main">
              <a:ext uri="{FF2B5EF4-FFF2-40B4-BE49-F238E27FC236}">
                <a16:creationId xmlns:a16="http://schemas.microsoft.com/office/drawing/2014/main" id="{DB355786-6A3F-41F1-961C-7B844D7040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53700" y="2076450"/>
            <a:ext cx="11049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8FBFF"/>
          </a:solidFill>
          <a:ln xmlns:a="http://schemas.openxmlformats.org/drawingml/2006/main" w="7620">
            <a:solidFill>
              <a:srgbClr val="C7D7ED"/>
            </a:solidFill>
            <a:prstDash val="solid"/>
          </a:ln>
        </p:spPr>
      </p:sp>
      <p:sp>
        <p:nvSpPr>
          <p:cNvPr id="57" name="矩形 56">
            <a:extLst xmlns:a="http://schemas.openxmlformats.org/drawingml/2006/main">
              <a:ext uri="{FF2B5EF4-FFF2-40B4-BE49-F238E27FC236}">
                <a16:creationId xmlns:a16="http://schemas.microsoft.com/office/drawing/2014/main" id="{E5B8EF7C-599F-45C6-9375-5D23196B73B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01325" y="2105025"/>
            <a:ext cx="100965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buNone/>
              <a:defRPr sz="655" b="1">
                <a:solidFill>
                  <a:srgbClr val="155BCB"/>
                </a:solidFill>
                <a:latin typeface="PingFang SC"/>
                <a:ea typeface="PingFang SC"/>
                <a:cs typeface="PingFang SC"/>
              </a:defRPr>
            </a:pPr>
            <a:r>
              <a:rPr sz="655" b="1">
                <a:solidFill>
                  <a:srgbClr val="155BCB"/>
                </a:solidFill>
                <a:latin typeface="PingFang SC"/>
                <a:ea typeface="PingFang SC"/>
                <a:cs typeface="PingFang SC"/>
              </a:rPr>
              <a:t>行业媒体</a:t>
            </a:r>
          </a:p>
        </p:txBody>
      </p:sp>
      <p:sp>
        <p:nvSpPr>
          <p:cNvPr id="58" name="矩形 57">
            <a:extLst xmlns:a="http://schemas.openxmlformats.org/drawingml/2006/main">
              <a:ext uri="{FF2B5EF4-FFF2-40B4-BE49-F238E27FC236}">
                <a16:creationId xmlns:a16="http://schemas.microsoft.com/office/drawing/2014/main" id="{A0F29505-4C62-495C-B3D7-5D4887EF67F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0" y="2305050"/>
            <a:ext cx="23241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8FBFF"/>
          </a:solidFill>
          <a:ln xmlns:a="http://schemas.openxmlformats.org/drawingml/2006/main" w="7620">
            <a:solidFill>
              <a:srgbClr val="C7D7ED"/>
            </a:solidFill>
            <a:prstDash val="solid"/>
          </a:ln>
        </p:spPr>
      </p:sp>
      <p:sp>
        <p:nvSpPr>
          <p:cNvPr id="59" name="矩形 58">
            <a:extLst xmlns:a="http://schemas.openxmlformats.org/drawingml/2006/main">
              <a:ext uri="{FF2B5EF4-FFF2-40B4-BE49-F238E27FC236}">
                <a16:creationId xmlns:a16="http://schemas.microsoft.com/office/drawing/2014/main" id="{15F56B53-ACA1-4C52-B893-8882397644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82125" y="2333625"/>
            <a:ext cx="222885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buNone/>
              <a:defRPr sz="640" b="1">
                <a:solidFill>
                  <a:srgbClr val="155BCB"/>
                </a:solidFill>
                <a:latin typeface="PingFang SC"/>
                <a:ea typeface="PingFang SC"/>
                <a:cs typeface="PingFang SC"/>
              </a:defRPr>
            </a:pPr>
            <a:r>
              <a:rPr sz="640" b="1">
                <a:solidFill>
                  <a:srgbClr val="155BCB"/>
                </a:solidFill>
                <a:latin typeface="PingFang SC"/>
                <a:ea typeface="PingFang SC"/>
                <a:cs typeface="PingFang SC"/>
              </a:rPr>
              <a:t>事实、对比、FAQ、案例</a:t>
            </a:r>
          </a:p>
        </p:txBody>
      </p:sp>
      <p:sp>
        <p:nvSpPr>
          <p:cNvPr id="60" name="矩形 59">
            <a:extLst xmlns:a="http://schemas.openxmlformats.org/drawingml/2006/main">
              <a:ext uri="{FF2B5EF4-FFF2-40B4-BE49-F238E27FC236}">
                <a16:creationId xmlns:a16="http://schemas.microsoft.com/office/drawing/2014/main" id="{F6F6DAF4-19E8-4CE8-99AD-AE8731A8B9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2743200"/>
            <a:ext cx="11049000" cy="381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15240">
            <a:solidFill>
              <a:srgbClr val="8EB2DF"/>
            </a:solidFill>
            <a:prstDash val="solid"/>
          </a:ln>
        </p:spPr>
      </p:sp>
      <p:sp>
        <p:nvSpPr>
          <p:cNvPr id="61" name="矩形 60">
            <a:extLst xmlns:a="http://schemas.openxmlformats.org/drawingml/2006/main">
              <a:ext uri="{FF2B5EF4-FFF2-40B4-BE49-F238E27FC236}">
                <a16:creationId xmlns:a16="http://schemas.microsoft.com/office/drawing/2014/main" id="{16DA656A-2F7F-4BE6-99A6-91F79593B2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2743200"/>
            <a:ext cx="495300" cy="381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F8F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248" name="图片 61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36e1bc9fa1424c70">
            <a:extLst>
              <a:ext uri="{96DAC541-7B7A-43D3-8B79-37D633B846F1}">
                <asvg:svgBlip xmlns:asvg="http://schemas.microsoft.com/office/drawing/2016/SVG/main" r:embed="R15e14271b80f43d5"/>
              </a:ext>
            </a:extLst>
          </a:blip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23900" y="2828925"/>
            <a:ext cx="209550" cy="209550"/>
          </a:xfrm>
          <a:prstGeom xmlns:a="http://schemas.openxmlformats.org/drawingml/2006/main" prst="rect">
            <a:avLst/>
          </a:prstGeom>
        </p:spPr>
      </p:pic>
      <p:sp>
        <p:nvSpPr>
          <p:cNvPr id="63" name="矩形 62">
            <a:extLst xmlns:a="http://schemas.openxmlformats.org/drawingml/2006/main">
              <a:ext uri="{FF2B5EF4-FFF2-40B4-BE49-F238E27FC236}">
                <a16:creationId xmlns:a16="http://schemas.microsoft.com/office/drawing/2014/main" id="{BE6F766C-F082-4CE5-9C79-69F28C88E7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76350" y="2838450"/>
            <a:ext cx="935355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19050" tIns="19050" rIns="19050" bIns="19050" anchor="t"/>
          <a:lstStyle xmlns:a="http://schemas.openxmlformats.org/drawingml/2006/main"/>
          <a:p xmlns:a="http://schemas.openxmlformats.org/drawingml/2006/main">
            <a:pPr algn="ctr">
              <a:buNone/>
              <a:defRPr sz="1080" b="1">
                <a:solidFill>
                  <a:srgbClr val="103A79"/>
                </a:solidFill>
                <a:latin typeface="PingFang SC"/>
                <a:ea typeface="PingFang SC"/>
                <a:cs typeface="PingFang SC"/>
              </a:defRPr>
            </a:pPr>
            <a:r>
              <a:rPr sz="1080" b="1">
                <a:solidFill>
                  <a:srgbClr val="103A79"/>
                </a:solidFill>
                <a:latin typeface="PingFang SC"/>
                <a:ea typeface="PingFang SC"/>
                <a:cs typeface="PingFang SC"/>
              </a:rPr>
              <a:t>核心闭环：监测问题 / 发现缺位 / 反查信源 / 分析偏好 / RAG 生成 / 多平台发布 / AI 再采样 / 回看结果</a:t>
            </a:r>
          </a:p>
        </p:txBody>
      </p:sp>
      <p:pic>
        <p:nvPicPr>
          <p:cNvPr id="250" name="图片 63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babf2f974ef542f3">
            <a:extLst>
              <a:ext uri="{96DAC541-7B7A-43D3-8B79-37D633B846F1}">
                <asvg:svgBlip xmlns:asvg="http://schemas.microsoft.com/office/drawing/2016/SVG/main" r:embed="Ra71d9815381f433b"/>
              </a:ext>
            </a:extLst>
          </a:blip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11182350" y="2828925"/>
            <a:ext cx="209550" cy="209550"/>
          </a:xfrm>
          <a:prstGeom xmlns:a="http://schemas.openxmlformats.org/drawingml/2006/main" prst="rect">
            <a:avLst/>
          </a:prstGeom>
        </p:spPr>
      </p:pic>
      <p:sp>
        <p:nvSpPr>
          <p:cNvPr id="65" name="矩形 64">
            <a:extLst xmlns:a="http://schemas.openxmlformats.org/drawingml/2006/main">
              <a:ext uri="{FF2B5EF4-FFF2-40B4-BE49-F238E27FC236}">
                <a16:creationId xmlns:a16="http://schemas.microsoft.com/office/drawing/2014/main" id="{4AD6C443-93BA-4BBE-BF48-24B5667F07F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1950" y="3333750"/>
            <a:ext cx="2095500" cy="15049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AF8EE"/>
          </a:solidFill>
          <a:ln xmlns:a="http://schemas.openxmlformats.org/drawingml/2006/main" w="12383">
            <a:solidFill>
              <a:srgbClr val="168A3A"/>
            </a:solidFill>
            <a:prstDash val="solid"/>
          </a:ln>
        </p:spPr>
      </p:sp>
      <p:sp>
        <p:nvSpPr>
          <p:cNvPr id="66" name="矩形 65">
            <a:extLst xmlns:a="http://schemas.openxmlformats.org/drawingml/2006/main">
              <a:ext uri="{FF2B5EF4-FFF2-40B4-BE49-F238E27FC236}">
                <a16:creationId xmlns:a16="http://schemas.microsoft.com/office/drawing/2014/main" id="{E3BEDB62-6974-461E-9E64-FBBE041D30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7200" y="3429000"/>
            <a:ext cx="1905000" cy="2381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8A3A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67" name="矩形 66">
            <a:extLst xmlns:a="http://schemas.openxmlformats.org/drawingml/2006/main">
              <a:ext uri="{FF2B5EF4-FFF2-40B4-BE49-F238E27FC236}">
                <a16:creationId xmlns:a16="http://schemas.microsoft.com/office/drawing/2014/main" id="{670BFA9E-3F27-4F1D-866F-F770CADE1FC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457575"/>
            <a:ext cx="1752600" cy="2000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buNone/>
              <a:defRPr sz="905" b="1">
                <a:solidFill>
                  <a:srgbClr val="FFFFFF"/>
                </a:solidFill>
                <a:latin typeface="PingFang SC"/>
                <a:ea typeface="PingFang SC"/>
                <a:cs typeface="PingFang SC"/>
              </a:defRPr>
            </a:pPr>
            <a:r>
              <a:rPr sz="905" b="1">
                <a:solidFill>
                  <a:srgbClr val="FFFFFF"/>
                </a:solidFill>
                <a:latin typeface="PingFang SC"/>
                <a:ea typeface="PingFang SC"/>
                <a:cs typeface="PingFang SC"/>
              </a:rPr>
              <a:t>5. 发现缺位并建档</a:t>
            </a:r>
          </a:p>
        </p:txBody>
      </p:sp>
      <p:sp>
        <p:nvSpPr>
          <p:cNvPr id="68" name="矩形 67">
            <a:extLst xmlns:a="http://schemas.openxmlformats.org/drawingml/2006/main">
              <a:ext uri="{FF2B5EF4-FFF2-40B4-BE49-F238E27FC236}">
                <a16:creationId xmlns:a16="http://schemas.microsoft.com/office/drawing/2014/main" id="{7E01E779-D5D4-4633-9EFB-9020BA7080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" y="3800475"/>
            <a:ext cx="438150" cy="438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CAD8EA"/>
            </a:solidFill>
            <a:prstDash val="solid"/>
          </a:ln>
        </p:spPr>
      </p:sp>
      <p:pic>
        <p:nvPicPr>
          <p:cNvPr id="255" name="图片 68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4a833186afdf406d">
            <a:extLst>
              <a:ext uri="{96DAC541-7B7A-43D3-8B79-37D633B846F1}">
                <asvg:svgBlip xmlns:asvg="http://schemas.microsoft.com/office/drawing/2016/SVG/main" r:embed="R5e3bbbbe699140e5"/>
              </a:ext>
            </a:extLst>
          </a:blip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619125" y="3905250"/>
            <a:ext cx="228600" cy="228600"/>
          </a:xfrm>
          <a:prstGeom xmlns:a="http://schemas.openxmlformats.org/drawingml/2006/main" prst="rect">
            <a:avLst/>
          </a:prstGeom>
        </p:spPr>
      </p:pic>
      <p:sp>
        <p:nvSpPr>
          <p:cNvPr id="70" name="矩形 69">
            <a:extLst xmlns:a="http://schemas.openxmlformats.org/drawingml/2006/main">
              <a:ext uri="{FF2B5EF4-FFF2-40B4-BE49-F238E27FC236}">
                <a16:creationId xmlns:a16="http://schemas.microsoft.com/office/drawing/2014/main" id="{1F2EEE97-ED15-45B9-8BDA-94887E129CB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3762375"/>
            <a:ext cx="121920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l">
              <a:buNone/>
              <a:defRPr sz="765" b="1">
                <a:solidFill>
                  <a:srgbClr val="101828"/>
                </a:solidFill>
                <a:latin typeface="PingFang SC"/>
                <a:ea typeface="PingFang SC"/>
                <a:cs typeface="PingFang SC"/>
              </a:defRPr>
            </a:pPr>
            <a:r>
              <a:rPr sz="765" b="1">
                <a:solidFill>
                  <a:srgbClr val="101828"/>
                </a:solidFill>
                <a:latin typeface="PingFang SC"/>
                <a:ea typeface="PingFang SC"/>
                <a:cs typeface="PingFang SC"/>
              </a:rPr>
              <a:t>把监测结果转成可执行的品牌资产。</a:t>
            </a:r>
          </a:p>
        </p:txBody>
      </p:sp>
      <p:sp>
        <p:nvSpPr>
          <p:cNvPr id="71" name="矩形 70">
            <a:extLst xmlns:a="http://schemas.openxmlformats.org/drawingml/2006/main">
              <a:ext uri="{FF2B5EF4-FFF2-40B4-BE49-F238E27FC236}">
                <a16:creationId xmlns:a16="http://schemas.microsoft.com/office/drawing/2014/main" id="{03BAD3E4-BC2F-466C-B8D3-61666DC08B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66725" y="4381500"/>
            <a:ext cx="57785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7620">
            <a:solidFill>
              <a:srgbClr val="CAD8EA"/>
            </a:solidFill>
            <a:prstDash val="solid"/>
          </a:ln>
        </p:spPr>
      </p:sp>
      <p:sp>
        <p:nvSpPr>
          <p:cNvPr id="72" name="矩形 71">
            <a:extLst xmlns:a="http://schemas.openxmlformats.org/drawingml/2006/main">
              <a:ext uri="{FF2B5EF4-FFF2-40B4-BE49-F238E27FC236}">
                <a16:creationId xmlns:a16="http://schemas.microsoft.com/office/drawing/2014/main" id="{5B543575-3DEC-40C1-ADC3-99685ABC5E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" y="4410075"/>
            <a:ext cx="4826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buNone/>
              <a:defRPr sz="570" b="1">
                <a:solidFill>
                  <a:srgbClr val="168A3A"/>
                </a:solidFill>
                <a:latin typeface="PingFang SC"/>
                <a:ea typeface="PingFang SC"/>
                <a:cs typeface="PingFang SC"/>
              </a:defRPr>
            </a:pPr>
            <a:r>
              <a:rPr sz="570" b="1">
                <a:solidFill>
                  <a:srgbClr val="168A3A"/>
                </a:solidFill>
                <a:latin typeface="PingFang SC"/>
                <a:ea typeface="PingFang SC"/>
                <a:cs typeface="PingFang SC"/>
              </a:rPr>
              <a:t>品牌词库</a:t>
            </a:r>
          </a:p>
        </p:txBody>
      </p:sp>
      <p:sp>
        <p:nvSpPr>
          <p:cNvPr id="73" name="矩形 72">
            <a:extLst xmlns:a="http://schemas.openxmlformats.org/drawingml/2006/main">
              <a:ext uri="{FF2B5EF4-FFF2-40B4-BE49-F238E27FC236}">
                <a16:creationId xmlns:a16="http://schemas.microsoft.com/office/drawing/2014/main" id="{C948CC55-BEEF-4C81-A275-F8B6CE326F2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2200" y="4381500"/>
            <a:ext cx="57785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7620">
            <a:solidFill>
              <a:srgbClr val="CAD8EA"/>
            </a:solidFill>
            <a:prstDash val="solid"/>
          </a:ln>
        </p:spPr>
      </p:sp>
      <p:sp>
        <p:nvSpPr>
          <p:cNvPr id="74" name="矩形 73">
            <a:extLst xmlns:a="http://schemas.openxmlformats.org/drawingml/2006/main">
              <a:ext uri="{FF2B5EF4-FFF2-40B4-BE49-F238E27FC236}">
                <a16:creationId xmlns:a16="http://schemas.microsoft.com/office/drawing/2014/main" id="{BD44FB16-D62D-4C39-B010-C0A8B936D2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39825" y="4410075"/>
            <a:ext cx="4826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buNone/>
              <a:defRPr sz="570" b="1">
                <a:solidFill>
                  <a:srgbClr val="168A3A"/>
                </a:solidFill>
                <a:latin typeface="PingFang SC"/>
                <a:ea typeface="PingFang SC"/>
                <a:cs typeface="PingFang SC"/>
              </a:defRPr>
            </a:pPr>
            <a:r>
              <a:rPr sz="570" b="1">
                <a:solidFill>
                  <a:srgbClr val="168A3A"/>
                </a:solidFill>
                <a:latin typeface="PingFang SC"/>
                <a:ea typeface="PingFang SC"/>
                <a:cs typeface="PingFang SC"/>
              </a:rPr>
              <a:t>问题集</a:t>
            </a:r>
          </a:p>
        </p:txBody>
      </p:sp>
      <p:sp>
        <p:nvSpPr>
          <p:cNvPr id="75" name="矩形 74">
            <a:extLst xmlns:a="http://schemas.openxmlformats.org/drawingml/2006/main">
              <a:ext uri="{FF2B5EF4-FFF2-40B4-BE49-F238E27FC236}">
                <a16:creationId xmlns:a16="http://schemas.microsoft.com/office/drawing/2014/main" id="{78C9B448-ADA6-4A32-B231-72D4E7C9568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717675" y="4381500"/>
            <a:ext cx="57785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7620">
            <a:solidFill>
              <a:srgbClr val="CAD8EA"/>
            </a:solidFill>
            <a:prstDash val="solid"/>
          </a:ln>
        </p:spPr>
      </p:sp>
      <p:sp>
        <p:nvSpPr>
          <p:cNvPr id="76" name="矩形 75">
            <a:extLst xmlns:a="http://schemas.openxmlformats.org/drawingml/2006/main">
              <a:ext uri="{FF2B5EF4-FFF2-40B4-BE49-F238E27FC236}">
                <a16:creationId xmlns:a16="http://schemas.microsoft.com/office/drawing/2014/main" id="{7D58E8E4-397A-46A3-A659-EE2361A4F5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765300" y="4410075"/>
            <a:ext cx="4826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buNone/>
              <a:defRPr sz="570" b="1">
                <a:solidFill>
                  <a:srgbClr val="168A3A"/>
                </a:solidFill>
                <a:latin typeface="PingFang SC"/>
                <a:ea typeface="PingFang SC"/>
                <a:cs typeface="PingFang SC"/>
              </a:defRPr>
            </a:pPr>
            <a:r>
              <a:rPr sz="570" b="1">
                <a:solidFill>
                  <a:srgbClr val="168A3A"/>
                </a:solidFill>
                <a:latin typeface="PingFang SC"/>
                <a:ea typeface="PingFang SC"/>
                <a:cs typeface="PingFang SC"/>
              </a:rPr>
              <a:t>竞品库</a:t>
            </a:r>
          </a:p>
        </p:txBody>
      </p:sp>
      <p:sp>
        <p:nvSpPr>
          <p:cNvPr id="77" name="矩形 76">
            <a:extLst xmlns:a="http://schemas.openxmlformats.org/drawingml/2006/main">
              <a:ext uri="{FF2B5EF4-FFF2-40B4-BE49-F238E27FC236}">
                <a16:creationId xmlns:a16="http://schemas.microsoft.com/office/drawing/2014/main" id="{7081102A-F7B9-45C7-850E-CC4E61E5C00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66725" y="4600575"/>
            <a:ext cx="188595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7620">
            <a:solidFill>
              <a:srgbClr val="CAD8EA"/>
            </a:solidFill>
            <a:prstDash val="solid"/>
          </a:ln>
        </p:spPr>
      </p:sp>
      <p:sp>
        <p:nvSpPr>
          <p:cNvPr id="78" name="矩形 77">
            <a:extLst xmlns:a="http://schemas.openxmlformats.org/drawingml/2006/main">
              <a:ext uri="{FF2B5EF4-FFF2-40B4-BE49-F238E27FC236}">
                <a16:creationId xmlns:a16="http://schemas.microsoft.com/office/drawing/2014/main" id="{C3B9A13A-B572-4E40-996B-32C4F128FC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" y="4629150"/>
            <a:ext cx="17907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buNone/>
              <a:defRPr sz="600" b="1">
                <a:solidFill>
                  <a:srgbClr val="168A3A"/>
                </a:solidFill>
                <a:latin typeface="PingFang SC"/>
                <a:ea typeface="PingFang SC"/>
                <a:cs typeface="PingFang SC"/>
              </a:defRPr>
            </a:pPr>
            <a:r>
              <a:rPr sz="600" b="1">
                <a:solidFill>
                  <a:srgbClr val="168A3A"/>
                </a:solidFill>
                <a:latin typeface="PingFang SC"/>
                <a:ea typeface="PingFang SC"/>
                <a:cs typeface="PingFang SC"/>
              </a:rPr>
              <a:t>平台矩阵</a:t>
            </a:r>
          </a:p>
        </p:txBody>
      </p:sp>
      <p:sp>
        <p:nvSpPr>
          <p:cNvPr id="79" name="矩形 78">
            <a:extLst xmlns:a="http://schemas.openxmlformats.org/drawingml/2006/main">
              <a:ext uri="{FF2B5EF4-FFF2-40B4-BE49-F238E27FC236}">
                <a16:creationId xmlns:a16="http://schemas.microsoft.com/office/drawing/2014/main" id="{39962639-F010-4679-BE55-896CE3D1165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514600" y="4067175"/>
            <a:ext cx="9525" cy="38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8A3A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266" name="图片 79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c5dcf6f63fe4405a">
            <a:extLst>
              <a:ext uri="{96DAC541-7B7A-43D3-8B79-37D633B846F1}">
                <asvg:svgBlip xmlns:asvg="http://schemas.microsoft.com/office/drawing/2016/SVG/main" r:embed="R5d05a97b6ab24ba9"/>
              </a:ext>
            </a:extLst>
          </a:blip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2438400" y="3971925"/>
            <a:ext cx="247650" cy="247650"/>
          </a:xfrm>
          <a:prstGeom xmlns:a="http://schemas.openxmlformats.org/drawingml/2006/main" prst="rect">
            <a:avLst/>
          </a:prstGeom>
        </p:spPr>
      </p:pic>
      <p:sp>
        <p:nvSpPr>
          <p:cNvPr id="81" name="矩形 80">
            <a:extLst xmlns:a="http://schemas.openxmlformats.org/drawingml/2006/main">
              <a:ext uri="{FF2B5EF4-FFF2-40B4-BE49-F238E27FC236}">
                <a16:creationId xmlns:a16="http://schemas.microsoft.com/office/drawing/2014/main" id="{9FB74971-8CBF-45DC-AD33-C4E5F518818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686050" y="3333750"/>
            <a:ext cx="2095500" cy="15049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AF8EE"/>
          </a:solidFill>
          <a:ln xmlns:a="http://schemas.openxmlformats.org/drawingml/2006/main" w="12383">
            <a:solidFill>
              <a:srgbClr val="168A3A"/>
            </a:solidFill>
            <a:prstDash val="solid"/>
          </a:ln>
        </p:spPr>
      </p:sp>
      <p:sp>
        <p:nvSpPr>
          <p:cNvPr id="82" name="矩形 81">
            <a:extLst xmlns:a="http://schemas.openxmlformats.org/drawingml/2006/main">
              <a:ext uri="{FF2B5EF4-FFF2-40B4-BE49-F238E27FC236}">
                <a16:creationId xmlns:a16="http://schemas.microsoft.com/office/drawing/2014/main" id="{6D7F31E4-AAA9-49F2-969E-84648DBC65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781300" y="3429000"/>
            <a:ext cx="1905000" cy="2381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8A3A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83" name="矩形 82">
            <a:extLst xmlns:a="http://schemas.openxmlformats.org/drawingml/2006/main">
              <a:ext uri="{FF2B5EF4-FFF2-40B4-BE49-F238E27FC236}">
                <a16:creationId xmlns:a16="http://schemas.microsoft.com/office/drawing/2014/main" id="{51695A62-0243-40F1-BBBB-52236E50EE7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857500" y="3457575"/>
            <a:ext cx="1752600" cy="2000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buNone/>
              <a:defRPr sz="905" b="1">
                <a:solidFill>
                  <a:srgbClr val="FFFFFF"/>
                </a:solidFill>
                <a:latin typeface="PingFang SC"/>
                <a:ea typeface="PingFang SC"/>
                <a:cs typeface="PingFang SC"/>
              </a:defRPr>
            </a:pPr>
            <a:r>
              <a:rPr sz="905" b="1">
                <a:solidFill>
                  <a:srgbClr val="FFFFFF"/>
                </a:solidFill>
                <a:latin typeface="PingFang SC"/>
                <a:ea typeface="PingFang SC"/>
                <a:cs typeface="PingFang SC"/>
              </a:rPr>
              <a:t>6. 生成可引用内容</a:t>
            </a:r>
          </a:p>
        </p:txBody>
      </p:sp>
      <p:sp>
        <p:nvSpPr>
          <p:cNvPr id="84" name="矩形 83">
            <a:extLst xmlns:a="http://schemas.openxmlformats.org/drawingml/2006/main">
              <a:ext uri="{FF2B5EF4-FFF2-40B4-BE49-F238E27FC236}">
                <a16:creationId xmlns:a16="http://schemas.microsoft.com/office/drawing/2014/main" id="{DB4D26DE-23F3-4693-B5C2-53E4748F2CD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838450" y="3800475"/>
            <a:ext cx="438150" cy="438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CAD8EA"/>
            </a:solidFill>
            <a:prstDash val="solid"/>
          </a:ln>
        </p:spPr>
      </p:sp>
      <p:pic>
        <p:nvPicPr>
          <p:cNvPr id="271" name="图片 84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607b126f3acd4f8a">
            <a:extLst>
              <a:ext uri="{96DAC541-7B7A-43D3-8B79-37D633B846F1}">
                <asvg:svgBlip xmlns:asvg="http://schemas.microsoft.com/office/drawing/2016/SVG/main" r:embed="R87b5a4c74ce8466a"/>
              </a:ext>
            </a:extLst>
          </a:blip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2943225" y="3905250"/>
            <a:ext cx="228600" cy="228600"/>
          </a:xfrm>
          <a:prstGeom xmlns:a="http://schemas.openxmlformats.org/drawingml/2006/main" prst="rect">
            <a:avLst/>
          </a:prstGeom>
        </p:spPr>
      </p:pic>
      <p:sp>
        <p:nvSpPr>
          <p:cNvPr id="86" name="矩形 85">
            <a:extLst xmlns:a="http://schemas.openxmlformats.org/drawingml/2006/main">
              <a:ext uri="{FF2B5EF4-FFF2-40B4-BE49-F238E27FC236}">
                <a16:creationId xmlns:a16="http://schemas.microsoft.com/office/drawing/2014/main" id="{EE8EA113-44C4-4BA5-A100-E8ABB5B69BA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390900" y="3762375"/>
            <a:ext cx="121920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l">
              <a:buNone/>
              <a:defRPr sz="765" b="1">
                <a:solidFill>
                  <a:srgbClr val="101828"/>
                </a:solidFill>
                <a:latin typeface="PingFang SC"/>
                <a:ea typeface="PingFang SC"/>
                <a:cs typeface="PingFang SC"/>
              </a:defRPr>
            </a:pPr>
            <a:r>
              <a:rPr sz="765" b="1">
                <a:solidFill>
                  <a:srgbClr val="101828"/>
                </a:solidFill>
                <a:latin typeface="PingFang SC"/>
                <a:ea typeface="PingFang SC"/>
                <a:cs typeface="PingFang SC"/>
              </a:rPr>
              <a:t>知识库</a:t>
            </a:r>
            <a:r>
              <a:rPr sz="765" b="1">
                <a:solidFill>
                  <a:srgbClr val="101828"/>
                </a:solidFill>
                <a:latin typeface="PingFang SC"/>
                <a:ea typeface="PingFang SC"/>
                <a:cs typeface="PingFang SC"/>
              </a:rPr>
              <a:t>(</a:t>
            </a:r>
            <a:r>
              <a:rPr sz="765" b="1">
                <a:solidFill>
                  <a:srgbClr val="101828"/>
                </a:solidFill>
                <a:latin typeface="PingFang SC"/>
                <a:ea typeface="PingFang SC"/>
                <a:cs typeface="PingFang SC"/>
              </a:rPr>
              <a:t>RAG</a:t>
            </a:r>
            <a:r>
              <a:rPr sz="765" b="1">
                <a:solidFill>
                  <a:srgbClr val="101828"/>
                </a:solidFill>
                <a:latin typeface="PingFang SC"/>
                <a:ea typeface="PingFang SC"/>
                <a:cs typeface="PingFang SC"/>
              </a:rPr>
              <a:t>)</a:t>
            </a:r>
            <a:r>
              <a:rPr sz="765" b="1">
                <a:solidFill>
                  <a:srgbClr val="101828"/>
                </a:solidFill>
                <a:latin typeface="PingFang SC"/>
                <a:ea typeface="PingFang SC"/>
                <a:cs typeface="PingFang SC"/>
              </a:rPr>
              <a:t> + 模板产出结构化内容。</a:t>
            </a:r>
          </a:p>
        </p:txBody>
      </p:sp>
      <p:sp>
        <p:nvSpPr>
          <p:cNvPr id="87" name="矩形 86">
            <a:extLst xmlns:a="http://schemas.openxmlformats.org/drawingml/2006/main">
              <a:ext uri="{FF2B5EF4-FFF2-40B4-BE49-F238E27FC236}">
                <a16:creationId xmlns:a16="http://schemas.microsoft.com/office/drawing/2014/main" id="{464D04E6-9858-492A-A863-F9819C5E1A5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790825" y="4381500"/>
            <a:ext cx="57785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7620">
            <a:solidFill>
              <a:srgbClr val="CAD8EA"/>
            </a:solidFill>
            <a:prstDash val="solid"/>
          </a:ln>
        </p:spPr>
      </p:sp>
      <p:sp>
        <p:nvSpPr>
          <p:cNvPr id="88" name="矩形 87">
            <a:extLst xmlns:a="http://schemas.openxmlformats.org/drawingml/2006/main">
              <a:ext uri="{FF2B5EF4-FFF2-40B4-BE49-F238E27FC236}">
                <a16:creationId xmlns:a16="http://schemas.microsoft.com/office/drawing/2014/main" id="{7AB4EC35-592E-4164-BE7D-2E17C5F818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838450" y="4410075"/>
            <a:ext cx="4826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buNone/>
              <a:defRPr sz="570" b="1">
                <a:solidFill>
                  <a:srgbClr val="168A3A"/>
                </a:solidFill>
                <a:latin typeface="PingFang SC"/>
                <a:ea typeface="PingFang SC"/>
                <a:cs typeface="PingFang SC"/>
              </a:defRPr>
            </a:pPr>
            <a:r>
              <a:rPr sz="570" b="1">
                <a:solidFill>
                  <a:srgbClr val="168A3A"/>
                </a:solidFill>
                <a:latin typeface="PingFang SC"/>
                <a:ea typeface="PingFang SC"/>
                <a:cs typeface="PingFang SC"/>
              </a:rPr>
              <a:t>知识库</a:t>
            </a:r>
          </a:p>
        </p:txBody>
      </p:sp>
      <p:sp>
        <p:nvSpPr>
          <p:cNvPr id="89" name="矩形 88">
            <a:extLst xmlns:a="http://schemas.openxmlformats.org/drawingml/2006/main">
              <a:ext uri="{FF2B5EF4-FFF2-40B4-BE49-F238E27FC236}">
                <a16:creationId xmlns:a16="http://schemas.microsoft.com/office/drawing/2014/main" id="{FD198BC0-C106-445C-ABD5-101E3F484D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16300" y="4381500"/>
            <a:ext cx="57785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7620">
            <a:solidFill>
              <a:srgbClr val="CAD8EA"/>
            </a:solidFill>
            <a:prstDash val="solid"/>
          </a:ln>
        </p:spPr>
      </p:sp>
      <p:sp>
        <p:nvSpPr>
          <p:cNvPr id="90" name="矩形 89">
            <a:extLst xmlns:a="http://schemas.openxmlformats.org/drawingml/2006/main">
              <a:ext uri="{FF2B5EF4-FFF2-40B4-BE49-F238E27FC236}">
                <a16:creationId xmlns:a16="http://schemas.microsoft.com/office/drawing/2014/main" id="{0EBA918B-5203-44F9-A68B-461D3C2A0E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63925" y="4410075"/>
            <a:ext cx="4826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buNone/>
              <a:defRPr sz="570" b="1">
                <a:solidFill>
                  <a:srgbClr val="168A3A"/>
                </a:solidFill>
                <a:latin typeface="PingFang SC"/>
                <a:ea typeface="PingFang SC"/>
                <a:cs typeface="PingFang SC"/>
              </a:defRPr>
            </a:pPr>
            <a:r>
              <a:rPr sz="570" b="1">
                <a:solidFill>
                  <a:srgbClr val="168A3A"/>
                </a:solidFill>
                <a:latin typeface="PingFang SC"/>
                <a:ea typeface="PingFang SC"/>
                <a:cs typeface="PingFang SC"/>
              </a:rPr>
              <a:t>模板</a:t>
            </a:r>
          </a:p>
        </p:txBody>
      </p:sp>
      <p:sp>
        <p:nvSpPr>
          <p:cNvPr id="91" name="矩形 90">
            <a:extLst xmlns:a="http://schemas.openxmlformats.org/drawingml/2006/main">
              <a:ext uri="{FF2B5EF4-FFF2-40B4-BE49-F238E27FC236}">
                <a16:creationId xmlns:a16="http://schemas.microsoft.com/office/drawing/2014/main" id="{FA6AAC78-2EEC-44F3-AD80-C67330178F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41775" y="4381500"/>
            <a:ext cx="57785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7620">
            <a:solidFill>
              <a:srgbClr val="CAD8EA"/>
            </a:solidFill>
            <a:prstDash val="solid"/>
          </a:ln>
        </p:spPr>
      </p:sp>
      <p:sp>
        <p:nvSpPr>
          <p:cNvPr id="92" name="矩形 91">
            <a:extLst xmlns:a="http://schemas.openxmlformats.org/drawingml/2006/main">
              <a:ext uri="{FF2B5EF4-FFF2-40B4-BE49-F238E27FC236}">
                <a16:creationId xmlns:a16="http://schemas.microsoft.com/office/drawing/2014/main" id="{CDAE274F-9810-42CA-8332-DA4A3574A6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89400" y="4410075"/>
            <a:ext cx="4826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buNone/>
              <a:defRPr sz="570" b="1">
                <a:solidFill>
                  <a:srgbClr val="168A3A"/>
                </a:solidFill>
                <a:latin typeface="PingFang SC"/>
                <a:ea typeface="PingFang SC"/>
                <a:cs typeface="PingFang SC"/>
              </a:defRPr>
            </a:pPr>
            <a:r>
              <a:rPr sz="570" b="1">
                <a:solidFill>
                  <a:srgbClr val="168A3A"/>
                </a:solidFill>
                <a:latin typeface="PingFang SC"/>
                <a:ea typeface="PingFang SC"/>
                <a:cs typeface="PingFang SC"/>
              </a:rPr>
              <a:t>仿写</a:t>
            </a:r>
          </a:p>
        </p:txBody>
      </p:sp>
      <p:sp>
        <p:nvSpPr>
          <p:cNvPr id="93" name="矩形 92">
            <a:extLst xmlns:a="http://schemas.openxmlformats.org/drawingml/2006/main">
              <a:ext uri="{FF2B5EF4-FFF2-40B4-BE49-F238E27FC236}">
                <a16:creationId xmlns:a16="http://schemas.microsoft.com/office/drawing/2014/main" id="{98B62939-5714-46A7-BF60-193A2DD83D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790825" y="4600575"/>
            <a:ext cx="188595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7620">
            <a:solidFill>
              <a:srgbClr val="CAD8EA"/>
            </a:solidFill>
            <a:prstDash val="solid"/>
          </a:ln>
        </p:spPr>
      </p:sp>
      <p:sp>
        <p:nvSpPr>
          <p:cNvPr id="94" name="矩形 93">
            <a:extLst xmlns:a="http://schemas.openxmlformats.org/drawingml/2006/main">
              <a:ext uri="{FF2B5EF4-FFF2-40B4-BE49-F238E27FC236}">
                <a16:creationId xmlns:a16="http://schemas.microsoft.com/office/drawing/2014/main" id="{54A2D054-5A92-411B-9D84-00EF4BAC82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838450" y="4629150"/>
            <a:ext cx="17907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buNone/>
              <a:defRPr sz="600" b="1">
                <a:solidFill>
                  <a:srgbClr val="168A3A"/>
                </a:solidFill>
                <a:latin typeface="PingFang SC"/>
                <a:ea typeface="PingFang SC"/>
                <a:cs typeface="PingFang SC"/>
              </a:defRPr>
            </a:pPr>
            <a:r>
              <a:rPr sz="600" b="1">
                <a:solidFill>
                  <a:srgbClr val="168A3A"/>
                </a:solidFill>
                <a:latin typeface="PingFang SC"/>
                <a:ea typeface="PingFang SC"/>
                <a:cs typeface="PingFang SC"/>
              </a:rPr>
              <a:t>KOL 精调 Prompt</a:t>
            </a:r>
          </a:p>
        </p:txBody>
      </p:sp>
      <p:sp>
        <p:nvSpPr>
          <p:cNvPr id="95" name="矩形 94">
            <a:extLst xmlns:a="http://schemas.openxmlformats.org/drawingml/2006/main">
              <a:ext uri="{FF2B5EF4-FFF2-40B4-BE49-F238E27FC236}">
                <a16:creationId xmlns:a16="http://schemas.microsoft.com/office/drawing/2014/main" id="{66CBB089-076F-49E9-841A-33E28BA0D6F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838700" y="4067175"/>
            <a:ext cx="9525" cy="38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8A3A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282" name="图片 95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c5dcf6f63fe4405a">
            <a:extLst>
              <a:ext uri="{96DAC541-7B7A-43D3-8B79-37D633B846F1}">
                <asvg:svgBlip xmlns:asvg="http://schemas.microsoft.com/office/drawing/2016/SVG/main" r:embed="R5d05a97b6ab24ba9"/>
              </a:ext>
            </a:extLst>
          </a:blip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4762500" y="3962400"/>
            <a:ext cx="247650" cy="247650"/>
          </a:xfrm>
          <a:prstGeom xmlns:a="http://schemas.openxmlformats.org/drawingml/2006/main" prst="rect">
            <a:avLst/>
          </a:prstGeom>
        </p:spPr>
      </p:pic>
      <p:sp>
        <p:nvSpPr>
          <p:cNvPr id="97" name="矩形 96">
            <a:extLst xmlns:a="http://schemas.openxmlformats.org/drawingml/2006/main">
              <a:ext uri="{FF2B5EF4-FFF2-40B4-BE49-F238E27FC236}">
                <a16:creationId xmlns:a16="http://schemas.microsoft.com/office/drawing/2014/main" id="{48067566-6308-441B-AE4C-1206E163628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010150" y="3333750"/>
            <a:ext cx="2095500" cy="15049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3E8"/>
          </a:solidFill>
          <a:ln xmlns:a="http://schemas.openxmlformats.org/drawingml/2006/main" w="12383">
            <a:solidFill>
              <a:srgbClr val="F27A1A"/>
            </a:solidFill>
            <a:prstDash val="solid"/>
          </a:ln>
        </p:spPr>
      </p:sp>
      <p:sp>
        <p:nvSpPr>
          <p:cNvPr id="98" name="矩形 97">
            <a:extLst xmlns:a="http://schemas.openxmlformats.org/drawingml/2006/main">
              <a:ext uri="{FF2B5EF4-FFF2-40B4-BE49-F238E27FC236}">
                <a16:creationId xmlns:a16="http://schemas.microsoft.com/office/drawing/2014/main" id="{016BCF26-7D66-43E4-91EF-F33949A1BED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05400" y="3429000"/>
            <a:ext cx="1905000" cy="2381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7A1A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99" name="矩形 98">
            <a:extLst xmlns:a="http://schemas.openxmlformats.org/drawingml/2006/main">
              <a:ext uri="{FF2B5EF4-FFF2-40B4-BE49-F238E27FC236}">
                <a16:creationId xmlns:a16="http://schemas.microsoft.com/office/drawing/2014/main" id="{AF743D9E-A979-4896-BF0E-CF9F8926F3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81600" y="3457575"/>
            <a:ext cx="1752600" cy="2000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buNone/>
              <a:defRPr sz="905" b="1">
                <a:solidFill>
                  <a:srgbClr val="FFFFFF"/>
                </a:solidFill>
                <a:latin typeface="PingFang SC"/>
                <a:ea typeface="PingFang SC"/>
                <a:cs typeface="PingFang SC"/>
              </a:defRPr>
            </a:pPr>
            <a:r>
              <a:rPr sz="905" b="1">
                <a:solidFill>
                  <a:srgbClr val="FFFFFF"/>
                </a:solidFill>
                <a:latin typeface="PingFang SC"/>
                <a:ea typeface="PingFang SC"/>
                <a:cs typeface="PingFang SC"/>
              </a:rPr>
              <a:t>7. 发布到优先信源</a:t>
            </a:r>
          </a:p>
        </p:txBody>
      </p:sp>
      <p:sp>
        <p:nvSpPr>
          <p:cNvPr id="100" name="矩形 99">
            <a:extLst xmlns:a="http://schemas.openxmlformats.org/drawingml/2006/main">
              <a:ext uri="{FF2B5EF4-FFF2-40B4-BE49-F238E27FC236}">
                <a16:creationId xmlns:a16="http://schemas.microsoft.com/office/drawing/2014/main" id="{10BADB7B-DCA3-4A21-BCB1-3EA0490C6B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62550" y="3800475"/>
            <a:ext cx="438150" cy="438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CAD8EA"/>
            </a:solidFill>
            <a:prstDash val="solid"/>
          </a:ln>
        </p:spPr>
      </p:sp>
      <p:pic>
        <p:nvPicPr>
          <p:cNvPr id="287" name="图片 100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206c9cd12a514dd5">
            <a:extLst>
              <a:ext uri="{96DAC541-7B7A-43D3-8B79-37D633B846F1}">
                <asvg:svgBlip xmlns:asvg="http://schemas.microsoft.com/office/drawing/2016/SVG/main" r:embed="Rf05812b97e3046df"/>
              </a:ext>
            </a:extLst>
          </a:blip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5267325" y="3905250"/>
            <a:ext cx="228600" cy="228600"/>
          </a:xfrm>
          <a:prstGeom xmlns:a="http://schemas.openxmlformats.org/drawingml/2006/main" prst="rect">
            <a:avLst/>
          </a:prstGeom>
        </p:spPr>
      </p:pic>
      <p:sp>
        <p:nvSpPr>
          <p:cNvPr id="102" name="矩形 101">
            <a:extLst xmlns:a="http://schemas.openxmlformats.org/drawingml/2006/main">
              <a:ext uri="{FF2B5EF4-FFF2-40B4-BE49-F238E27FC236}">
                <a16:creationId xmlns:a16="http://schemas.microsoft.com/office/drawing/2014/main" id="{F6F0E371-301C-44ED-BB1A-9BE88861FDA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0" y="3762375"/>
            <a:ext cx="121920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l">
              <a:buNone/>
              <a:defRPr sz="765" b="1">
                <a:solidFill>
                  <a:srgbClr val="101828"/>
                </a:solidFill>
                <a:latin typeface="PingFang SC"/>
                <a:ea typeface="PingFang SC"/>
                <a:cs typeface="PingFang SC"/>
              </a:defRPr>
            </a:pPr>
            <a:r>
              <a:rPr sz="765" b="1">
                <a:solidFill>
                  <a:srgbClr val="101828"/>
                </a:solidFill>
                <a:latin typeface="PingFang SC"/>
                <a:ea typeface="PingFang SC"/>
                <a:cs typeface="PingFang SC"/>
              </a:rPr>
              <a:t>发布到权威媒体，增加企业背书</a:t>
            </a:r>
            <a:r>
              <a:rPr sz="765" b="1">
                <a:solidFill>
                  <a:srgbClr val="101828"/>
                </a:solidFill>
                <a:latin typeface="PingFang SC"/>
                <a:ea typeface="PingFang SC"/>
                <a:cs typeface="PingFang SC"/>
              </a:rPr>
              <a:t>。</a:t>
            </a:r>
          </a:p>
        </p:txBody>
      </p:sp>
      <p:sp>
        <p:nvSpPr>
          <p:cNvPr id="103" name="矩形 102">
            <a:extLst xmlns:a="http://schemas.openxmlformats.org/drawingml/2006/main">
              <a:ext uri="{FF2B5EF4-FFF2-40B4-BE49-F238E27FC236}">
                <a16:creationId xmlns:a16="http://schemas.microsoft.com/office/drawing/2014/main" id="{A7DF9F02-5611-4241-8F3E-E2B886268C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14925" y="4381500"/>
            <a:ext cx="57785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7620">
            <a:solidFill>
              <a:srgbClr val="CAD8EA"/>
            </a:solidFill>
            <a:prstDash val="solid"/>
          </a:ln>
        </p:spPr>
      </p:sp>
      <p:sp>
        <p:nvSpPr>
          <p:cNvPr id="104" name="矩形 103">
            <a:extLst xmlns:a="http://schemas.openxmlformats.org/drawingml/2006/main">
              <a:ext uri="{FF2B5EF4-FFF2-40B4-BE49-F238E27FC236}">
                <a16:creationId xmlns:a16="http://schemas.microsoft.com/office/drawing/2014/main" id="{D3A6579B-20D2-46AA-B989-E060689247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62550" y="4410075"/>
            <a:ext cx="4826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buNone/>
              <a:defRPr sz="570" b="1">
                <a:solidFill>
                  <a:srgbClr val="F27A1A"/>
                </a:solidFill>
                <a:latin typeface="PingFang SC"/>
                <a:ea typeface="PingFang SC"/>
                <a:cs typeface="PingFang SC"/>
              </a:defRPr>
            </a:pPr>
            <a:r>
              <a:rPr sz="570" b="1">
                <a:solidFill>
                  <a:srgbClr val="F27A1A"/>
                </a:solidFill>
                <a:latin typeface="PingFang SC"/>
                <a:ea typeface="PingFang SC"/>
                <a:cs typeface="PingFang SC"/>
              </a:rPr>
              <a:t>13</a:t>
            </a:r>
            <a:r>
              <a:rPr sz="570" b="1">
                <a:solidFill>
                  <a:srgbClr val="F27A1A"/>
                </a:solidFill>
                <a:latin typeface="PingFang SC"/>
                <a:ea typeface="PingFang SC"/>
                <a:cs typeface="PingFang SC"/>
              </a:rPr>
              <a:t>家个人</a:t>
            </a:r>
            <a:r>
              <a:rPr sz="570" b="1">
                <a:solidFill>
                  <a:srgbClr val="F27A1A"/>
                </a:solidFill>
                <a:latin typeface="PingFang SC"/>
                <a:ea typeface="PingFang SC"/>
                <a:cs typeface="PingFang SC"/>
              </a:rPr>
              <a:t>媒体</a:t>
            </a:r>
          </a:p>
        </p:txBody>
      </p:sp>
      <p:sp>
        <p:nvSpPr>
          <p:cNvPr id="105" name="矩形 104">
            <a:extLst xmlns:a="http://schemas.openxmlformats.org/drawingml/2006/main">
              <a:ext uri="{FF2B5EF4-FFF2-40B4-BE49-F238E27FC236}">
                <a16:creationId xmlns:a16="http://schemas.microsoft.com/office/drawing/2014/main" id="{215EFAD9-611B-4FAA-9329-F95F6389D1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83325" y="4381500"/>
            <a:ext cx="71755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7620">
            <a:solidFill>
              <a:srgbClr val="CAD8EA"/>
            </a:solidFill>
            <a:prstDash val="solid"/>
          </a:ln>
        </p:spPr>
      </p:sp>
      <p:sp>
        <p:nvSpPr>
          <p:cNvPr id="106" name="矩形 105">
            <a:extLst xmlns:a="http://schemas.openxmlformats.org/drawingml/2006/main">
              <a:ext uri="{FF2B5EF4-FFF2-40B4-BE49-F238E27FC236}">
                <a16:creationId xmlns:a16="http://schemas.microsoft.com/office/drawing/2014/main" id="{8C590B23-F7D5-4AAE-8640-D4B64A65DA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43650" y="4410075"/>
            <a:ext cx="555625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buNone/>
              <a:defRPr sz="570" b="1">
                <a:solidFill>
                  <a:srgbClr val="F27A1A"/>
                </a:solidFill>
                <a:latin typeface="PingFang SC"/>
                <a:ea typeface="PingFang SC"/>
                <a:cs typeface="PingFang SC"/>
              </a:defRPr>
            </a:pPr>
            <a:r>
              <a:rPr sz="570" b="1">
                <a:solidFill>
                  <a:srgbClr val="F27A1A"/>
                </a:solidFill>
                <a:latin typeface="PingFang SC"/>
                <a:ea typeface="PingFang SC"/>
                <a:cs typeface="PingFang SC"/>
              </a:rPr>
              <a:t>1</a:t>
            </a:r>
            <a:r>
              <a:rPr sz="570" b="1">
                <a:solidFill>
                  <a:srgbClr val="F27A1A"/>
                </a:solidFill>
                <a:latin typeface="PingFang SC"/>
                <a:ea typeface="PingFang SC"/>
                <a:cs typeface="PingFang SC"/>
              </a:rPr>
              <a:t>万</a:t>
            </a:r>
            <a:r>
              <a:rPr sz="570" b="1">
                <a:solidFill>
                  <a:srgbClr val="F27A1A"/>
                </a:solidFill>
                <a:latin typeface="PingFang SC"/>
                <a:ea typeface="PingFang SC"/>
                <a:cs typeface="PingFang SC"/>
              </a:rPr>
              <a:t>多家</a:t>
            </a:r>
            <a:r>
              <a:rPr sz="570" b="1">
                <a:solidFill>
                  <a:srgbClr val="F27A1A"/>
                </a:solidFill>
                <a:latin typeface="PingFang SC"/>
                <a:ea typeface="PingFang SC"/>
                <a:cs typeface="PingFang SC"/>
              </a:rPr>
              <a:t>权威媒体</a:t>
            </a:r>
          </a:p>
        </p:txBody>
      </p:sp>
      <p:sp>
        <p:nvSpPr>
          <p:cNvPr id="109" name="矩形 108">
            <a:extLst xmlns:a="http://schemas.openxmlformats.org/drawingml/2006/main">
              <a:ext uri="{FF2B5EF4-FFF2-40B4-BE49-F238E27FC236}">
                <a16:creationId xmlns:a16="http://schemas.microsoft.com/office/drawing/2014/main" id="{8AC07C9A-DF7D-46DF-B4AC-6F7025A974C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14925" y="4600575"/>
            <a:ext cx="188595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7620">
            <a:solidFill>
              <a:srgbClr val="CAD8EA"/>
            </a:solidFill>
            <a:prstDash val="solid"/>
          </a:ln>
        </p:spPr>
      </p:sp>
      <p:sp>
        <p:nvSpPr>
          <p:cNvPr id="110" name="矩形 109">
            <a:extLst xmlns:a="http://schemas.openxmlformats.org/drawingml/2006/main">
              <a:ext uri="{FF2B5EF4-FFF2-40B4-BE49-F238E27FC236}">
                <a16:creationId xmlns:a16="http://schemas.microsoft.com/office/drawing/2014/main" id="{0D8559F9-AD51-49B7-9682-DA08744F1CE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62550" y="4629150"/>
            <a:ext cx="17907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buNone/>
              <a:defRPr sz="600" b="1">
                <a:solidFill>
                  <a:srgbClr val="F27A1A"/>
                </a:solidFill>
                <a:latin typeface="PingFang SC"/>
                <a:ea typeface="PingFang SC"/>
                <a:cs typeface="PingFang SC"/>
              </a:defRPr>
            </a:pPr>
            <a:r>
              <a:rPr sz="600" b="1">
                <a:solidFill>
                  <a:srgbClr val="F27A1A"/>
                </a:solidFill>
                <a:latin typeface="PingFang SC"/>
                <a:ea typeface="PingFang SC"/>
                <a:cs typeface="PingFang SC"/>
              </a:rPr>
              <a:t>企业站 / CMS</a:t>
            </a:r>
          </a:p>
        </p:txBody>
      </p:sp>
      <p:sp>
        <p:nvSpPr>
          <p:cNvPr id="111" name="矩形 110">
            <a:extLst xmlns:a="http://schemas.openxmlformats.org/drawingml/2006/main">
              <a:ext uri="{FF2B5EF4-FFF2-40B4-BE49-F238E27FC236}">
                <a16:creationId xmlns:a16="http://schemas.microsoft.com/office/drawing/2014/main" id="{83CDDC6A-11E2-4CD5-9997-B527D23540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067175"/>
            <a:ext cx="9525" cy="38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7A1A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296" name="图片 111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1093380616b44a94">
            <a:extLst>
              <a:ext uri="{96DAC541-7B7A-43D3-8B79-37D633B846F1}">
                <asvg:svgBlip xmlns:asvg="http://schemas.microsoft.com/office/drawing/2016/SVG/main" r:embed="R684e794fd93e4689"/>
              </a:ext>
            </a:extLst>
          </a:blip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86600" y="3962400"/>
            <a:ext cx="247650" cy="247650"/>
          </a:xfrm>
          <a:prstGeom xmlns:a="http://schemas.openxmlformats.org/drawingml/2006/main" prst="rect">
            <a:avLst/>
          </a:prstGeom>
        </p:spPr>
      </p:pic>
      <p:sp>
        <p:nvSpPr>
          <p:cNvPr id="113" name="矩形 112">
            <a:extLst xmlns:a="http://schemas.openxmlformats.org/drawingml/2006/main">
              <a:ext uri="{FF2B5EF4-FFF2-40B4-BE49-F238E27FC236}">
                <a16:creationId xmlns:a16="http://schemas.microsoft.com/office/drawing/2014/main" id="{F7E914E4-CC4B-427B-A750-E51A050B4E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34250" y="3333750"/>
            <a:ext cx="2095500" cy="15049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AF3FF"/>
          </a:solidFill>
          <a:ln xmlns:a="http://schemas.openxmlformats.org/drawingml/2006/main" w="12383">
            <a:solidFill>
              <a:srgbClr val="155BCB"/>
            </a:solidFill>
            <a:prstDash val="solid"/>
          </a:ln>
        </p:spPr>
      </p:sp>
      <p:sp>
        <p:nvSpPr>
          <p:cNvPr id="114" name="矩形 113">
            <a:extLst xmlns:a="http://schemas.openxmlformats.org/drawingml/2006/main">
              <a:ext uri="{FF2B5EF4-FFF2-40B4-BE49-F238E27FC236}">
                <a16:creationId xmlns:a16="http://schemas.microsoft.com/office/drawing/2014/main" id="{680BCD68-6520-4940-A39D-688DCE6AA6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29500" y="3429000"/>
            <a:ext cx="1905000" cy="2381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55BCB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15" name="矩形 114">
            <a:extLst xmlns:a="http://schemas.openxmlformats.org/drawingml/2006/main">
              <a:ext uri="{FF2B5EF4-FFF2-40B4-BE49-F238E27FC236}">
                <a16:creationId xmlns:a16="http://schemas.microsoft.com/office/drawing/2014/main" id="{B7D7EDC2-9B66-4B0B-80F9-A346E86D21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505700" y="3457575"/>
            <a:ext cx="1752600" cy="2000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buNone/>
              <a:defRPr sz="905" b="1">
                <a:solidFill>
                  <a:srgbClr val="FFFFFF"/>
                </a:solidFill>
                <a:latin typeface="PingFang SC"/>
                <a:ea typeface="PingFang SC"/>
                <a:cs typeface="PingFang SC"/>
              </a:defRPr>
            </a:pPr>
            <a:r>
              <a:rPr sz="905" b="1">
                <a:solidFill>
                  <a:srgbClr val="FFFFFF"/>
                </a:solidFill>
                <a:latin typeface="PingFang SC"/>
                <a:ea typeface="PingFang SC"/>
                <a:cs typeface="PingFang SC"/>
              </a:rPr>
              <a:t>8. AI 采样与回写</a:t>
            </a:r>
          </a:p>
        </p:txBody>
      </p:sp>
      <p:sp>
        <p:nvSpPr>
          <p:cNvPr id="116" name="矩形 115">
            <a:extLst xmlns:a="http://schemas.openxmlformats.org/drawingml/2006/main">
              <a:ext uri="{FF2B5EF4-FFF2-40B4-BE49-F238E27FC236}">
                <a16:creationId xmlns:a16="http://schemas.microsoft.com/office/drawing/2014/main" id="{1B6F948E-0C4A-491C-882C-266E853D132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86650" y="3800475"/>
            <a:ext cx="438150" cy="438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CAD8EA"/>
            </a:solidFill>
            <a:prstDash val="solid"/>
          </a:ln>
        </p:spPr>
      </p:sp>
      <p:pic>
        <p:nvPicPr>
          <p:cNvPr id="301" name="图片 116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3c7e1a30b5504e19">
            <a:extLst>
              <a:ext uri="{96DAC541-7B7A-43D3-8B79-37D633B846F1}">
                <asvg:svgBlip xmlns:asvg="http://schemas.microsoft.com/office/drawing/2016/SVG/main" r:embed="Rb13d2c1550ed45ca"/>
              </a:ext>
            </a:extLst>
          </a:blip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591425" y="3905250"/>
            <a:ext cx="228600" cy="228600"/>
          </a:xfrm>
          <a:prstGeom xmlns:a="http://schemas.openxmlformats.org/drawingml/2006/main" prst="rect">
            <a:avLst/>
          </a:prstGeom>
        </p:spPr>
      </p:pic>
      <p:sp>
        <p:nvSpPr>
          <p:cNvPr id="118" name="矩形 117">
            <a:extLst xmlns:a="http://schemas.openxmlformats.org/drawingml/2006/main">
              <a:ext uri="{FF2B5EF4-FFF2-40B4-BE49-F238E27FC236}">
                <a16:creationId xmlns:a16="http://schemas.microsoft.com/office/drawing/2014/main" id="{CD68B808-43F7-4D5F-80F2-2F0281B1B59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39100" y="3762375"/>
            <a:ext cx="121920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l">
              <a:buNone/>
              <a:defRPr sz="765" b="1">
                <a:solidFill>
                  <a:srgbClr val="101828"/>
                </a:solidFill>
                <a:latin typeface="PingFang SC"/>
                <a:ea typeface="PingFang SC"/>
                <a:cs typeface="PingFang SC"/>
              </a:defRPr>
            </a:pPr>
            <a:r>
              <a:rPr sz="765" b="1">
                <a:solidFill>
                  <a:srgbClr val="101828"/>
                </a:solidFill>
                <a:latin typeface="PingFang SC"/>
                <a:ea typeface="PingFang SC"/>
                <a:cs typeface="PingFang SC"/>
              </a:rPr>
              <a:t>就用户建立的问题集</a:t>
            </a:r>
            <a:r>
              <a:rPr sz="765" b="1">
                <a:solidFill>
                  <a:srgbClr val="101828"/>
                </a:solidFill>
                <a:latin typeface="PingFang SC"/>
                <a:ea typeface="PingFang SC"/>
                <a:cs typeface="PingFang SC"/>
              </a:rPr>
              <a:t>逐</a:t>
            </a:r>
            <a:r>
              <a:rPr sz="765" b="1">
                <a:solidFill>
                  <a:srgbClr val="101828"/>
                </a:solidFill>
                <a:latin typeface="PingFang SC"/>
                <a:ea typeface="PingFang SC"/>
                <a:cs typeface="PingFang SC"/>
              </a:rPr>
              <a:t>个</a:t>
            </a:r>
            <a:r>
              <a:rPr sz="765" b="1">
                <a:solidFill>
                  <a:srgbClr val="101828"/>
                </a:solidFill>
                <a:latin typeface="PingFang SC"/>
                <a:ea typeface="PingFang SC"/>
                <a:cs typeface="PingFang SC"/>
              </a:rPr>
              <a:t>采样，回写回答和引用来源。</a:t>
            </a:r>
          </a:p>
        </p:txBody>
      </p:sp>
      <p:sp>
        <p:nvSpPr>
          <p:cNvPr id="119" name="矩形 118">
            <a:extLst xmlns:a="http://schemas.openxmlformats.org/drawingml/2006/main">
              <a:ext uri="{FF2B5EF4-FFF2-40B4-BE49-F238E27FC236}">
                <a16:creationId xmlns:a16="http://schemas.microsoft.com/office/drawing/2014/main" id="{F2A68E62-26FB-49EE-988D-5B38762003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39025" y="4381500"/>
            <a:ext cx="57785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7620">
            <a:solidFill>
              <a:srgbClr val="CAD8EA"/>
            </a:solidFill>
            <a:prstDash val="solid"/>
          </a:ln>
        </p:spPr>
      </p:sp>
      <p:sp>
        <p:nvSpPr>
          <p:cNvPr id="120" name="矩形 119">
            <a:extLst xmlns:a="http://schemas.openxmlformats.org/drawingml/2006/main">
              <a:ext uri="{FF2B5EF4-FFF2-40B4-BE49-F238E27FC236}">
                <a16:creationId xmlns:a16="http://schemas.microsoft.com/office/drawing/2014/main" id="{9638795E-EA92-4F8C-A7F7-911C526B2D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86650" y="4410075"/>
            <a:ext cx="4826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buNone/>
              <a:defRPr sz="570" b="1">
                <a:solidFill>
                  <a:srgbClr val="155BCB"/>
                </a:solidFill>
                <a:latin typeface="PingFang SC"/>
                <a:ea typeface="PingFang SC"/>
                <a:cs typeface="PingFang SC"/>
              </a:defRPr>
            </a:pPr>
            <a:r>
              <a:rPr sz="570" b="1">
                <a:solidFill>
                  <a:srgbClr val="155BCB"/>
                </a:solidFill>
                <a:latin typeface="PingFang SC"/>
                <a:ea typeface="PingFang SC"/>
                <a:cs typeface="PingFang SC"/>
              </a:rPr>
              <a:t>豆包</a:t>
            </a:r>
          </a:p>
        </p:txBody>
      </p:sp>
      <p:sp>
        <p:nvSpPr>
          <p:cNvPr id="121" name="矩形 120">
            <a:extLst xmlns:a="http://schemas.openxmlformats.org/drawingml/2006/main">
              <a:ext uri="{FF2B5EF4-FFF2-40B4-BE49-F238E27FC236}">
                <a16:creationId xmlns:a16="http://schemas.microsoft.com/office/drawing/2014/main" id="{4A9705AC-D3F5-4E53-ABDE-73172B7040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64500" y="4381500"/>
            <a:ext cx="57785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7620">
            <a:solidFill>
              <a:srgbClr val="CAD8EA"/>
            </a:solidFill>
            <a:prstDash val="solid"/>
          </a:ln>
        </p:spPr>
      </p:sp>
      <p:sp>
        <p:nvSpPr>
          <p:cNvPr id="122" name="矩形 121">
            <a:extLst xmlns:a="http://schemas.openxmlformats.org/drawingml/2006/main">
              <a:ext uri="{FF2B5EF4-FFF2-40B4-BE49-F238E27FC236}">
                <a16:creationId xmlns:a16="http://schemas.microsoft.com/office/drawing/2014/main" id="{B1689246-19FF-4797-BDD1-C79C53B148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12125" y="4410075"/>
            <a:ext cx="4826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buNone/>
              <a:defRPr sz="570" b="1">
                <a:solidFill>
                  <a:srgbClr val="155BCB"/>
                </a:solidFill>
                <a:latin typeface="PingFang SC"/>
                <a:ea typeface="PingFang SC"/>
                <a:cs typeface="PingFang SC"/>
              </a:defRPr>
            </a:pPr>
            <a:r>
              <a:rPr sz="570" b="1">
                <a:solidFill>
                  <a:srgbClr val="155BCB"/>
                </a:solidFill>
                <a:latin typeface="PingFang SC"/>
                <a:ea typeface="PingFang SC"/>
                <a:cs typeface="PingFang SC"/>
              </a:rPr>
              <a:t>通义</a:t>
            </a:r>
          </a:p>
        </p:txBody>
      </p:sp>
      <p:sp>
        <p:nvSpPr>
          <p:cNvPr id="123" name="矩形 122">
            <a:extLst xmlns:a="http://schemas.openxmlformats.org/drawingml/2006/main">
              <a:ext uri="{FF2B5EF4-FFF2-40B4-BE49-F238E27FC236}">
                <a16:creationId xmlns:a16="http://schemas.microsoft.com/office/drawing/2014/main" id="{9DA737CE-AC11-48CA-AE50-531F1CB7CF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689975" y="4381500"/>
            <a:ext cx="57785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7620">
            <a:solidFill>
              <a:srgbClr val="CAD8EA"/>
            </a:solidFill>
            <a:prstDash val="solid"/>
          </a:ln>
        </p:spPr>
      </p:sp>
      <p:sp>
        <p:nvSpPr>
          <p:cNvPr id="124" name="矩形 123">
            <a:extLst xmlns:a="http://schemas.openxmlformats.org/drawingml/2006/main">
              <a:ext uri="{FF2B5EF4-FFF2-40B4-BE49-F238E27FC236}">
                <a16:creationId xmlns:a16="http://schemas.microsoft.com/office/drawing/2014/main" id="{FC871069-D7F3-4949-B408-6DD3556DDF6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37600" y="4410075"/>
            <a:ext cx="4826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buNone/>
              <a:defRPr sz="570" b="1">
                <a:solidFill>
                  <a:srgbClr val="155BCB"/>
                </a:solidFill>
                <a:latin typeface="PingFang SC"/>
                <a:ea typeface="PingFang SC"/>
                <a:cs typeface="PingFang SC"/>
              </a:defRPr>
            </a:pPr>
            <a:r>
              <a:rPr sz="570" b="1">
                <a:solidFill>
                  <a:srgbClr val="155BCB"/>
                </a:solidFill>
                <a:latin typeface="PingFang SC"/>
                <a:ea typeface="PingFang SC"/>
                <a:cs typeface="PingFang SC"/>
              </a:rPr>
              <a:t>DeepSeek</a:t>
            </a:r>
          </a:p>
        </p:txBody>
      </p:sp>
      <p:sp>
        <p:nvSpPr>
          <p:cNvPr id="125" name="矩形 124">
            <a:extLst xmlns:a="http://schemas.openxmlformats.org/drawingml/2006/main">
              <a:ext uri="{FF2B5EF4-FFF2-40B4-BE49-F238E27FC236}">
                <a16:creationId xmlns:a16="http://schemas.microsoft.com/office/drawing/2014/main" id="{B0DE4CBC-78D9-4F0F-A9DF-36F483CF58C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39025" y="4600575"/>
            <a:ext cx="188595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7620">
            <a:solidFill>
              <a:srgbClr val="CAD8EA"/>
            </a:solidFill>
            <a:prstDash val="solid"/>
          </a:ln>
        </p:spPr>
      </p:sp>
      <p:sp>
        <p:nvSpPr>
          <p:cNvPr id="126" name="矩形 125">
            <a:extLst xmlns:a="http://schemas.openxmlformats.org/drawingml/2006/main">
              <a:ext uri="{FF2B5EF4-FFF2-40B4-BE49-F238E27FC236}">
                <a16:creationId xmlns:a16="http://schemas.microsoft.com/office/drawing/2014/main" id="{A944CC89-7EA6-41C9-BE58-7F9DCEC6D08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86650" y="4629150"/>
            <a:ext cx="17907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buNone/>
              <a:defRPr sz="600" b="1">
                <a:solidFill>
                  <a:srgbClr val="155BCB"/>
                </a:solidFill>
                <a:latin typeface="PingFang SC"/>
                <a:ea typeface="PingFang SC"/>
                <a:cs typeface="PingFang SC"/>
              </a:defRPr>
            </a:pPr>
            <a:r>
              <a:rPr sz="600" b="1">
                <a:solidFill>
                  <a:srgbClr val="155BCB"/>
                </a:solidFill>
                <a:latin typeface="PingFang SC"/>
                <a:ea typeface="PingFang SC"/>
                <a:cs typeface="PingFang SC"/>
              </a:rPr>
              <a:t>覆盖率 / 置信度</a:t>
            </a:r>
          </a:p>
        </p:txBody>
      </p:sp>
      <p:sp>
        <p:nvSpPr>
          <p:cNvPr id="127" name="矩形 126">
            <a:extLst xmlns:a="http://schemas.openxmlformats.org/drawingml/2006/main">
              <a:ext uri="{FF2B5EF4-FFF2-40B4-BE49-F238E27FC236}">
                <a16:creationId xmlns:a16="http://schemas.microsoft.com/office/drawing/2014/main" id="{9419B0AA-7BAD-4298-BF9C-F160424EB1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486900" y="4067175"/>
            <a:ext cx="9525" cy="38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55BCB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312" name="图片 127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babf2f974ef542f3">
            <a:extLst>
              <a:ext uri="{96DAC541-7B7A-43D3-8B79-37D633B846F1}">
                <asvg:svgBlip xmlns:asvg="http://schemas.microsoft.com/office/drawing/2016/SVG/main" r:embed="Ra71d9815381f433b"/>
              </a:ext>
            </a:extLst>
          </a:blip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9429750" y="3971925"/>
            <a:ext cx="247650" cy="247650"/>
          </a:xfrm>
          <a:prstGeom xmlns:a="http://schemas.openxmlformats.org/drawingml/2006/main" prst="rect">
            <a:avLst/>
          </a:prstGeom>
        </p:spPr>
      </p:pic>
      <p:sp>
        <p:nvSpPr>
          <p:cNvPr id="129" name="矩形 128">
            <a:extLst xmlns:a="http://schemas.openxmlformats.org/drawingml/2006/main">
              <a:ext uri="{FF2B5EF4-FFF2-40B4-BE49-F238E27FC236}">
                <a16:creationId xmlns:a16="http://schemas.microsoft.com/office/drawing/2014/main" id="{43DF59A9-DCF0-4B4C-B3F0-B7288FA3C75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658350" y="3333750"/>
            <a:ext cx="2095500" cy="15049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EDFF"/>
          </a:solidFill>
          <a:ln xmlns:a="http://schemas.openxmlformats.org/drawingml/2006/main" w="12383">
            <a:solidFill>
              <a:srgbClr val="6F46C8"/>
            </a:solidFill>
            <a:prstDash val="solid"/>
          </a:ln>
        </p:spPr>
      </p:sp>
      <p:sp>
        <p:nvSpPr>
          <p:cNvPr id="130" name="矩形 129">
            <a:extLst xmlns:a="http://schemas.openxmlformats.org/drawingml/2006/main">
              <a:ext uri="{FF2B5EF4-FFF2-40B4-BE49-F238E27FC236}">
                <a16:creationId xmlns:a16="http://schemas.microsoft.com/office/drawing/2014/main" id="{05481C02-7DCD-4788-8E99-34CE868375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53600" y="3429000"/>
            <a:ext cx="1905000" cy="2381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6F46C8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31" name="矩形 130">
            <a:extLst xmlns:a="http://schemas.openxmlformats.org/drawingml/2006/main">
              <a:ext uri="{FF2B5EF4-FFF2-40B4-BE49-F238E27FC236}">
                <a16:creationId xmlns:a16="http://schemas.microsoft.com/office/drawing/2014/main" id="{72EB5BA9-2EBD-4297-A57F-D06B10CD0F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829800" y="3457575"/>
            <a:ext cx="1752600" cy="2000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buNone/>
              <a:defRPr sz="905" b="1">
                <a:solidFill>
                  <a:srgbClr val="FFFFFF"/>
                </a:solidFill>
                <a:latin typeface="PingFang SC"/>
                <a:ea typeface="PingFang SC"/>
                <a:cs typeface="PingFang SC"/>
              </a:defRPr>
            </a:pPr>
            <a:r>
              <a:rPr sz="905" b="1">
                <a:solidFill>
                  <a:srgbClr val="FFFFFF"/>
                </a:solidFill>
                <a:latin typeface="PingFang SC"/>
                <a:ea typeface="PingFang SC"/>
                <a:cs typeface="PingFang SC"/>
              </a:rPr>
              <a:t>9. 再次搜索验证</a:t>
            </a:r>
          </a:p>
        </p:txBody>
      </p:sp>
      <p:sp>
        <p:nvSpPr>
          <p:cNvPr id="132" name="矩形 131">
            <a:extLst xmlns:a="http://schemas.openxmlformats.org/drawingml/2006/main">
              <a:ext uri="{FF2B5EF4-FFF2-40B4-BE49-F238E27FC236}">
                <a16:creationId xmlns:a16="http://schemas.microsoft.com/office/drawing/2014/main" id="{16A92479-0B40-4E62-8506-C51B8A50030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810750" y="3800475"/>
            <a:ext cx="438150" cy="438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CAD8EA"/>
            </a:solidFill>
            <a:prstDash val="solid"/>
          </a:ln>
        </p:spPr>
      </p:sp>
      <p:pic>
        <p:nvPicPr>
          <p:cNvPr id="317" name="图片 132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61fb7bbbce064e7b">
            <a:extLst>
              <a:ext uri="{96DAC541-7B7A-43D3-8B79-37D633B846F1}">
                <asvg:svgBlip xmlns:asvg="http://schemas.microsoft.com/office/drawing/2016/SVG/main" r:embed="Rc4d9224042c24b6b"/>
              </a:ext>
            </a:extLst>
          </a:blip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9915525" y="3905250"/>
            <a:ext cx="228600" cy="228600"/>
          </a:xfrm>
          <a:prstGeom xmlns:a="http://schemas.openxmlformats.org/drawingml/2006/main" prst="rect">
            <a:avLst/>
          </a:prstGeom>
        </p:spPr>
      </p:pic>
      <p:sp>
        <p:nvSpPr>
          <p:cNvPr id="134" name="矩形 133">
            <a:extLst xmlns:a="http://schemas.openxmlformats.org/drawingml/2006/main">
              <a:ext uri="{FF2B5EF4-FFF2-40B4-BE49-F238E27FC236}">
                <a16:creationId xmlns:a16="http://schemas.microsoft.com/office/drawing/2014/main" id="{3F484D47-9B4E-4872-B5D3-0B0B75D8725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363200" y="3762375"/>
            <a:ext cx="121920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l">
              <a:buNone/>
              <a:defRPr sz="765" b="1">
                <a:solidFill>
                  <a:srgbClr val="101828"/>
                </a:solidFill>
                <a:latin typeface="PingFang SC"/>
                <a:ea typeface="PingFang SC"/>
                <a:cs typeface="PingFang SC"/>
              </a:defRPr>
            </a:pPr>
            <a:r>
              <a:rPr sz="765" b="1">
                <a:solidFill>
                  <a:srgbClr val="101828"/>
                </a:solidFill>
                <a:latin typeface="PingFang SC"/>
                <a:ea typeface="PingFang SC"/>
                <a:cs typeface="PingFang SC"/>
              </a:rPr>
              <a:t>用数据追踪验证是否进入 AI 推荐链路。</a:t>
            </a:r>
          </a:p>
        </p:txBody>
      </p:sp>
      <p:sp>
        <p:nvSpPr>
          <p:cNvPr id="135" name="矩形 134">
            <a:extLst xmlns:a="http://schemas.openxmlformats.org/drawingml/2006/main">
              <a:ext uri="{FF2B5EF4-FFF2-40B4-BE49-F238E27FC236}">
                <a16:creationId xmlns:a16="http://schemas.microsoft.com/office/drawing/2014/main" id="{A919DE67-5065-4842-88A9-411A7C70C0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63125" y="4381500"/>
            <a:ext cx="57785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7620">
            <a:solidFill>
              <a:srgbClr val="CAD8EA"/>
            </a:solidFill>
            <a:prstDash val="solid"/>
          </a:ln>
        </p:spPr>
      </p:sp>
      <p:sp>
        <p:nvSpPr>
          <p:cNvPr id="136" name="矩形 135">
            <a:extLst xmlns:a="http://schemas.openxmlformats.org/drawingml/2006/main">
              <a:ext uri="{FF2B5EF4-FFF2-40B4-BE49-F238E27FC236}">
                <a16:creationId xmlns:a16="http://schemas.microsoft.com/office/drawing/2014/main" id="{AB995520-92C1-4034-A252-460C9EF73D5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810750" y="4410075"/>
            <a:ext cx="4826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buNone/>
              <a:defRPr sz="570" b="1">
                <a:solidFill>
                  <a:srgbClr val="6F46C8"/>
                </a:solidFill>
                <a:latin typeface="PingFang SC"/>
                <a:ea typeface="PingFang SC"/>
                <a:cs typeface="PingFang SC"/>
              </a:defRPr>
            </a:pPr>
            <a:r>
              <a:rPr sz="570" b="1">
                <a:solidFill>
                  <a:srgbClr val="6F46C8"/>
                </a:solidFill>
                <a:latin typeface="PingFang SC"/>
                <a:ea typeface="PingFang SC"/>
                <a:cs typeface="PingFang SC"/>
              </a:rPr>
              <a:t>引用排行</a:t>
            </a:r>
          </a:p>
        </p:txBody>
      </p:sp>
      <p:sp>
        <p:nvSpPr>
          <p:cNvPr id="137" name="矩形 136">
            <a:extLst xmlns:a="http://schemas.openxmlformats.org/drawingml/2006/main">
              <a:ext uri="{FF2B5EF4-FFF2-40B4-BE49-F238E27FC236}">
                <a16:creationId xmlns:a16="http://schemas.microsoft.com/office/drawing/2014/main" id="{8359E0F6-52EB-40BC-A1A5-5374F5EEC9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388600" y="4381500"/>
            <a:ext cx="57785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7620">
            <a:solidFill>
              <a:srgbClr val="CAD8EA"/>
            </a:solidFill>
            <a:prstDash val="solid"/>
          </a:ln>
        </p:spPr>
      </p:sp>
      <p:sp>
        <p:nvSpPr>
          <p:cNvPr id="138" name="矩形 137">
            <a:extLst xmlns:a="http://schemas.openxmlformats.org/drawingml/2006/main">
              <a:ext uri="{FF2B5EF4-FFF2-40B4-BE49-F238E27FC236}">
                <a16:creationId xmlns:a16="http://schemas.microsoft.com/office/drawing/2014/main" id="{23D05701-B561-432F-A79D-97CB0CE96E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36225" y="4410075"/>
            <a:ext cx="4826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buNone/>
              <a:defRPr sz="570" b="1">
                <a:solidFill>
                  <a:srgbClr val="6F46C8"/>
                </a:solidFill>
                <a:latin typeface="PingFang SC"/>
                <a:ea typeface="PingFang SC"/>
                <a:cs typeface="PingFang SC"/>
              </a:defRPr>
            </a:pPr>
            <a:r>
              <a:rPr sz="570" b="1">
                <a:solidFill>
                  <a:srgbClr val="6F46C8"/>
                </a:solidFill>
                <a:latin typeface="PingFang SC"/>
                <a:ea typeface="PingFang SC"/>
                <a:cs typeface="PingFang SC"/>
              </a:rPr>
              <a:t>被引文章</a:t>
            </a:r>
          </a:p>
        </p:txBody>
      </p:sp>
      <p:sp>
        <p:nvSpPr>
          <p:cNvPr id="139" name="矩形 138">
            <a:extLst xmlns:a="http://schemas.openxmlformats.org/drawingml/2006/main">
              <a:ext uri="{FF2B5EF4-FFF2-40B4-BE49-F238E27FC236}">
                <a16:creationId xmlns:a16="http://schemas.microsoft.com/office/drawing/2014/main" id="{9581E003-4C20-4C55-B14B-930F336788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14075" y="4381500"/>
            <a:ext cx="57785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7620">
            <a:solidFill>
              <a:srgbClr val="CAD8EA"/>
            </a:solidFill>
            <a:prstDash val="solid"/>
          </a:ln>
        </p:spPr>
      </p:sp>
      <p:sp>
        <p:nvSpPr>
          <p:cNvPr id="140" name="矩形 139">
            <a:extLst xmlns:a="http://schemas.openxmlformats.org/drawingml/2006/main">
              <a:ext uri="{FF2B5EF4-FFF2-40B4-BE49-F238E27FC236}">
                <a16:creationId xmlns:a16="http://schemas.microsoft.com/office/drawing/2014/main" id="{D577B9D2-6180-43F6-81E2-946713726C4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61700" y="4410075"/>
            <a:ext cx="4826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buNone/>
              <a:defRPr sz="570" b="1">
                <a:solidFill>
                  <a:srgbClr val="6F46C8"/>
                </a:solidFill>
                <a:latin typeface="PingFang SC"/>
                <a:ea typeface="PingFang SC"/>
                <a:cs typeface="PingFang SC"/>
              </a:defRPr>
            </a:pPr>
            <a:r>
              <a:rPr sz="570" b="1">
                <a:solidFill>
                  <a:srgbClr val="6F46C8"/>
                </a:solidFill>
                <a:latin typeface="PingFang SC"/>
                <a:ea typeface="PingFang SC"/>
                <a:cs typeface="PingFang SC"/>
              </a:rPr>
              <a:t>高频问题</a:t>
            </a:r>
          </a:p>
        </p:txBody>
      </p:sp>
      <p:sp>
        <p:nvSpPr>
          <p:cNvPr id="141" name="矩形 140">
            <a:extLst xmlns:a="http://schemas.openxmlformats.org/drawingml/2006/main">
              <a:ext uri="{FF2B5EF4-FFF2-40B4-BE49-F238E27FC236}">
                <a16:creationId xmlns:a16="http://schemas.microsoft.com/office/drawing/2014/main" id="{79836107-C1E3-4C67-88F7-1540CC1C99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63125" y="4600575"/>
            <a:ext cx="188595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7620">
            <a:solidFill>
              <a:srgbClr val="CAD8EA"/>
            </a:solidFill>
            <a:prstDash val="solid"/>
          </a:ln>
        </p:spPr>
      </p:sp>
      <p:sp>
        <p:nvSpPr>
          <p:cNvPr id="142" name="矩形 141">
            <a:extLst xmlns:a="http://schemas.openxmlformats.org/drawingml/2006/main">
              <a:ext uri="{FF2B5EF4-FFF2-40B4-BE49-F238E27FC236}">
                <a16:creationId xmlns:a16="http://schemas.microsoft.com/office/drawing/2014/main" id="{18EFF3CA-0C0C-4E1F-8D5B-A6C53CEF63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810750" y="4629150"/>
            <a:ext cx="17907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buNone/>
              <a:defRPr sz="600" b="1">
                <a:solidFill>
                  <a:srgbClr val="6F46C8"/>
                </a:solidFill>
                <a:latin typeface="PingFang SC"/>
                <a:ea typeface="PingFang SC"/>
                <a:cs typeface="PingFang SC"/>
              </a:defRPr>
            </a:pPr>
            <a:r>
              <a:rPr sz="600" b="1">
                <a:solidFill>
                  <a:srgbClr val="6F46C8"/>
                </a:solidFill>
                <a:latin typeface="PingFang SC"/>
                <a:ea typeface="PingFang SC"/>
                <a:cs typeface="PingFang SC"/>
              </a:rPr>
              <a:t>持续优化</a:t>
            </a:r>
          </a:p>
        </p:txBody>
      </p:sp>
      <p:sp>
        <p:nvSpPr>
          <p:cNvPr id="143" name="矩形 142">
            <a:extLst xmlns:a="http://schemas.openxmlformats.org/drawingml/2006/main">
              <a:ext uri="{FF2B5EF4-FFF2-40B4-BE49-F238E27FC236}">
                <a16:creationId xmlns:a16="http://schemas.microsoft.com/office/drawing/2014/main" id="{F1344761-85A8-4622-B126-CCE60910B9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4972050"/>
            <a:ext cx="21907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19050" tIns="19050" rIns="19050" bIns="19050" anchor="t"/>
          <a:lstStyle xmlns:a="http://schemas.openxmlformats.org/drawingml/2006/main"/>
          <a:p xmlns:a="http://schemas.openxmlformats.org/drawingml/2006/main">
            <a:pPr algn="l">
              <a:buNone/>
              <a:defRPr sz="1125" b="1">
                <a:solidFill>
                  <a:srgbClr val="103A79"/>
                </a:solidFill>
                <a:latin typeface="PingFang SC"/>
                <a:ea typeface="PingFang SC"/>
                <a:cs typeface="PingFang SC"/>
              </a:defRPr>
            </a:pPr>
            <a:r>
              <a:rPr sz="1125" b="1">
                <a:solidFill>
                  <a:srgbClr val="103A79"/>
                </a:solidFill>
                <a:latin typeface="PingFang SC"/>
                <a:ea typeface="PingFang SC"/>
                <a:cs typeface="PingFang SC"/>
              </a:rPr>
              <a:t>这张图想表达的核心逻辑</a:t>
            </a:r>
          </a:p>
        </p:txBody>
      </p:sp>
      <p:sp>
        <p:nvSpPr>
          <p:cNvPr id="144" name="矩形 143">
            <a:extLst xmlns:a="http://schemas.openxmlformats.org/drawingml/2006/main">
              <a:ext uri="{FF2B5EF4-FFF2-40B4-BE49-F238E27FC236}">
                <a16:creationId xmlns:a16="http://schemas.microsoft.com/office/drawing/2014/main" id="{43712012-628E-4547-9A06-9102A8F6168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571750" y="5067300"/>
            <a:ext cx="8667750" cy="1143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7D7ED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45" name="矩形 144">
            <a:extLst xmlns:a="http://schemas.openxmlformats.org/drawingml/2006/main">
              <a:ext uri="{FF2B5EF4-FFF2-40B4-BE49-F238E27FC236}">
                <a16:creationId xmlns:a16="http://schemas.microsoft.com/office/drawing/2014/main" id="{F2AF0AD1-4AE0-477D-89C6-EEC64A1842F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1950" y="5238750"/>
            <a:ext cx="2733675" cy="590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C7D7ED"/>
            </a:solidFill>
            <a:prstDash val="solid"/>
          </a:ln>
        </p:spPr>
      </p:sp>
      <p:sp>
        <p:nvSpPr>
          <p:cNvPr id="146" name="矩形 145">
            <a:extLst xmlns:a="http://schemas.openxmlformats.org/drawingml/2006/main">
              <a:ext uri="{FF2B5EF4-FFF2-40B4-BE49-F238E27FC236}">
                <a16:creationId xmlns:a16="http://schemas.microsoft.com/office/drawing/2014/main" id="{014B61C7-1BEF-4333-B946-054AB0F669C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76250" y="5372100"/>
            <a:ext cx="32385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55BCB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47" name="矩形 146">
            <a:extLst xmlns:a="http://schemas.openxmlformats.org/drawingml/2006/main">
              <a:ext uri="{FF2B5EF4-FFF2-40B4-BE49-F238E27FC236}">
                <a16:creationId xmlns:a16="http://schemas.microsoft.com/office/drawing/2014/main" id="{DC980B4A-C552-43DC-8B09-2AA69B7B024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76250" y="5419725"/>
            <a:ext cx="32385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19050" tIns="19050" rIns="19050" bIns="19050" anchor="t"/>
          <a:lstStyle xmlns:a="http://schemas.openxmlformats.org/drawingml/2006/main"/>
          <a:p xmlns:a="http://schemas.openxmlformats.org/drawingml/2006/main">
            <a:pPr algn="ctr">
              <a:buNone/>
              <a:defRPr sz="1050" b="1">
                <a:solidFill>
                  <a:srgbClr val="FFFFFF"/>
                </a:solidFill>
                <a:latin typeface="PingFang SC"/>
                <a:ea typeface="PingFang SC"/>
                <a:cs typeface="PingFang SC"/>
              </a:defRPr>
            </a:pPr>
            <a:r>
              <a:rPr sz="1050" b="1">
                <a:solidFill>
                  <a:srgbClr val="FFFFFF"/>
                </a:solidFill>
                <a:latin typeface="PingFang SC"/>
                <a:ea typeface="PingFang SC"/>
                <a:cs typeface="PingFang SC"/>
              </a:rPr>
              <a:t>A</a:t>
            </a:r>
          </a:p>
        </p:txBody>
      </p:sp>
      <p:sp>
        <p:nvSpPr>
          <p:cNvPr id="148" name="矩形 147">
            <a:extLst xmlns:a="http://schemas.openxmlformats.org/drawingml/2006/main">
              <a:ext uri="{FF2B5EF4-FFF2-40B4-BE49-F238E27FC236}">
                <a16:creationId xmlns:a16="http://schemas.microsoft.com/office/drawing/2014/main" id="{438ABC36-9F0C-416F-8A06-E98E7F7600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" y="5343525"/>
            <a:ext cx="2038350" cy="142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19050" tIns="19050" rIns="19050" bIns="19050" anchor="t"/>
          <a:lstStyle xmlns:a="http://schemas.openxmlformats.org/drawingml/2006/main"/>
          <a:p xmlns:a="http://schemas.openxmlformats.org/drawingml/2006/main">
            <a:pPr algn="l">
              <a:buNone/>
              <a:defRPr sz="795" b="1">
                <a:solidFill>
                  <a:srgbClr val="155BCB"/>
                </a:solidFill>
                <a:latin typeface="PingFang SC"/>
                <a:ea typeface="PingFang SC"/>
                <a:cs typeface="PingFang SC"/>
              </a:defRPr>
            </a:pPr>
            <a:r>
              <a:rPr sz="795" b="1">
                <a:solidFill>
                  <a:srgbClr val="155BCB"/>
                </a:solidFill>
                <a:latin typeface="PingFang SC"/>
                <a:ea typeface="PingFang SC"/>
                <a:cs typeface="PingFang SC"/>
              </a:rPr>
              <a:t>AI 不是随机推荐品牌</a:t>
            </a:r>
          </a:p>
        </p:txBody>
      </p:sp>
      <p:sp>
        <p:nvSpPr>
          <p:cNvPr id="149" name="矩形 148">
            <a:extLst xmlns:a="http://schemas.openxmlformats.org/drawingml/2006/main">
              <a:ext uri="{FF2B5EF4-FFF2-40B4-BE49-F238E27FC236}">
                <a16:creationId xmlns:a16="http://schemas.microsoft.com/office/drawing/2014/main" id="{AC017AD7-31AC-4956-B070-997761B31A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" y="5505450"/>
            <a:ext cx="203835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19050" tIns="19050" rIns="19050" bIns="19050" anchor="t"/>
          <a:lstStyle xmlns:a="http://schemas.openxmlformats.org/drawingml/2006/main"/>
          <a:p xmlns:a="http://schemas.openxmlformats.org/drawingml/2006/main">
            <a:pPr algn="l">
              <a:buNone/>
              <a:defRPr sz="645" b="0">
                <a:solidFill>
                  <a:srgbClr val="101828"/>
                </a:solidFill>
                <a:latin typeface="PingFang SC"/>
                <a:ea typeface="PingFang SC"/>
                <a:cs typeface="PingFang SC"/>
              </a:defRPr>
            </a:pPr>
            <a:r>
              <a:rPr sz="645" b="0">
                <a:solidFill>
                  <a:srgbClr val="101828"/>
                </a:solidFill>
                <a:latin typeface="PingFang SC"/>
                <a:ea typeface="PingFang SC"/>
                <a:cs typeface="PingFang SC"/>
              </a:rPr>
              <a:t>它更容易引用已有、可信、结构清晰的内容与平台信源。</a:t>
            </a:r>
          </a:p>
        </p:txBody>
      </p:sp>
      <p:sp>
        <p:nvSpPr>
          <p:cNvPr id="150" name="矩形 149">
            <a:extLst xmlns:a="http://schemas.openxmlformats.org/drawingml/2006/main">
              <a:ext uri="{FF2B5EF4-FFF2-40B4-BE49-F238E27FC236}">
                <a16:creationId xmlns:a16="http://schemas.microsoft.com/office/drawing/2014/main" id="{D9AB7E99-B127-4322-A8D4-08E0B60F27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190875" y="5238750"/>
            <a:ext cx="2733675" cy="590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C7D7ED"/>
            </a:solidFill>
            <a:prstDash val="solid"/>
          </a:ln>
        </p:spPr>
      </p:sp>
      <p:sp>
        <p:nvSpPr>
          <p:cNvPr id="151" name="矩形 150">
            <a:extLst xmlns:a="http://schemas.openxmlformats.org/drawingml/2006/main">
              <a:ext uri="{FF2B5EF4-FFF2-40B4-BE49-F238E27FC236}">
                <a16:creationId xmlns:a16="http://schemas.microsoft.com/office/drawing/2014/main" id="{80F7BE9C-C5E4-42FD-A4A1-DA641D0A94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305175" y="5372100"/>
            <a:ext cx="32385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55BCB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52" name="矩形 151">
            <a:extLst xmlns:a="http://schemas.openxmlformats.org/drawingml/2006/main">
              <a:ext uri="{FF2B5EF4-FFF2-40B4-BE49-F238E27FC236}">
                <a16:creationId xmlns:a16="http://schemas.microsoft.com/office/drawing/2014/main" id="{DFCD62EF-AE06-4028-977E-80BD9F88648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305175" y="5419725"/>
            <a:ext cx="32385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19050" tIns="19050" rIns="19050" bIns="19050" anchor="t"/>
          <a:lstStyle xmlns:a="http://schemas.openxmlformats.org/drawingml/2006/main"/>
          <a:p xmlns:a="http://schemas.openxmlformats.org/drawingml/2006/main">
            <a:pPr algn="ctr">
              <a:buNone/>
              <a:defRPr sz="1050" b="1">
                <a:solidFill>
                  <a:srgbClr val="FFFFFF"/>
                </a:solidFill>
                <a:latin typeface="PingFang SC"/>
                <a:ea typeface="PingFang SC"/>
                <a:cs typeface="PingFang SC"/>
              </a:defRPr>
            </a:pPr>
            <a:r>
              <a:rPr sz="1050" b="1">
                <a:solidFill>
                  <a:srgbClr val="FFFFFF"/>
                </a:solidFill>
                <a:latin typeface="PingFang SC"/>
                <a:ea typeface="PingFang SC"/>
                <a:cs typeface="PingFang SC"/>
              </a:rPr>
              <a:t>B</a:t>
            </a:r>
          </a:p>
        </p:txBody>
      </p:sp>
      <p:sp>
        <p:nvSpPr>
          <p:cNvPr id="153" name="矩形 152">
            <a:extLst xmlns:a="http://schemas.openxmlformats.org/drawingml/2006/main">
              <a:ext uri="{FF2B5EF4-FFF2-40B4-BE49-F238E27FC236}">
                <a16:creationId xmlns:a16="http://schemas.microsoft.com/office/drawing/2014/main" id="{67310ED9-FF22-433C-8B80-0A4D408286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743325" y="5343525"/>
            <a:ext cx="2038350" cy="142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19050" tIns="19050" rIns="19050" bIns="19050" anchor="t"/>
          <a:lstStyle xmlns:a="http://schemas.openxmlformats.org/drawingml/2006/main"/>
          <a:p xmlns:a="http://schemas.openxmlformats.org/drawingml/2006/main">
            <a:pPr algn="l">
              <a:buNone/>
              <a:defRPr sz="795" b="1">
                <a:solidFill>
                  <a:srgbClr val="155BCB"/>
                </a:solidFill>
                <a:latin typeface="PingFang SC"/>
                <a:ea typeface="PingFang SC"/>
                <a:cs typeface="PingFang SC"/>
              </a:defRPr>
            </a:pPr>
            <a:r>
              <a:rPr sz="795" b="1">
                <a:solidFill>
                  <a:srgbClr val="155BCB"/>
                </a:solidFill>
                <a:latin typeface="PingFang SC"/>
                <a:ea typeface="PingFang SC"/>
                <a:cs typeface="PingFang SC"/>
              </a:rPr>
              <a:t>先监测，再补位</a:t>
            </a:r>
          </a:p>
        </p:txBody>
      </p:sp>
      <p:sp>
        <p:nvSpPr>
          <p:cNvPr id="154" name="矩形 153">
            <a:extLst xmlns:a="http://schemas.openxmlformats.org/drawingml/2006/main">
              <a:ext uri="{FF2B5EF4-FFF2-40B4-BE49-F238E27FC236}">
                <a16:creationId xmlns:a16="http://schemas.microsoft.com/office/drawing/2014/main" id="{ECD2E837-878B-4812-9310-90250C66DC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743325" y="5505450"/>
            <a:ext cx="203835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19050" tIns="19050" rIns="19050" bIns="19050" anchor="t"/>
          <a:lstStyle xmlns:a="http://schemas.openxmlformats.org/drawingml/2006/main"/>
          <a:p xmlns:a="http://schemas.openxmlformats.org/drawingml/2006/main">
            <a:pPr algn="l">
              <a:buNone/>
              <a:defRPr sz="645" b="0">
                <a:solidFill>
                  <a:srgbClr val="101828"/>
                </a:solidFill>
                <a:latin typeface="PingFang SC"/>
                <a:ea typeface="PingFang SC"/>
                <a:cs typeface="PingFang SC"/>
              </a:defRPr>
            </a:pPr>
            <a:r>
              <a:rPr sz="645" b="0">
                <a:solidFill>
                  <a:srgbClr val="101828"/>
                </a:solidFill>
                <a:latin typeface="PingFang SC"/>
                <a:ea typeface="PingFang SC"/>
                <a:cs typeface="PingFang SC"/>
              </a:rPr>
              <a:t>用问题集和真实采样结果找缺口，避免盲目堆文章。</a:t>
            </a:r>
          </a:p>
        </p:txBody>
      </p:sp>
      <p:sp>
        <p:nvSpPr>
          <p:cNvPr id="155" name="矩形 154">
            <a:extLst xmlns:a="http://schemas.openxmlformats.org/drawingml/2006/main">
              <a:ext uri="{FF2B5EF4-FFF2-40B4-BE49-F238E27FC236}">
                <a16:creationId xmlns:a16="http://schemas.microsoft.com/office/drawing/2014/main" id="{DF5961DC-0B0B-4D7B-AAF3-73407B6BE7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19800" y="5238750"/>
            <a:ext cx="2733675" cy="590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C7D7ED"/>
            </a:solidFill>
            <a:prstDash val="solid"/>
          </a:ln>
        </p:spPr>
      </p:sp>
      <p:sp>
        <p:nvSpPr>
          <p:cNvPr id="156" name="矩形 155">
            <a:extLst xmlns:a="http://schemas.openxmlformats.org/drawingml/2006/main">
              <a:ext uri="{FF2B5EF4-FFF2-40B4-BE49-F238E27FC236}">
                <a16:creationId xmlns:a16="http://schemas.microsoft.com/office/drawing/2014/main" id="{4CE8CBDF-0199-48EB-9824-5E684BDCF94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134100" y="5372100"/>
            <a:ext cx="32385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8A3A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57" name="矩形 156">
            <a:extLst xmlns:a="http://schemas.openxmlformats.org/drawingml/2006/main">
              <a:ext uri="{FF2B5EF4-FFF2-40B4-BE49-F238E27FC236}">
                <a16:creationId xmlns:a16="http://schemas.microsoft.com/office/drawing/2014/main" id="{7C00158D-983F-415B-9F6E-02089BCC04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134100" y="5419725"/>
            <a:ext cx="32385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19050" tIns="19050" rIns="19050" bIns="19050" anchor="t"/>
          <a:lstStyle xmlns:a="http://schemas.openxmlformats.org/drawingml/2006/main"/>
          <a:p xmlns:a="http://schemas.openxmlformats.org/drawingml/2006/main">
            <a:pPr algn="ctr">
              <a:buNone/>
              <a:defRPr sz="1050" b="1">
                <a:solidFill>
                  <a:srgbClr val="FFFFFF"/>
                </a:solidFill>
                <a:latin typeface="PingFang SC"/>
                <a:ea typeface="PingFang SC"/>
                <a:cs typeface="PingFang SC"/>
              </a:defRPr>
            </a:pPr>
            <a:r>
              <a:rPr sz="1050" b="1">
                <a:solidFill>
                  <a:srgbClr val="FFFFFF"/>
                </a:solidFill>
                <a:latin typeface="PingFang SC"/>
                <a:ea typeface="PingFang SC"/>
                <a:cs typeface="PingFang SC"/>
              </a:rPr>
              <a:t>C</a:t>
            </a:r>
          </a:p>
        </p:txBody>
      </p:sp>
      <p:sp>
        <p:nvSpPr>
          <p:cNvPr id="158" name="矩形 157">
            <a:extLst xmlns:a="http://schemas.openxmlformats.org/drawingml/2006/main">
              <a:ext uri="{FF2B5EF4-FFF2-40B4-BE49-F238E27FC236}">
                <a16:creationId xmlns:a16="http://schemas.microsoft.com/office/drawing/2014/main" id="{C12DFD02-EA88-4FDD-9D34-70F4D76FCE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572250" y="5343525"/>
            <a:ext cx="2038350" cy="142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19050" tIns="19050" rIns="19050" bIns="19050" anchor="t"/>
          <a:lstStyle xmlns:a="http://schemas.openxmlformats.org/drawingml/2006/main"/>
          <a:p xmlns:a="http://schemas.openxmlformats.org/drawingml/2006/main">
            <a:pPr algn="l">
              <a:buNone/>
              <a:defRPr sz="795" b="1">
                <a:solidFill>
                  <a:srgbClr val="168A3A"/>
                </a:solidFill>
                <a:latin typeface="PingFang SC"/>
                <a:ea typeface="PingFang SC"/>
                <a:cs typeface="PingFang SC"/>
              </a:defRPr>
            </a:pPr>
            <a:r>
              <a:rPr sz="795" b="1">
                <a:solidFill>
                  <a:srgbClr val="168A3A"/>
                </a:solidFill>
                <a:latin typeface="PingFang SC"/>
                <a:ea typeface="PingFang SC"/>
                <a:cs typeface="PingFang SC"/>
              </a:rPr>
              <a:t>省心推把流程串起来</a:t>
            </a:r>
          </a:p>
        </p:txBody>
      </p:sp>
      <p:sp>
        <p:nvSpPr>
          <p:cNvPr id="159" name="矩形 158">
            <a:extLst xmlns:a="http://schemas.openxmlformats.org/drawingml/2006/main">
              <a:ext uri="{FF2B5EF4-FFF2-40B4-BE49-F238E27FC236}">
                <a16:creationId xmlns:a16="http://schemas.microsoft.com/office/drawing/2014/main" id="{61FE8259-2E8E-4945-87B9-34E3C82D47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572250" y="5505450"/>
            <a:ext cx="203835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19050" tIns="19050" rIns="19050" bIns="19050" anchor="t"/>
          <a:lstStyle xmlns:a="http://schemas.openxmlformats.org/drawingml/2006/main"/>
          <a:p xmlns:a="http://schemas.openxmlformats.org/drawingml/2006/main">
            <a:pPr algn="l">
              <a:buNone/>
              <a:defRPr sz="645" b="0">
                <a:solidFill>
                  <a:srgbClr val="101828"/>
                </a:solidFill>
                <a:latin typeface="PingFang SC"/>
                <a:ea typeface="PingFang SC"/>
                <a:cs typeface="PingFang SC"/>
              </a:defRPr>
            </a:pPr>
            <a:r>
              <a:rPr sz="645" b="0">
                <a:solidFill>
                  <a:srgbClr val="101828"/>
                </a:solidFill>
                <a:latin typeface="PingFang SC"/>
                <a:ea typeface="PingFang SC"/>
                <a:cs typeface="PingFang SC"/>
              </a:rPr>
              <a:t>知识库、模板、发布器、AI 采样和数据追踪形成闭环。</a:t>
            </a:r>
          </a:p>
        </p:txBody>
      </p:sp>
      <p:sp>
        <p:nvSpPr>
          <p:cNvPr id="160" name="矩形 159">
            <a:extLst xmlns:a="http://schemas.openxmlformats.org/drawingml/2006/main">
              <a:ext uri="{FF2B5EF4-FFF2-40B4-BE49-F238E27FC236}">
                <a16:creationId xmlns:a16="http://schemas.microsoft.com/office/drawing/2014/main" id="{286A387A-F839-4D73-9171-9B2C3335A0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48725" y="5238750"/>
            <a:ext cx="2733675" cy="590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C7D7ED"/>
            </a:solidFill>
            <a:prstDash val="solid"/>
          </a:ln>
        </p:spPr>
      </p:sp>
      <p:sp>
        <p:nvSpPr>
          <p:cNvPr id="161" name="矩形 160">
            <a:extLst xmlns:a="http://schemas.openxmlformats.org/drawingml/2006/main">
              <a:ext uri="{FF2B5EF4-FFF2-40B4-BE49-F238E27FC236}">
                <a16:creationId xmlns:a16="http://schemas.microsoft.com/office/drawing/2014/main" id="{6098B416-6029-4B34-ACF8-4B95671DCC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63025" y="5372100"/>
            <a:ext cx="32385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6F46C8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62" name="矩形 161">
            <a:extLst xmlns:a="http://schemas.openxmlformats.org/drawingml/2006/main">
              <a:ext uri="{FF2B5EF4-FFF2-40B4-BE49-F238E27FC236}">
                <a16:creationId xmlns:a16="http://schemas.microsoft.com/office/drawing/2014/main" id="{7E599703-F5F9-4444-A544-7FD8762963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63025" y="5419725"/>
            <a:ext cx="32385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19050" tIns="19050" rIns="19050" bIns="19050" anchor="t"/>
          <a:lstStyle xmlns:a="http://schemas.openxmlformats.org/drawingml/2006/main"/>
          <a:p xmlns:a="http://schemas.openxmlformats.org/drawingml/2006/main">
            <a:pPr algn="ctr">
              <a:buNone/>
              <a:defRPr sz="1050" b="1">
                <a:solidFill>
                  <a:srgbClr val="FFFFFF"/>
                </a:solidFill>
                <a:latin typeface="PingFang SC"/>
                <a:ea typeface="PingFang SC"/>
                <a:cs typeface="PingFang SC"/>
              </a:defRPr>
            </a:pPr>
            <a:r>
              <a:rPr sz="1050" b="1">
                <a:solidFill>
                  <a:srgbClr val="FFFFFF"/>
                </a:solidFill>
                <a:latin typeface="PingFang SC"/>
                <a:ea typeface="PingFang SC"/>
                <a:cs typeface="PingFang SC"/>
              </a:rPr>
              <a:t>D</a:t>
            </a:r>
          </a:p>
        </p:txBody>
      </p:sp>
      <p:sp>
        <p:nvSpPr>
          <p:cNvPr id="163" name="矩形 162">
            <a:extLst xmlns:a="http://schemas.openxmlformats.org/drawingml/2006/main">
              <a:ext uri="{FF2B5EF4-FFF2-40B4-BE49-F238E27FC236}">
                <a16:creationId xmlns:a16="http://schemas.microsoft.com/office/drawing/2014/main" id="{2EFE7CC3-8F52-4A0B-83F0-F0BF4F0205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401175" y="5343525"/>
            <a:ext cx="2038350" cy="142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19050" tIns="19050" rIns="19050" bIns="19050" anchor="t"/>
          <a:lstStyle xmlns:a="http://schemas.openxmlformats.org/drawingml/2006/main"/>
          <a:p xmlns:a="http://schemas.openxmlformats.org/drawingml/2006/main">
            <a:pPr algn="l">
              <a:buNone/>
              <a:defRPr sz="795" b="1">
                <a:solidFill>
                  <a:srgbClr val="6F46C8"/>
                </a:solidFill>
                <a:latin typeface="PingFang SC"/>
                <a:ea typeface="PingFang SC"/>
                <a:cs typeface="PingFang SC"/>
              </a:defRPr>
            </a:pPr>
            <a:r>
              <a:rPr sz="795" b="1">
                <a:solidFill>
                  <a:srgbClr val="6F46C8"/>
                </a:solidFill>
                <a:latin typeface="PingFang SC"/>
                <a:ea typeface="PingFang SC"/>
                <a:cs typeface="PingFang SC"/>
              </a:rPr>
              <a:t>最终目标是进答案系统</a:t>
            </a:r>
          </a:p>
        </p:txBody>
      </p:sp>
      <p:sp>
        <p:nvSpPr>
          <p:cNvPr id="164" name="矩形 163">
            <a:extLst xmlns:a="http://schemas.openxmlformats.org/drawingml/2006/main">
              <a:ext uri="{FF2B5EF4-FFF2-40B4-BE49-F238E27FC236}">
                <a16:creationId xmlns:a16="http://schemas.microsoft.com/office/drawing/2014/main" id="{535F69BD-F8E7-44AC-83A5-5E6B98BA32A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401175" y="5505450"/>
            <a:ext cx="203835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19050" tIns="19050" rIns="19050" bIns="19050" anchor="t"/>
          <a:lstStyle xmlns:a="http://schemas.openxmlformats.org/drawingml/2006/main"/>
          <a:p xmlns:a="http://schemas.openxmlformats.org/drawingml/2006/main">
            <a:pPr algn="l">
              <a:buNone/>
              <a:defRPr sz="645" b="0">
                <a:solidFill>
                  <a:srgbClr val="101828"/>
                </a:solidFill>
                <a:latin typeface="PingFang SC"/>
                <a:ea typeface="PingFang SC"/>
                <a:cs typeface="PingFang SC"/>
              </a:defRPr>
            </a:pPr>
            <a:r>
              <a:rPr sz="645" b="0">
                <a:solidFill>
                  <a:srgbClr val="101828"/>
                </a:solidFill>
                <a:latin typeface="PingFang SC"/>
                <a:ea typeface="PingFang SC"/>
                <a:cs typeface="PingFang SC"/>
              </a:rPr>
              <a:t>不是追求更多内容，而是让品牌进入 AI 可引用知识网络。</a:t>
            </a:r>
          </a:p>
        </p:txBody>
      </p:sp>
      <p:sp>
        <p:nvSpPr>
          <p:cNvPr id="166" name="矩形 165">
            <a:extLst xmlns:a="http://schemas.openxmlformats.org/drawingml/2006/main">
              <a:ext uri="{FF2B5EF4-FFF2-40B4-BE49-F238E27FC236}">
                <a16:creationId xmlns:a16="http://schemas.microsoft.com/office/drawing/2014/main" id="{54EBA089-9C26-4D6C-8BA5-497BB04917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71450" y="6153150"/>
            <a:ext cx="11849100" cy="552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64694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350" name="图片 166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3287b842c7ad4025">
            <a:extLst>
              <a:ext uri="{96DAC541-7B7A-43D3-8B79-37D633B846F1}">
                <asvg:svgBlip xmlns:asvg="http://schemas.microsoft.com/office/drawing/2016/SVG/main" r:embed="R7e47bfca9e314a8e"/>
              </a:ext>
            </a:extLst>
          </a:blip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400050" y="6276975"/>
            <a:ext cx="304800" cy="304800"/>
          </a:xfrm>
          <a:prstGeom xmlns:a="http://schemas.openxmlformats.org/drawingml/2006/main" prst="rect">
            <a:avLst/>
          </a:prstGeom>
        </p:spPr>
      </p:pic>
      <p:sp>
        <p:nvSpPr>
          <p:cNvPr id="168" name="矩形 167">
            <a:extLst xmlns:a="http://schemas.openxmlformats.org/drawingml/2006/main">
              <a:ext uri="{FF2B5EF4-FFF2-40B4-BE49-F238E27FC236}">
                <a16:creationId xmlns:a16="http://schemas.microsoft.com/office/drawing/2014/main" id="{C351CB80-440C-4650-938C-6E1011F20B4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6334125"/>
            <a:ext cx="1045845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19050" tIns="19050" rIns="19050" bIns="19050" anchor="t"/>
          <a:lstStyle xmlns:a="http://schemas.openxmlformats.org/drawingml/2006/main"/>
          <a:p xmlns:a="http://schemas.openxmlformats.org/drawingml/2006/main">
            <a:pPr algn="ctr">
              <a:buNone/>
              <a:defRPr sz="1350" b="1">
                <a:solidFill>
                  <a:srgbClr val="FFFFFF"/>
                </a:solidFill>
                <a:latin typeface="PingFang SC"/>
                <a:ea typeface="PingFang SC"/>
                <a:cs typeface="PingFang SC"/>
              </a:defRPr>
            </a:pPr>
            <a:r>
              <a:rPr sz="1350" b="1">
                <a:solidFill>
                  <a:srgbClr val="FFFFFF"/>
                </a:solidFill>
                <a:latin typeface="PingFang SC"/>
                <a:ea typeface="PingFang SC"/>
                <a:cs typeface="PingFang SC"/>
              </a:rPr>
              <a:t>GEO 的本质：用更适合 AI 引用的内容、更稳定的发布信源和持续采样反馈，让品牌被模型看见、理解并推荐。</a:t>
            </a:r>
          </a:p>
        </p:txBody>
      </p:sp>
    </p:spTree>
    <p:extLst>
      <p:ext uri="{BB962C8B-B14F-4D97-AF65-F5344CB8AC3E}">
        <p14:creationId xmlns:p14="http://schemas.microsoft.com/office/powerpoint/2010/main" val="13551964"/>
      </p:ext>
    </p:extLst>
  </p:cSld>
</p:sld>
</file>

<file path=ppt/slides/slide2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core-bg">
            <a:extLst xmlns:a="http://schemas.openxmlformats.org/drawingml/2006/main">
              <a:ext uri="{FF2B5EF4-FFF2-40B4-BE49-F238E27FC236}">
                <a16:creationId xmlns:a16="http://schemas.microsoft.com/office/drawing/2014/main" id="{532A9480-6552-4B60-A04C-135B77EF24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core-title">
            <a:extLst xmlns:a="http://schemas.openxmlformats.org/drawingml/2006/main">
              <a:ext uri="{FF2B5EF4-FFF2-40B4-BE49-F238E27FC236}">
                <a16:creationId xmlns:a16="http://schemas.microsoft.com/office/drawing/2014/main" id="{74426CA2-F717-48EB-A716-9F212FEE89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762250" y="171450"/>
            <a:ext cx="6667500" cy="514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7826"/>
          </a:bodyPr>
          <a:lstStyle xmlns:a="http://schemas.openxmlformats.org/drawingml/2006/main"/>
          <a:p xmlns:a="http://schemas.openxmlformats.org/drawingml/2006/main">
            <a:pPr algn="ctr">
              <a:buNone/>
              <a:defRPr sz="3450" b="1">
                <a:solidFill>
                  <a:srgbClr val="06133D"/>
                </a:solidFill>
                <a:latin typeface="PingFang SC"/>
                <a:ea typeface="PingFang SC"/>
                <a:cs typeface="PingFang SC"/>
              </a:defRPr>
            </a:pPr>
            <a:r>
              <a:rPr sz="3450" b="1">
                <a:solidFill>
                  <a:srgbClr val="06133D"/>
                </a:solidFill>
                <a:latin typeface="PingFang SC"/>
                <a:ea typeface="PingFang SC"/>
                <a:cs typeface="PingFang SC"/>
              </a:rPr>
              <a:t>GEO的三个核心要素</a:t>
            </a:r>
          </a:p>
        </p:txBody>
      </p:sp>
      <p:sp>
        <p:nvSpPr>
          <p:cNvPr id="4" name="core-sub-data">
            <a:extLst xmlns:a="http://schemas.openxmlformats.org/drawingml/2006/main">
              <a:ext uri="{FF2B5EF4-FFF2-40B4-BE49-F238E27FC236}">
                <a16:creationId xmlns:a16="http://schemas.microsoft.com/office/drawing/2014/main" id="{FE83FC78-B166-4CDA-BE18-984E75FCB8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800600" y="742950"/>
            <a:ext cx="59055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8485"/>
          </a:bodyPr>
          <a:lstStyle xmlns:a="http://schemas.openxmlformats.org/drawingml/2006/main"/>
          <a:p xmlns:a="http://schemas.openxmlformats.org/drawingml/2006/main">
            <a:pPr algn="ctr">
              <a:buNone/>
              <a:defRPr sz="1650" b="1">
                <a:solidFill>
                  <a:srgbClr val="0D4EA6"/>
                </a:solidFill>
                <a:latin typeface="PingFang SC"/>
                <a:ea typeface="PingFang SC"/>
                <a:cs typeface="PingFang SC"/>
              </a:defRPr>
            </a:pPr>
            <a:r>
              <a:rPr sz="1650" b="1">
                <a:solidFill>
                  <a:srgbClr val="0D4EA6"/>
                </a:solidFill>
                <a:latin typeface="PingFang SC"/>
                <a:ea typeface="PingFang SC"/>
                <a:cs typeface="PingFang SC"/>
              </a:rPr>
              <a:t>数据</a:t>
            </a:r>
          </a:p>
        </p:txBody>
      </p:sp>
      <p:sp>
        <p:nvSpPr>
          <p:cNvPr id="5" name="core-sub-x1">
            <a:extLst xmlns:a="http://schemas.openxmlformats.org/drawingml/2006/main">
              <a:ext uri="{FF2B5EF4-FFF2-40B4-BE49-F238E27FC236}">
                <a16:creationId xmlns:a16="http://schemas.microsoft.com/office/drawing/2014/main" id="{67E8AFF7-53D6-4EDF-978F-233ACC83E75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457825" y="742950"/>
            <a:ext cx="22860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/>
          </a:bodyPr>
          <a:lstStyle xmlns:a="http://schemas.openxmlformats.org/drawingml/2006/main"/>
          <a:p xmlns:a="http://schemas.openxmlformats.org/drawingml/2006/main">
            <a:pPr algn="ctr">
              <a:buNone/>
              <a:defRPr sz="1575" b="1">
                <a:solidFill>
                  <a:srgbClr val="0B1220"/>
                </a:solidFill>
                <a:latin typeface="PingFang SC"/>
                <a:ea typeface="PingFang SC"/>
                <a:cs typeface="PingFang SC"/>
              </a:defRPr>
            </a:pPr>
            <a:r>
              <a:rPr sz="1575" b="1">
                <a:solidFill>
                  <a:srgbClr val="0B1220"/>
                </a:solidFill>
                <a:latin typeface="PingFang SC"/>
                <a:ea typeface="PingFang SC"/>
                <a:cs typeface="PingFang SC"/>
              </a:rPr>
              <a:t>×</a:t>
            </a:r>
          </a:p>
        </p:txBody>
      </p:sp>
      <p:sp>
        <p:nvSpPr>
          <p:cNvPr id="6" name="core-sub-content">
            <a:extLst xmlns:a="http://schemas.openxmlformats.org/drawingml/2006/main">
              <a:ext uri="{FF2B5EF4-FFF2-40B4-BE49-F238E27FC236}">
                <a16:creationId xmlns:a16="http://schemas.microsoft.com/office/drawing/2014/main" id="{94B025C5-C740-44FB-B503-6637DFD1A8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53100" y="742950"/>
            <a:ext cx="59055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8485"/>
          </a:bodyPr>
          <a:lstStyle xmlns:a="http://schemas.openxmlformats.org/drawingml/2006/main"/>
          <a:p xmlns:a="http://schemas.openxmlformats.org/drawingml/2006/main">
            <a:pPr algn="ctr">
              <a:buNone/>
              <a:defRPr sz="1650" b="1">
                <a:solidFill>
                  <a:srgbClr val="16803A"/>
                </a:solidFill>
                <a:latin typeface="PingFang SC"/>
                <a:ea typeface="PingFang SC"/>
                <a:cs typeface="PingFang SC"/>
              </a:defRPr>
            </a:pPr>
            <a:r>
              <a:rPr sz="1650" b="1">
                <a:solidFill>
                  <a:srgbClr val="16803A"/>
                </a:solidFill>
                <a:latin typeface="PingFang SC"/>
                <a:ea typeface="PingFang SC"/>
                <a:cs typeface="PingFang SC"/>
              </a:rPr>
              <a:t>内容</a:t>
            </a:r>
          </a:p>
        </p:txBody>
      </p:sp>
      <p:sp>
        <p:nvSpPr>
          <p:cNvPr id="7" name="core-sub-x2">
            <a:extLst xmlns:a="http://schemas.openxmlformats.org/drawingml/2006/main">
              <a:ext uri="{FF2B5EF4-FFF2-40B4-BE49-F238E27FC236}">
                <a16:creationId xmlns:a16="http://schemas.microsoft.com/office/drawing/2014/main" id="{CB596F7C-2495-4BB5-9FF2-82C4011C241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00800" y="742950"/>
            <a:ext cx="22860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/>
          </a:bodyPr>
          <a:lstStyle xmlns:a="http://schemas.openxmlformats.org/drawingml/2006/main"/>
          <a:p xmlns:a="http://schemas.openxmlformats.org/drawingml/2006/main">
            <a:pPr algn="ctr">
              <a:buNone/>
              <a:defRPr sz="1575" b="1">
                <a:solidFill>
                  <a:srgbClr val="0B1220"/>
                </a:solidFill>
                <a:latin typeface="PingFang SC"/>
                <a:ea typeface="PingFang SC"/>
                <a:cs typeface="PingFang SC"/>
              </a:defRPr>
            </a:pPr>
            <a:r>
              <a:rPr sz="1575" b="1">
                <a:solidFill>
                  <a:srgbClr val="0B1220"/>
                </a:solidFill>
                <a:latin typeface="PingFang SC"/>
                <a:ea typeface="PingFang SC"/>
                <a:cs typeface="PingFang SC"/>
              </a:rPr>
              <a:t>×</a:t>
            </a:r>
          </a:p>
        </p:txBody>
      </p:sp>
      <p:sp>
        <p:nvSpPr>
          <p:cNvPr id="8" name="core-sub-distribution">
            <a:extLst xmlns:a="http://schemas.openxmlformats.org/drawingml/2006/main">
              <a:ext uri="{FF2B5EF4-FFF2-40B4-BE49-F238E27FC236}">
                <a16:creationId xmlns:a16="http://schemas.microsoft.com/office/drawing/2014/main" id="{AA45B34C-4BFA-447B-8F7A-E838C4DF34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05600" y="742950"/>
            <a:ext cx="59055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8485"/>
          </a:bodyPr>
          <a:lstStyle xmlns:a="http://schemas.openxmlformats.org/drawingml/2006/main"/>
          <a:p xmlns:a="http://schemas.openxmlformats.org/drawingml/2006/main">
            <a:pPr algn="ctr">
              <a:buNone/>
              <a:defRPr sz="1650" b="1">
                <a:solidFill>
                  <a:srgbClr val="EF7D1A"/>
                </a:solidFill>
                <a:latin typeface="PingFang SC"/>
                <a:ea typeface="PingFang SC"/>
                <a:cs typeface="PingFang SC"/>
              </a:defRPr>
            </a:pPr>
            <a:r>
              <a:rPr sz="1650" b="1">
                <a:solidFill>
                  <a:srgbClr val="EF7D1A"/>
                </a:solidFill>
                <a:latin typeface="PingFang SC"/>
                <a:ea typeface="PingFang SC"/>
                <a:cs typeface="PingFang SC"/>
              </a:rPr>
              <a:t>投放</a:t>
            </a:r>
          </a:p>
        </p:txBody>
      </p:sp>
      <p:sp>
        <p:nvSpPr>
          <p:cNvPr id="9" name="data-card">
            <a:extLst xmlns:a="http://schemas.openxmlformats.org/drawingml/2006/main">
              <a:ext uri="{FF2B5EF4-FFF2-40B4-BE49-F238E27FC236}">
                <a16:creationId xmlns:a16="http://schemas.microsoft.com/office/drawing/2014/main" id="{477A0221-3D85-4CC6-9A71-057079FEB29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66700" y="1104900"/>
            <a:ext cx="3390900" cy="3390900"/>
          </a:xfrm>
          <a:prstGeom xmlns:a="http://schemas.openxmlformats.org/drawingml/2006/main" prst="roundRect">
            <a:avLst>
              <a:gd name="adj" fmla="val 561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4288">
            <a:solidFill>
              <a:srgbClr val="9BB7DF"/>
            </a:solidFill>
            <a:prstDash val="solid"/>
          </a:ln>
        </p:spPr>
      </p:sp>
      <p:sp>
        <p:nvSpPr>
          <p:cNvPr id="10" name="data-icon-orbit">
            <a:extLst xmlns:a="http://schemas.openxmlformats.org/drawingml/2006/main">
              <a:ext uri="{FF2B5EF4-FFF2-40B4-BE49-F238E27FC236}">
                <a16:creationId xmlns:a16="http://schemas.microsoft.com/office/drawing/2014/main" id="{64CC80BC-8034-49A7-8764-822FEF5657B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7200" y="1066800"/>
            <a:ext cx="914400" cy="9144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F8FBFF"/>
          </a:solidFill>
          <a:ln xmlns:a="http://schemas.openxmlformats.org/drawingml/2006/main" w="12383">
            <a:solidFill>
              <a:srgbClr val="9BB7DF"/>
            </a:solidFill>
            <a:prstDash val="solid"/>
          </a:ln>
        </p:spPr>
      </p:sp>
      <p:pic>
        <p:nvPicPr>
          <p:cNvPr id="173" name="图片 145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30752e5bb4864857">
            <a:extLst>
              <a:ext uri="{96DAC541-7B7A-43D3-8B79-37D633B846F1}">
                <asvg:svgBlip xmlns:asvg="http://schemas.microsoft.com/office/drawing/2016/SVG/main" r:embed="Rc76b27b6018a439e"/>
              </a:ext>
            </a:extLst>
          </a:blip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685800" y="1295400"/>
            <a:ext cx="476250" cy="476250"/>
          </a:xfrm>
          <a:prstGeom xmlns:a="http://schemas.openxmlformats.org/drawingml/2006/main" prst="rect">
            <a:avLst/>
          </a:prstGeom>
        </p:spPr>
      </p:pic>
      <p:sp>
        <p:nvSpPr>
          <p:cNvPr id="11" name="data-title">
            <a:extLst xmlns:a="http://schemas.openxmlformats.org/drawingml/2006/main">
              <a:ext uri="{FF2B5EF4-FFF2-40B4-BE49-F238E27FC236}">
                <a16:creationId xmlns:a16="http://schemas.microsoft.com/office/drawing/2014/main" id="{88DFF614-2203-4B1C-8AE3-7B1CED2A002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66850" y="1285875"/>
            <a:ext cx="133350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8765"/>
          </a:bodyPr>
          <a:lstStyle xmlns:a="http://schemas.openxmlformats.org/drawingml/2006/main"/>
          <a:p xmlns:a="http://schemas.openxmlformats.org/drawingml/2006/main">
            <a:pPr algn="l">
              <a:buNone/>
              <a:defRPr sz="2025" b="1">
                <a:solidFill>
                  <a:srgbClr val="0D4EA6"/>
                </a:solidFill>
                <a:latin typeface="PingFang SC"/>
                <a:ea typeface="PingFang SC"/>
                <a:cs typeface="PingFang SC"/>
              </a:defRPr>
            </a:pPr>
            <a:r>
              <a:rPr sz="2025" b="1">
                <a:solidFill>
                  <a:srgbClr val="0D4EA6"/>
                </a:solidFill>
                <a:latin typeface="PingFang SC"/>
                <a:ea typeface="PingFang SC"/>
                <a:cs typeface="PingFang SC"/>
              </a:rPr>
              <a:t>数据</a:t>
            </a:r>
          </a:p>
        </p:txBody>
      </p:sp>
      <p:sp>
        <p:nvSpPr>
          <p:cNvPr id="12" name="data-subtitle">
            <a:extLst xmlns:a="http://schemas.openxmlformats.org/drawingml/2006/main">
              <a:ext uri="{FF2B5EF4-FFF2-40B4-BE49-F238E27FC236}">
                <a16:creationId xmlns:a16="http://schemas.microsoft.com/office/drawing/2014/main" id="{1ADE5D76-DE9B-4044-886B-06539BE8A2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66850" y="1619250"/>
            <a:ext cx="20383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/>
          </a:bodyPr>
          <a:lstStyle xmlns:a="http://schemas.openxmlformats.org/drawingml/2006/main"/>
          <a:p xmlns:a="http://schemas.openxmlformats.org/drawingml/2006/main">
            <a:pPr algn="l">
              <a:buNone/>
              <a:defRPr sz="865" b="1">
                <a:solidFill>
                  <a:srgbClr val="0D4EA6"/>
                </a:solidFill>
                <a:latin typeface="PingFang SC"/>
                <a:ea typeface="PingFang SC"/>
                <a:cs typeface="PingFang SC"/>
              </a:defRPr>
            </a:pPr>
            <a:r>
              <a:rPr sz="865" b="1">
                <a:solidFill>
                  <a:srgbClr val="0D4EA6"/>
                </a:solidFill>
                <a:latin typeface="PingFang SC"/>
                <a:ea typeface="PingFang SC"/>
                <a:cs typeface="PingFang SC"/>
              </a:rPr>
              <a:t>解决的是：现状如何，反馈是否有效</a:t>
            </a:r>
          </a:p>
        </p:txBody>
      </p:sp>
      <p:sp>
        <p:nvSpPr>
          <p:cNvPr id="13" name="data-sub-rule">
            <a:extLst xmlns:a="http://schemas.openxmlformats.org/drawingml/2006/main">
              <a:ext uri="{FF2B5EF4-FFF2-40B4-BE49-F238E27FC236}">
                <a16:creationId xmlns:a16="http://schemas.microsoft.com/office/drawing/2014/main" id="{6FC3EA03-6F33-4FA6-A66F-2A607984EEE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66850" y="1847850"/>
            <a:ext cx="1962150" cy="10478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8E5F8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4" name="data-bullet-0">
            <a:extLst xmlns:a="http://schemas.openxmlformats.org/drawingml/2006/main">
              <a:ext uri="{FF2B5EF4-FFF2-40B4-BE49-F238E27FC236}">
                <a16:creationId xmlns:a16="http://schemas.microsoft.com/office/drawing/2014/main" id="{3D6A7066-09E9-4BE8-A5D5-8A7F62DD7A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66850" y="2105025"/>
            <a:ext cx="42863" cy="42863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0D4EA6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5" name="data-bullet-text-0">
            <a:extLst xmlns:a="http://schemas.openxmlformats.org/drawingml/2006/main">
              <a:ext uri="{FF2B5EF4-FFF2-40B4-BE49-F238E27FC236}">
                <a16:creationId xmlns:a16="http://schemas.microsoft.com/office/drawing/2014/main" id="{43C092F0-5160-4257-A401-7AB657D362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19250" y="2038350"/>
            <a:ext cx="1638300" cy="1619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8380"/>
          </a:bodyPr>
          <a:lstStyle xmlns:a="http://schemas.openxmlformats.org/drawingml/2006/main"/>
          <a:p xmlns:a="http://schemas.openxmlformats.org/drawingml/2006/main">
            <a:pPr algn="l">
              <a:buNone/>
              <a:defRPr sz="1080" b="1">
                <a:solidFill>
                  <a:srgbClr val="1E3157"/>
                </a:solidFill>
                <a:latin typeface="PingFang SC"/>
                <a:ea typeface="PingFang SC"/>
                <a:cs typeface="PingFang SC"/>
              </a:defRPr>
            </a:pPr>
            <a:r>
              <a:rPr sz="1080" b="1">
                <a:solidFill>
                  <a:srgbClr val="1E3157"/>
                </a:solidFill>
                <a:latin typeface="PingFang SC"/>
                <a:ea typeface="PingFang SC"/>
                <a:cs typeface="PingFang SC"/>
              </a:rPr>
              <a:t>现状如何</a:t>
            </a:r>
          </a:p>
        </p:txBody>
      </p:sp>
      <p:sp>
        <p:nvSpPr>
          <p:cNvPr id="16" name="data-bullet-1">
            <a:extLst xmlns:a="http://schemas.openxmlformats.org/drawingml/2006/main">
              <a:ext uri="{FF2B5EF4-FFF2-40B4-BE49-F238E27FC236}">
                <a16:creationId xmlns:a16="http://schemas.microsoft.com/office/drawing/2014/main" id="{A782794B-3B2F-4F3E-A4AF-229C15EE892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66850" y="2324100"/>
            <a:ext cx="42863" cy="42863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0D4EA6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7" name="data-bullet-text-1">
            <a:extLst xmlns:a="http://schemas.openxmlformats.org/drawingml/2006/main">
              <a:ext uri="{FF2B5EF4-FFF2-40B4-BE49-F238E27FC236}">
                <a16:creationId xmlns:a16="http://schemas.microsoft.com/office/drawing/2014/main" id="{443CA10E-38F0-49E8-86CF-9837ED1B30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19250" y="2257425"/>
            <a:ext cx="1638300" cy="1619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8380"/>
          </a:bodyPr>
          <a:lstStyle xmlns:a="http://schemas.openxmlformats.org/drawingml/2006/main"/>
          <a:p xmlns:a="http://schemas.openxmlformats.org/drawingml/2006/main">
            <a:pPr algn="l">
              <a:buNone/>
              <a:defRPr sz="1080" b="1">
                <a:solidFill>
                  <a:srgbClr val="1E3157"/>
                </a:solidFill>
                <a:latin typeface="PingFang SC"/>
                <a:ea typeface="PingFang SC"/>
                <a:cs typeface="PingFang SC"/>
              </a:defRPr>
            </a:pPr>
            <a:r>
              <a:rPr sz="1080" b="1">
                <a:solidFill>
                  <a:srgbClr val="1E3157"/>
                </a:solidFill>
                <a:latin typeface="PingFang SC"/>
                <a:ea typeface="PingFang SC"/>
                <a:cs typeface="PingFang SC"/>
              </a:rPr>
              <a:t>竞品如何</a:t>
            </a:r>
          </a:p>
        </p:txBody>
      </p:sp>
      <p:sp>
        <p:nvSpPr>
          <p:cNvPr id="18" name="data-bullet-2">
            <a:extLst xmlns:a="http://schemas.openxmlformats.org/drawingml/2006/main">
              <a:ext uri="{FF2B5EF4-FFF2-40B4-BE49-F238E27FC236}">
                <a16:creationId xmlns:a16="http://schemas.microsoft.com/office/drawing/2014/main" id="{8BEE643C-8992-4BF8-98A6-3E2086314C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66850" y="2543175"/>
            <a:ext cx="42863" cy="42863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0D4EA6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9" name="data-bullet-text-2">
            <a:extLst xmlns:a="http://schemas.openxmlformats.org/drawingml/2006/main">
              <a:ext uri="{FF2B5EF4-FFF2-40B4-BE49-F238E27FC236}">
                <a16:creationId xmlns:a16="http://schemas.microsoft.com/office/drawing/2014/main" id="{C72D27C2-3BC5-4EA8-A2EA-F93C96E9BD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19250" y="2476500"/>
            <a:ext cx="1638300" cy="1619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8380"/>
          </a:bodyPr>
          <a:lstStyle xmlns:a="http://schemas.openxmlformats.org/drawingml/2006/main"/>
          <a:p xmlns:a="http://schemas.openxmlformats.org/drawingml/2006/main">
            <a:pPr algn="l">
              <a:buNone/>
              <a:defRPr sz="1080" b="1">
                <a:solidFill>
                  <a:srgbClr val="1E3157"/>
                </a:solidFill>
                <a:latin typeface="PingFang SC"/>
                <a:ea typeface="PingFang SC"/>
                <a:cs typeface="PingFang SC"/>
              </a:defRPr>
            </a:pPr>
            <a:r>
              <a:rPr sz="1080" b="1">
                <a:solidFill>
                  <a:srgbClr val="1E3157"/>
                </a:solidFill>
                <a:latin typeface="PingFang SC"/>
                <a:ea typeface="PingFang SC"/>
                <a:cs typeface="PingFang SC"/>
              </a:rPr>
              <a:t>AI目前如何推荐</a:t>
            </a:r>
          </a:p>
        </p:txBody>
      </p:sp>
      <p:sp>
        <p:nvSpPr>
          <p:cNvPr id="20" name="data-bullet-3">
            <a:extLst xmlns:a="http://schemas.openxmlformats.org/drawingml/2006/main">
              <a:ext uri="{FF2B5EF4-FFF2-40B4-BE49-F238E27FC236}">
                <a16:creationId xmlns:a16="http://schemas.microsoft.com/office/drawing/2014/main" id="{24075120-6FB3-4B4C-ADBD-BA4D008651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66850" y="2762250"/>
            <a:ext cx="42863" cy="42863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0D4EA6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1" name="data-bullet-text-3">
            <a:extLst xmlns:a="http://schemas.openxmlformats.org/drawingml/2006/main">
              <a:ext uri="{FF2B5EF4-FFF2-40B4-BE49-F238E27FC236}">
                <a16:creationId xmlns:a16="http://schemas.microsoft.com/office/drawing/2014/main" id="{2FF0B753-B53D-4963-B14E-275262054D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19250" y="2695575"/>
            <a:ext cx="1638300" cy="1619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8380"/>
          </a:bodyPr>
          <a:lstStyle xmlns:a="http://schemas.openxmlformats.org/drawingml/2006/main"/>
          <a:p xmlns:a="http://schemas.openxmlformats.org/drawingml/2006/main">
            <a:pPr algn="l">
              <a:buNone/>
              <a:defRPr sz="1080" b="1">
                <a:solidFill>
                  <a:srgbClr val="1E3157"/>
                </a:solidFill>
                <a:latin typeface="PingFang SC"/>
                <a:ea typeface="PingFang SC"/>
                <a:cs typeface="PingFang SC"/>
              </a:defRPr>
            </a:pPr>
            <a:r>
              <a:rPr sz="1080" b="1">
                <a:solidFill>
                  <a:srgbClr val="1E3157"/>
                </a:solidFill>
                <a:latin typeface="PingFang SC"/>
                <a:ea typeface="PingFang SC"/>
                <a:cs typeface="PingFang SC"/>
              </a:rPr>
              <a:t>当前排名位置如何</a:t>
            </a:r>
          </a:p>
        </p:txBody>
      </p:sp>
      <p:sp>
        <p:nvSpPr>
          <p:cNvPr id="22" name="data-bullet-4">
            <a:extLst xmlns:a="http://schemas.openxmlformats.org/drawingml/2006/main">
              <a:ext uri="{FF2B5EF4-FFF2-40B4-BE49-F238E27FC236}">
                <a16:creationId xmlns:a16="http://schemas.microsoft.com/office/drawing/2014/main" id="{4B3F8A9E-D8D1-4045-AC98-AD65D1DB48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66850" y="2981325"/>
            <a:ext cx="42863" cy="42863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0D4EA6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3" name="data-bullet-text-4">
            <a:extLst xmlns:a="http://schemas.openxmlformats.org/drawingml/2006/main">
              <a:ext uri="{FF2B5EF4-FFF2-40B4-BE49-F238E27FC236}">
                <a16:creationId xmlns:a16="http://schemas.microsoft.com/office/drawing/2014/main" id="{14094BB7-568C-4AD3-BCC3-3C269B551B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19250" y="2914650"/>
            <a:ext cx="1638300" cy="1619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8380"/>
          </a:bodyPr>
          <a:lstStyle xmlns:a="http://schemas.openxmlformats.org/drawingml/2006/main"/>
          <a:p xmlns:a="http://schemas.openxmlformats.org/drawingml/2006/main">
            <a:pPr algn="l">
              <a:buNone/>
              <a:defRPr sz="1080" b="1">
                <a:solidFill>
                  <a:srgbClr val="1E3157"/>
                </a:solidFill>
                <a:latin typeface="PingFang SC"/>
                <a:ea typeface="PingFang SC"/>
                <a:cs typeface="PingFang SC"/>
              </a:defRPr>
            </a:pPr>
            <a:r>
              <a:rPr sz="1080" b="1">
                <a:solidFill>
                  <a:srgbClr val="1E3157"/>
                </a:solidFill>
                <a:latin typeface="PingFang SC"/>
                <a:ea typeface="PingFang SC"/>
                <a:cs typeface="PingFang SC"/>
              </a:rPr>
              <a:t>如何用数据指导投放策略</a:t>
            </a:r>
          </a:p>
        </p:txBody>
      </p:sp>
      <p:sp>
        <p:nvSpPr>
          <p:cNvPr id="24" name="data-bullet-5">
            <a:extLst xmlns:a="http://schemas.openxmlformats.org/drawingml/2006/main">
              <a:ext uri="{FF2B5EF4-FFF2-40B4-BE49-F238E27FC236}">
                <a16:creationId xmlns:a16="http://schemas.microsoft.com/office/drawing/2014/main" id="{3A7B51E7-C43D-4FD8-AA88-945A23C899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66850" y="3200400"/>
            <a:ext cx="42863" cy="42863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0D4EA6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5" name="data-bullet-text-5">
            <a:extLst xmlns:a="http://schemas.openxmlformats.org/drawingml/2006/main">
              <a:ext uri="{FF2B5EF4-FFF2-40B4-BE49-F238E27FC236}">
                <a16:creationId xmlns:a16="http://schemas.microsoft.com/office/drawing/2014/main" id="{C183F930-045B-4AFC-BE59-FC413281CEE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19250" y="3133725"/>
            <a:ext cx="1638300" cy="1619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8380"/>
          </a:bodyPr>
          <a:lstStyle xmlns:a="http://schemas.openxmlformats.org/drawingml/2006/main"/>
          <a:p xmlns:a="http://schemas.openxmlformats.org/drawingml/2006/main">
            <a:pPr algn="l">
              <a:buNone/>
              <a:defRPr sz="1080" b="1">
                <a:solidFill>
                  <a:srgbClr val="1E3157"/>
                </a:solidFill>
                <a:latin typeface="PingFang SC"/>
                <a:ea typeface="PingFang SC"/>
                <a:cs typeface="PingFang SC"/>
              </a:defRPr>
            </a:pPr>
            <a:r>
              <a:rPr sz="1080" b="1">
                <a:solidFill>
                  <a:srgbClr val="1E3157"/>
                </a:solidFill>
                <a:latin typeface="PingFang SC"/>
                <a:ea typeface="PingFang SC"/>
                <a:cs typeface="PingFang SC"/>
              </a:rPr>
              <a:t>增长潜力怎么样</a:t>
            </a:r>
          </a:p>
        </p:txBody>
      </p:sp>
      <p:sp>
        <p:nvSpPr>
          <p:cNvPr id="26" name="data-bullet-6">
            <a:extLst xmlns:a="http://schemas.openxmlformats.org/drawingml/2006/main">
              <a:ext uri="{FF2B5EF4-FFF2-40B4-BE49-F238E27FC236}">
                <a16:creationId xmlns:a16="http://schemas.microsoft.com/office/drawing/2014/main" id="{0DAE2D96-81B0-4A51-A993-AE92D4E8D5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66850" y="3419475"/>
            <a:ext cx="42863" cy="42863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0D4EA6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7" name="data-bullet-text-6">
            <a:extLst xmlns:a="http://schemas.openxmlformats.org/drawingml/2006/main">
              <a:ext uri="{FF2B5EF4-FFF2-40B4-BE49-F238E27FC236}">
                <a16:creationId xmlns:a16="http://schemas.microsoft.com/office/drawing/2014/main" id="{54931B48-6FF1-4F9D-AF01-E927273B6F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19250" y="3352800"/>
            <a:ext cx="1638300" cy="1619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8380"/>
          </a:bodyPr>
          <a:lstStyle xmlns:a="http://schemas.openxmlformats.org/drawingml/2006/main"/>
          <a:p xmlns:a="http://schemas.openxmlformats.org/drawingml/2006/main">
            <a:pPr algn="l">
              <a:buNone/>
              <a:defRPr sz="1080" b="1">
                <a:solidFill>
                  <a:srgbClr val="1E3157"/>
                </a:solidFill>
                <a:latin typeface="PingFang SC"/>
                <a:ea typeface="PingFang SC"/>
                <a:cs typeface="PingFang SC"/>
              </a:defRPr>
            </a:pPr>
            <a:r>
              <a:rPr sz="1080" b="1">
                <a:solidFill>
                  <a:srgbClr val="1E3157"/>
                </a:solidFill>
                <a:latin typeface="PingFang SC"/>
                <a:ea typeface="PingFang SC"/>
                <a:cs typeface="PingFang SC"/>
              </a:rPr>
              <a:t>竞争情况怎么样</a:t>
            </a:r>
          </a:p>
        </p:txBody>
      </p:sp>
      <p:sp>
        <p:nvSpPr>
          <p:cNvPr id="28" name="data-bullet-7">
            <a:extLst xmlns:a="http://schemas.openxmlformats.org/drawingml/2006/main">
              <a:ext uri="{FF2B5EF4-FFF2-40B4-BE49-F238E27FC236}">
                <a16:creationId xmlns:a16="http://schemas.microsoft.com/office/drawing/2014/main" id="{B8515598-9D88-469D-B9CF-8FD16E0910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66850" y="3638550"/>
            <a:ext cx="42863" cy="42863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0D4EA6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9" name="data-bullet-text-7">
            <a:extLst xmlns:a="http://schemas.openxmlformats.org/drawingml/2006/main">
              <a:ext uri="{FF2B5EF4-FFF2-40B4-BE49-F238E27FC236}">
                <a16:creationId xmlns:a16="http://schemas.microsoft.com/office/drawing/2014/main" id="{C50A0620-1B24-4165-9A37-2C3EE75C302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19250" y="3571875"/>
            <a:ext cx="1638300" cy="1619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8380"/>
          </a:bodyPr>
          <a:lstStyle xmlns:a="http://schemas.openxmlformats.org/drawingml/2006/main"/>
          <a:p xmlns:a="http://schemas.openxmlformats.org/drawingml/2006/main">
            <a:pPr algn="l">
              <a:buNone/>
              <a:defRPr sz="1080" b="1">
                <a:solidFill>
                  <a:srgbClr val="1E3157"/>
                </a:solidFill>
                <a:latin typeface="PingFang SC"/>
                <a:ea typeface="PingFang SC"/>
                <a:cs typeface="PingFang SC"/>
              </a:defRPr>
            </a:pPr>
            <a:r>
              <a:rPr sz="1080" b="1">
                <a:solidFill>
                  <a:srgbClr val="1E3157"/>
                </a:solidFill>
                <a:latin typeface="PingFang SC"/>
                <a:ea typeface="PingFang SC"/>
                <a:cs typeface="PingFang SC"/>
              </a:rPr>
              <a:t>是否有后端效果</a:t>
            </a:r>
          </a:p>
        </p:txBody>
      </p:sp>
      <p:sp>
        <p:nvSpPr>
          <p:cNvPr id="30" name="data-bullet-8">
            <a:extLst xmlns:a="http://schemas.openxmlformats.org/drawingml/2006/main">
              <a:ext uri="{FF2B5EF4-FFF2-40B4-BE49-F238E27FC236}">
                <a16:creationId xmlns:a16="http://schemas.microsoft.com/office/drawing/2014/main" id="{2D4EE0C7-638D-4969-9316-D7224352191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66850" y="3857625"/>
            <a:ext cx="42863" cy="42863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0D4EA6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1" name="data-bullet-text-8">
            <a:extLst xmlns:a="http://schemas.openxmlformats.org/drawingml/2006/main">
              <a:ext uri="{FF2B5EF4-FFF2-40B4-BE49-F238E27FC236}">
                <a16:creationId xmlns:a16="http://schemas.microsoft.com/office/drawing/2014/main" id="{E0EA7144-F59C-46D7-9DD1-21902AE3B6C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19250" y="3790950"/>
            <a:ext cx="1638300" cy="1619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8380"/>
          </a:bodyPr>
          <a:lstStyle xmlns:a="http://schemas.openxmlformats.org/drawingml/2006/main"/>
          <a:p xmlns:a="http://schemas.openxmlformats.org/drawingml/2006/main">
            <a:pPr algn="l">
              <a:buNone/>
              <a:defRPr sz="1080" b="1">
                <a:solidFill>
                  <a:srgbClr val="1E3157"/>
                </a:solidFill>
                <a:latin typeface="PingFang SC"/>
                <a:ea typeface="PingFang SC"/>
                <a:cs typeface="PingFang SC"/>
              </a:defRPr>
            </a:pPr>
            <a:r>
              <a:rPr sz="1080" b="1">
                <a:solidFill>
                  <a:srgbClr val="1E3157"/>
                </a:solidFill>
                <a:latin typeface="PingFang SC"/>
                <a:ea typeface="PingFang SC"/>
                <a:cs typeface="PingFang SC"/>
              </a:rPr>
              <a:t>核心是拿到有效反馈</a:t>
            </a:r>
          </a:p>
        </p:txBody>
      </p:sp>
      <p:pic>
        <p:nvPicPr>
          <p:cNvPr id="195" name="图片 167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885d19090c29459b">
            <a:extLst>
              <a:ext uri="{96DAC541-7B7A-43D3-8B79-37D633B846F1}">
                <asvg:svgBlip xmlns:asvg="http://schemas.microsoft.com/office/drawing/2016/SVG/main" r:embed="R2888f23fd9a84279"/>
              </a:ext>
            </a:extLst>
          </a:blip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666750" y="2148205"/>
            <a:ext cx="457200" cy="457200"/>
          </a:xfrm>
          <a:prstGeom xmlns:a="http://schemas.openxmlformats.org/drawingml/2006/main" prst="rect">
            <a:avLst/>
          </a:prstGeom>
        </p:spPr>
      </p:pic>
      <p:pic>
        <p:nvPicPr>
          <p:cNvPr id="196" name="图片 168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61e98d1201b94002">
            <a:extLst>
              <a:ext uri="{96DAC541-7B7A-43D3-8B79-37D633B846F1}">
                <asvg:svgBlip xmlns:asvg="http://schemas.microsoft.com/office/drawing/2016/SVG/main" r:embed="R2d4bfb7587f74bf3"/>
              </a:ext>
            </a:extLst>
          </a:blip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666750" y="2828925"/>
            <a:ext cx="457200" cy="457200"/>
          </a:xfrm>
          <a:prstGeom xmlns:a="http://schemas.openxmlformats.org/drawingml/2006/main" prst="rect">
            <a:avLst/>
          </a:prstGeom>
        </p:spPr>
      </p:pic>
      <p:pic>
        <p:nvPicPr>
          <p:cNvPr id="197" name="图片 169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1986f31d97254c9b">
            <a:extLst>
              <a:ext uri="{96DAC541-7B7A-43D3-8B79-37D633B846F1}">
                <asvg:svgBlip xmlns:asvg="http://schemas.microsoft.com/office/drawing/2016/SVG/main" r:embed="Rad674e079d45443f"/>
              </a:ext>
            </a:extLst>
          </a:blip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685800" y="3463925"/>
            <a:ext cx="457200" cy="457200"/>
          </a:xfrm>
          <a:prstGeom xmlns:a="http://schemas.openxmlformats.org/drawingml/2006/main" prst="rect">
            <a:avLst/>
          </a:prstGeom>
        </p:spPr>
      </p:pic>
      <p:sp>
        <p:nvSpPr>
          <p:cNvPr id="35" name="data-footer-pill">
            <a:extLst xmlns:a="http://schemas.openxmlformats.org/drawingml/2006/main">
              <a:ext uri="{FF2B5EF4-FFF2-40B4-BE49-F238E27FC236}">
                <a16:creationId xmlns:a16="http://schemas.microsoft.com/office/drawing/2014/main" id="{548A847F-E596-4F8E-94ED-6A0DFED9AD0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4095750"/>
            <a:ext cx="2400300" cy="304800"/>
          </a:xfrm>
          <a:prstGeom xmlns:a="http://schemas.openxmlformats.org/drawingml/2006/main" prst="roundRect">
            <a:avLst>
              <a:gd name="adj" fmla="val 31250"/>
            </a:avLst>
          </a:prstGeom>
          <a:solidFill xmlns:a="http://schemas.openxmlformats.org/drawingml/2006/main">
            <a:srgbClr val="F3F8FF"/>
          </a:solidFill>
          <a:ln xmlns:a="http://schemas.openxmlformats.org/drawingml/2006/main" w="9525">
            <a:solidFill>
              <a:srgbClr val="AFC5E8"/>
            </a:solidFill>
            <a:prstDash val="solid"/>
          </a:ln>
        </p:spPr>
      </p:sp>
      <p:pic>
        <p:nvPicPr>
          <p:cNvPr id="199" name="图片 171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072ced47f08b4b4e">
            <a:extLst>
              <a:ext uri="{96DAC541-7B7A-43D3-8B79-37D633B846F1}">
                <asvg:svgBlip xmlns:asvg="http://schemas.microsoft.com/office/drawing/2016/SVG/main" r:embed="Rd21c8022aab3485b"/>
              </a:ext>
            </a:extLst>
          </a:blip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914400" y="4162425"/>
            <a:ext cx="152400" cy="152400"/>
          </a:xfrm>
          <a:prstGeom xmlns:a="http://schemas.openxmlformats.org/drawingml/2006/main" prst="rect">
            <a:avLst/>
          </a:prstGeom>
        </p:spPr>
      </p:pic>
      <p:sp>
        <p:nvSpPr>
          <p:cNvPr id="37" name="data-footer-text">
            <a:extLst xmlns:a="http://schemas.openxmlformats.org/drawingml/2006/main">
              <a:ext uri="{FF2B5EF4-FFF2-40B4-BE49-F238E27FC236}">
                <a16:creationId xmlns:a16="http://schemas.microsoft.com/office/drawing/2014/main" id="{588AA1B8-8BE6-49D9-A4D8-F46065FAF1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0" y="4152900"/>
            <a:ext cx="17335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/>
          </a:bodyPr>
          <a:lstStyle xmlns:a="http://schemas.openxmlformats.org/drawingml/2006/main"/>
          <a:p xmlns:a="http://schemas.openxmlformats.org/drawingml/2006/main">
            <a:pPr algn="ctr">
              <a:buNone/>
              <a:defRPr sz="1125" b="1">
                <a:solidFill>
                  <a:srgbClr val="0D4EA6"/>
                </a:solidFill>
                <a:latin typeface="PingFang SC"/>
                <a:ea typeface="PingFang SC"/>
                <a:cs typeface="PingFang SC"/>
              </a:defRPr>
            </a:pPr>
            <a:r>
              <a:rPr sz="1125" b="1">
                <a:solidFill>
                  <a:srgbClr val="0D4EA6"/>
                </a:solidFill>
                <a:latin typeface="PingFang SC"/>
                <a:ea typeface="PingFang SC"/>
                <a:cs typeface="PingFang SC"/>
              </a:rPr>
              <a:t>数据决定判断与优化方向</a:t>
            </a:r>
          </a:p>
        </p:txBody>
      </p:sp>
      <p:sp>
        <p:nvSpPr>
          <p:cNvPr id="38" name="distribution-card">
            <a:extLst xmlns:a="http://schemas.openxmlformats.org/drawingml/2006/main">
              <a:ext uri="{FF2B5EF4-FFF2-40B4-BE49-F238E27FC236}">
                <a16:creationId xmlns:a16="http://schemas.microsoft.com/office/drawing/2014/main" id="{C839035A-EACB-4FB1-99B9-21F8F0474A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62950" y="1104900"/>
            <a:ext cx="3562350" cy="3390900"/>
          </a:xfrm>
          <a:prstGeom xmlns:a="http://schemas.openxmlformats.org/drawingml/2006/main" prst="roundRect">
            <a:avLst>
              <a:gd name="adj" fmla="val 561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4288">
            <a:solidFill>
              <a:srgbClr val="E2B289"/>
            </a:solidFill>
            <a:prstDash val="solid"/>
          </a:ln>
        </p:spPr>
      </p:sp>
      <p:sp>
        <p:nvSpPr>
          <p:cNvPr id="39" name="dist-icon-orbit">
            <a:extLst xmlns:a="http://schemas.openxmlformats.org/drawingml/2006/main">
              <a:ext uri="{FF2B5EF4-FFF2-40B4-BE49-F238E27FC236}">
                <a16:creationId xmlns:a16="http://schemas.microsoft.com/office/drawing/2014/main" id="{ED605D5F-A700-4F4D-ABEA-B05E5D167D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0" y="1066800"/>
            <a:ext cx="914400" cy="9144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FFF9F3"/>
          </a:solidFill>
          <a:ln xmlns:a="http://schemas.openxmlformats.org/drawingml/2006/main" w="12383">
            <a:solidFill>
              <a:srgbClr val="E2B289"/>
            </a:solidFill>
            <a:prstDash val="solid"/>
          </a:ln>
        </p:spPr>
      </p:sp>
      <p:pic>
        <p:nvPicPr>
          <p:cNvPr id="203" name="图片 175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197711531281481d">
            <a:extLst>
              <a:ext uri="{96DAC541-7B7A-43D3-8B79-37D633B846F1}">
                <asvg:svgBlip xmlns:asvg="http://schemas.microsoft.com/office/drawing/2016/SVG/main" r:embed="Rc18d200bc0ae47db"/>
              </a:ext>
            </a:extLst>
          </a:blip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8801100" y="1295400"/>
            <a:ext cx="457200" cy="457200"/>
          </a:xfrm>
          <a:prstGeom xmlns:a="http://schemas.openxmlformats.org/drawingml/2006/main" prst="rect">
            <a:avLst/>
          </a:prstGeom>
        </p:spPr>
      </p:pic>
      <p:sp>
        <p:nvSpPr>
          <p:cNvPr id="42" name="distribution-title">
            <a:extLst xmlns:a="http://schemas.openxmlformats.org/drawingml/2006/main">
              <a:ext uri="{FF2B5EF4-FFF2-40B4-BE49-F238E27FC236}">
                <a16:creationId xmlns:a16="http://schemas.microsoft.com/office/drawing/2014/main" id="{59D222E9-50B7-43E5-A952-66935551EA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620250" y="1295400"/>
            <a:ext cx="123825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8765"/>
          </a:bodyPr>
          <a:lstStyle xmlns:a="http://schemas.openxmlformats.org/drawingml/2006/main"/>
          <a:p xmlns:a="http://schemas.openxmlformats.org/drawingml/2006/main">
            <a:pPr algn="l">
              <a:buNone/>
              <a:defRPr sz="2025" b="1">
                <a:solidFill>
                  <a:srgbClr val="EF7D1A"/>
                </a:solidFill>
                <a:latin typeface="PingFang SC"/>
                <a:ea typeface="PingFang SC"/>
                <a:cs typeface="PingFang SC"/>
              </a:defRPr>
            </a:pPr>
            <a:r>
              <a:rPr sz="2025" b="1">
                <a:solidFill>
                  <a:srgbClr val="EF7D1A"/>
                </a:solidFill>
                <a:latin typeface="PingFang SC"/>
                <a:ea typeface="PingFang SC"/>
                <a:cs typeface="PingFang SC"/>
              </a:rPr>
              <a:t>投放</a:t>
            </a:r>
          </a:p>
        </p:txBody>
      </p:sp>
      <p:sp>
        <p:nvSpPr>
          <p:cNvPr id="43" name="distribution-subtitle">
            <a:extLst xmlns:a="http://schemas.openxmlformats.org/drawingml/2006/main">
              <a:ext uri="{FF2B5EF4-FFF2-40B4-BE49-F238E27FC236}">
                <a16:creationId xmlns:a16="http://schemas.microsoft.com/office/drawing/2014/main" id="{26DFAD32-EDB9-48EE-B557-59BC4F1774C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620250" y="1628775"/>
            <a:ext cx="19240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/>
          </a:bodyPr>
          <a:lstStyle xmlns:a="http://schemas.openxmlformats.org/drawingml/2006/main"/>
          <a:p xmlns:a="http://schemas.openxmlformats.org/drawingml/2006/main">
            <a:pPr algn="l">
              <a:buNone/>
              <a:defRPr sz="865" b="1">
                <a:solidFill>
                  <a:srgbClr val="EF7D1A"/>
                </a:solidFill>
                <a:latin typeface="PingFang SC"/>
                <a:ea typeface="PingFang SC"/>
                <a:cs typeface="PingFang SC"/>
              </a:defRPr>
            </a:pPr>
            <a:r>
              <a:rPr sz="865" b="1">
                <a:solidFill>
                  <a:srgbClr val="EF7D1A"/>
                </a:solidFill>
                <a:latin typeface="PingFang SC"/>
                <a:ea typeface="PingFang SC"/>
                <a:cs typeface="PingFang SC"/>
              </a:rPr>
              <a:t>根据平台偏好与内容能力制定策略</a:t>
            </a:r>
          </a:p>
        </p:txBody>
      </p:sp>
      <p:sp>
        <p:nvSpPr>
          <p:cNvPr id="44" name="dist-bullet-0">
            <a:extLst xmlns:a="http://schemas.openxmlformats.org/drawingml/2006/main">
              <a:ext uri="{FF2B5EF4-FFF2-40B4-BE49-F238E27FC236}">
                <a16:creationId xmlns:a16="http://schemas.microsoft.com/office/drawing/2014/main" id="{3150D281-5F64-4E31-B889-324F1BD169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43950" y="2085975"/>
            <a:ext cx="42863" cy="42863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EF7D1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5" name="dist-bullet-text-0">
            <a:extLst xmlns:a="http://schemas.openxmlformats.org/drawingml/2006/main">
              <a:ext uri="{FF2B5EF4-FFF2-40B4-BE49-F238E27FC236}">
                <a16:creationId xmlns:a16="http://schemas.microsoft.com/office/drawing/2014/main" id="{2B094FB9-6BC2-4200-88B8-55E6886632B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77300" y="2019300"/>
            <a:ext cx="19240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/>
          </a:bodyPr>
          <a:lstStyle xmlns:a="http://schemas.openxmlformats.org/drawingml/2006/main"/>
          <a:p xmlns:a="http://schemas.openxmlformats.org/drawingml/2006/main">
            <a:pPr algn="l">
              <a:buNone/>
              <a:defRPr sz="1090" b="1">
                <a:solidFill>
                  <a:srgbClr val="2D2A28"/>
                </a:solidFill>
                <a:latin typeface="PingFang SC"/>
                <a:ea typeface="PingFang SC"/>
                <a:cs typeface="PingFang SC"/>
              </a:defRPr>
            </a:pPr>
            <a:r>
              <a:rPr sz="1090" b="1">
                <a:solidFill>
                  <a:srgbClr val="2D2A28"/>
                </a:solidFill>
                <a:latin typeface="PingFang SC"/>
                <a:ea typeface="PingFang SC"/>
                <a:cs typeface="PingFang SC"/>
              </a:rPr>
              <a:t>官网</a:t>
            </a:r>
          </a:p>
        </p:txBody>
      </p:sp>
      <p:sp>
        <p:nvSpPr>
          <p:cNvPr id="46" name="dist-bullet-1">
            <a:extLst xmlns:a="http://schemas.openxmlformats.org/drawingml/2006/main">
              <a:ext uri="{FF2B5EF4-FFF2-40B4-BE49-F238E27FC236}">
                <a16:creationId xmlns:a16="http://schemas.microsoft.com/office/drawing/2014/main" id="{4F2D2EBC-295F-4220-84CF-9ADB8070FB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43950" y="2381250"/>
            <a:ext cx="42863" cy="42863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EF7D1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7" name="dist-bullet-text-1">
            <a:extLst xmlns:a="http://schemas.openxmlformats.org/drawingml/2006/main">
              <a:ext uri="{FF2B5EF4-FFF2-40B4-BE49-F238E27FC236}">
                <a16:creationId xmlns:a16="http://schemas.microsoft.com/office/drawing/2014/main" id="{DD9412E8-9012-485F-B083-F658BAE32E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77300" y="2314575"/>
            <a:ext cx="19240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/>
          </a:bodyPr>
          <a:lstStyle xmlns:a="http://schemas.openxmlformats.org/drawingml/2006/main"/>
          <a:p xmlns:a="http://schemas.openxmlformats.org/drawingml/2006/main">
            <a:pPr algn="l">
              <a:buNone/>
              <a:defRPr sz="1090" b="1">
                <a:solidFill>
                  <a:srgbClr val="2D2A28"/>
                </a:solidFill>
                <a:latin typeface="PingFang SC"/>
                <a:ea typeface="PingFang SC"/>
                <a:cs typeface="PingFang SC"/>
              </a:defRPr>
            </a:pPr>
            <a:r>
              <a:rPr sz="1090" b="1">
                <a:solidFill>
                  <a:srgbClr val="2D2A28"/>
                </a:solidFill>
                <a:latin typeface="PingFang SC"/>
                <a:ea typeface="PingFang SC"/>
                <a:cs typeface="PingFang SC"/>
              </a:rPr>
              <a:t>媒体平台</a:t>
            </a:r>
          </a:p>
        </p:txBody>
      </p:sp>
      <p:sp>
        <p:nvSpPr>
          <p:cNvPr id="48" name="dist-bullet-2">
            <a:extLst xmlns:a="http://schemas.openxmlformats.org/drawingml/2006/main">
              <a:ext uri="{FF2B5EF4-FFF2-40B4-BE49-F238E27FC236}">
                <a16:creationId xmlns:a16="http://schemas.microsoft.com/office/drawing/2014/main" id="{ADE7252D-7DEB-498E-80F8-5694A5A151E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43950" y="2676525"/>
            <a:ext cx="42863" cy="42863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EF7D1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9" name="dist-bullet-text-2">
            <a:extLst xmlns:a="http://schemas.openxmlformats.org/drawingml/2006/main">
              <a:ext uri="{FF2B5EF4-FFF2-40B4-BE49-F238E27FC236}">
                <a16:creationId xmlns:a16="http://schemas.microsoft.com/office/drawing/2014/main" id="{D35CEEF7-EBAB-4FA8-8AFC-5CF2160ADD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77300" y="2609850"/>
            <a:ext cx="19240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/>
          </a:bodyPr>
          <a:lstStyle xmlns:a="http://schemas.openxmlformats.org/drawingml/2006/main"/>
          <a:p xmlns:a="http://schemas.openxmlformats.org/drawingml/2006/main">
            <a:pPr algn="l">
              <a:buNone/>
              <a:defRPr sz="1090" b="1">
                <a:solidFill>
                  <a:srgbClr val="2D2A28"/>
                </a:solidFill>
                <a:latin typeface="PingFang SC"/>
                <a:ea typeface="PingFang SC"/>
                <a:cs typeface="PingFang SC"/>
              </a:defRPr>
            </a:pPr>
            <a:r>
              <a:rPr sz="1090" b="1">
                <a:solidFill>
                  <a:srgbClr val="2D2A28"/>
                </a:solidFill>
                <a:latin typeface="PingFang SC"/>
                <a:ea typeface="PingFang SC"/>
                <a:cs typeface="PingFang SC"/>
              </a:rPr>
              <a:t>自媒体矩阵</a:t>
            </a:r>
          </a:p>
        </p:txBody>
      </p:sp>
      <p:sp>
        <p:nvSpPr>
          <p:cNvPr id="50" name="dist-bullet-3">
            <a:extLst xmlns:a="http://schemas.openxmlformats.org/drawingml/2006/main">
              <a:ext uri="{FF2B5EF4-FFF2-40B4-BE49-F238E27FC236}">
                <a16:creationId xmlns:a16="http://schemas.microsoft.com/office/drawing/2014/main" id="{36C1F9F5-156D-45F2-95D1-462BBCAD1D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43950" y="2971800"/>
            <a:ext cx="42863" cy="42863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EF7D1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51" name="dist-bullet-text-3">
            <a:extLst xmlns:a="http://schemas.openxmlformats.org/drawingml/2006/main">
              <a:ext uri="{FF2B5EF4-FFF2-40B4-BE49-F238E27FC236}">
                <a16:creationId xmlns:a16="http://schemas.microsoft.com/office/drawing/2014/main" id="{751F68F5-3047-44CC-A90C-23811719981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77300" y="2905125"/>
            <a:ext cx="19240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/>
          </a:bodyPr>
          <a:lstStyle xmlns:a="http://schemas.openxmlformats.org/drawingml/2006/main"/>
          <a:p xmlns:a="http://schemas.openxmlformats.org/drawingml/2006/main">
            <a:pPr algn="l">
              <a:buNone/>
              <a:defRPr sz="1090" b="1">
                <a:solidFill>
                  <a:srgbClr val="2D2A28"/>
                </a:solidFill>
                <a:latin typeface="PingFang SC"/>
                <a:ea typeface="PingFang SC"/>
                <a:cs typeface="PingFang SC"/>
              </a:defRPr>
            </a:pPr>
            <a:r>
              <a:rPr sz="1090" b="1">
                <a:solidFill>
                  <a:srgbClr val="2D2A28"/>
                </a:solidFill>
                <a:latin typeface="PingFang SC"/>
                <a:ea typeface="PingFang SC"/>
                <a:cs typeface="PingFang SC"/>
              </a:rPr>
              <a:t>可分为付费、免费、官方自有</a:t>
            </a:r>
          </a:p>
        </p:txBody>
      </p:sp>
      <p:sp>
        <p:nvSpPr>
          <p:cNvPr id="52" name="dist-bullet-4">
            <a:extLst xmlns:a="http://schemas.openxmlformats.org/drawingml/2006/main">
              <a:ext uri="{FF2B5EF4-FFF2-40B4-BE49-F238E27FC236}">
                <a16:creationId xmlns:a16="http://schemas.microsoft.com/office/drawing/2014/main" id="{B1E9E03F-7419-47DE-B08D-BF5ECC9251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43950" y="3267075"/>
            <a:ext cx="42863" cy="42863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EF7D1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53" name="dist-bullet-text-4">
            <a:extLst xmlns:a="http://schemas.openxmlformats.org/drawingml/2006/main">
              <a:ext uri="{FF2B5EF4-FFF2-40B4-BE49-F238E27FC236}">
                <a16:creationId xmlns:a16="http://schemas.microsoft.com/office/drawing/2014/main" id="{356A6640-9D65-4E32-9896-7FC8DA904A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77300" y="3200400"/>
            <a:ext cx="19240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/>
          </a:bodyPr>
          <a:lstStyle xmlns:a="http://schemas.openxmlformats.org/drawingml/2006/main"/>
          <a:p xmlns:a="http://schemas.openxmlformats.org/drawingml/2006/main">
            <a:pPr algn="l">
              <a:buNone/>
              <a:defRPr sz="1090" b="1">
                <a:solidFill>
                  <a:srgbClr val="2D2A28"/>
                </a:solidFill>
                <a:latin typeface="PingFang SC"/>
                <a:ea typeface="PingFang SC"/>
                <a:cs typeface="PingFang SC"/>
              </a:defRPr>
            </a:pPr>
            <a:r>
              <a:rPr sz="1090" b="1">
                <a:solidFill>
                  <a:srgbClr val="2D2A28"/>
                </a:solidFill>
                <a:latin typeface="PingFang SC"/>
                <a:ea typeface="PingFang SC"/>
                <a:cs typeface="PingFang SC"/>
              </a:rPr>
              <a:t>理解不同AI平台的偏好</a:t>
            </a:r>
          </a:p>
        </p:txBody>
      </p:sp>
      <p:sp>
        <p:nvSpPr>
          <p:cNvPr id="54" name="dist-bullet-5">
            <a:extLst xmlns:a="http://schemas.openxmlformats.org/drawingml/2006/main">
              <a:ext uri="{FF2B5EF4-FFF2-40B4-BE49-F238E27FC236}">
                <a16:creationId xmlns:a16="http://schemas.microsoft.com/office/drawing/2014/main" id="{C2401665-F4AE-4CD6-903C-6DC5410CD5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43950" y="3562350"/>
            <a:ext cx="42863" cy="42863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EF7D1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55" name="dist-bullet-text-5">
            <a:extLst xmlns:a="http://schemas.openxmlformats.org/drawingml/2006/main">
              <a:ext uri="{FF2B5EF4-FFF2-40B4-BE49-F238E27FC236}">
                <a16:creationId xmlns:a16="http://schemas.microsoft.com/office/drawing/2014/main" id="{D92C26C7-56EE-4FB3-89A8-742473E1A97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77300" y="3495675"/>
            <a:ext cx="19240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/>
          </a:bodyPr>
          <a:lstStyle xmlns:a="http://schemas.openxmlformats.org/drawingml/2006/main"/>
          <a:p xmlns:a="http://schemas.openxmlformats.org/drawingml/2006/main">
            <a:pPr algn="l">
              <a:buNone/>
              <a:defRPr sz="1090" b="1">
                <a:solidFill>
                  <a:srgbClr val="2D2A28"/>
                </a:solidFill>
                <a:latin typeface="PingFang SC"/>
                <a:ea typeface="PingFang SC"/>
                <a:cs typeface="PingFang SC"/>
              </a:defRPr>
            </a:pPr>
            <a:r>
              <a:rPr sz="1090" b="1">
                <a:solidFill>
                  <a:srgbClr val="2D2A28"/>
                </a:solidFill>
                <a:latin typeface="PingFang SC"/>
                <a:ea typeface="PingFang SC"/>
                <a:cs typeface="PingFang SC"/>
              </a:rPr>
              <a:t>理解不同平台的内容喜好</a:t>
            </a:r>
          </a:p>
        </p:txBody>
      </p:sp>
      <p:sp>
        <p:nvSpPr>
          <p:cNvPr id="56" name="dist-bullet-6">
            <a:extLst xmlns:a="http://schemas.openxmlformats.org/drawingml/2006/main">
              <a:ext uri="{FF2B5EF4-FFF2-40B4-BE49-F238E27FC236}">
                <a16:creationId xmlns:a16="http://schemas.microsoft.com/office/drawing/2014/main" id="{9ABEB318-3C6F-4798-A103-B1D4FA437CE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43950" y="3857625"/>
            <a:ext cx="42863" cy="42863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EF7D1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57" name="dist-bullet-text-6">
            <a:extLst xmlns:a="http://schemas.openxmlformats.org/drawingml/2006/main">
              <a:ext uri="{FF2B5EF4-FFF2-40B4-BE49-F238E27FC236}">
                <a16:creationId xmlns:a16="http://schemas.microsoft.com/office/drawing/2014/main" id="{EE886E65-6663-4910-B3FF-2BD642682B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77300" y="3790950"/>
            <a:ext cx="19240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/>
          </a:bodyPr>
          <a:lstStyle xmlns:a="http://schemas.openxmlformats.org/drawingml/2006/main"/>
          <a:p xmlns:a="http://schemas.openxmlformats.org/drawingml/2006/main">
            <a:pPr algn="l">
              <a:buNone/>
              <a:defRPr sz="1090" b="1">
                <a:solidFill>
                  <a:srgbClr val="2D2A28"/>
                </a:solidFill>
                <a:latin typeface="PingFang SC"/>
                <a:ea typeface="PingFang SC"/>
                <a:cs typeface="PingFang SC"/>
              </a:defRPr>
            </a:pPr>
            <a:r>
              <a:rPr sz="1090" b="1">
                <a:solidFill>
                  <a:srgbClr val="2D2A28"/>
                </a:solidFill>
                <a:latin typeface="PingFang SC"/>
                <a:ea typeface="PingFang SC"/>
                <a:cs typeface="PingFang SC"/>
              </a:rPr>
              <a:t>由此决定投放策略</a:t>
            </a:r>
          </a:p>
        </p:txBody>
      </p:sp>
      <p:pic>
        <p:nvPicPr>
          <p:cNvPr id="220" name="图片 193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468001ca7af342b3">
            <a:extLst>
              <a:ext uri="{96DAC541-7B7A-43D3-8B79-37D633B846F1}">
                <asvg:svgBlip xmlns:asvg="http://schemas.microsoft.com/office/drawing/2016/SVG/main" r:embed="R792d79fef5d1491d"/>
              </a:ext>
            </a:extLst>
          </a:blip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10801350" y="1990725"/>
            <a:ext cx="266700" cy="266700"/>
          </a:xfrm>
          <a:prstGeom xmlns:a="http://schemas.openxmlformats.org/drawingml/2006/main" prst="rect">
            <a:avLst/>
          </a:prstGeom>
        </p:spPr>
      </p:pic>
      <p:sp>
        <p:nvSpPr>
          <p:cNvPr id="59" name="dist-side-label-0">
            <a:extLst xmlns:a="http://schemas.openxmlformats.org/drawingml/2006/main">
              <a:ext uri="{FF2B5EF4-FFF2-40B4-BE49-F238E27FC236}">
                <a16:creationId xmlns:a16="http://schemas.microsoft.com/office/drawing/2014/main" id="{8C70CF4C-DFEC-493D-A733-59A8FF0E4C9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44250" y="2028825"/>
            <a:ext cx="552450" cy="152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/>
          </a:bodyPr>
          <a:lstStyle xmlns:a="http://schemas.openxmlformats.org/drawingml/2006/main"/>
          <a:p xmlns:a="http://schemas.openxmlformats.org/drawingml/2006/main">
            <a:pPr algn="l">
              <a:buNone/>
              <a:defRPr sz="750" b="1">
                <a:solidFill>
                  <a:srgbClr val="344054"/>
                </a:solidFill>
                <a:latin typeface="PingFang SC"/>
                <a:ea typeface="PingFang SC"/>
                <a:cs typeface="PingFang SC"/>
              </a:defRPr>
            </a:pPr>
            <a:r>
              <a:rPr sz="750" b="1">
                <a:solidFill>
                  <a:srgbClr val="344054"/>
                </a:solidFill>
                <a:latin typeface="PingFang SC"/>
                <a:ea typeface="PingFang SC"/>
                <a:cs typeface="PingFang SC"/>
              </a:rPr>
              <a:t>官网</a:t>
            </a:r>
          </a:p>
        </p:txBody>
      </p:sp>
      <p:pic>
        <p:nvPicPr>
          <p:cNvPr id="222" name="图片 195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73a8ea7c5aec4f43">
            <a:extLst>
              <a:ext uri="{96DAC541-7B7A-43D3-8B79-37D633B846F1}">
                <asvg:svgBlip xmlns:asvg="http://schemas.microsoft.com/office/drawing/2016/SVG/main" r:embed="R2c88e3f8b49443eb"/>
              </a:ext>
            </a:extLst>
          </a:blip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10801350" y="2390775"/>
            <a:ext cx="266700" cy="266700"/>
          </a:xfrm>
          <a:prstGeom xmlns:a="http://schemas.openxmlformats.org/drawingml/2006/main" prst="rect">
            <a:avLst/>
          </a:prstGeom>
        </p:spPr>
      </p:pic>
      <p:sp>
        <p:nvSpPr>
          <p:cNvPr id="61" name="dist-side-label-1">
            <a:extLst xmlns:a="http://schemas.openxmlformats.org/drawingml/2006/main">
              <a:ext uri="{FF2B5EF4-FFF2-40B4-BE49-F238E27FC236}">
                <a16:creationId xmlns:a16="http://schemas.microsoft.com/office/drawing/2014/main" id="{6BD158ED-9378-40AE-940C-1CF2FDC9FE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44250" y="2428875"/>
            <a:ext cx="552450" cy="152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/>
          </a:bodyPr>
          <a:lstStyle xmlns:a="http://schemas.openxmlformats.org/drawingml/2006/main"/>
          <a:p xmlns:a="http://schemas.openxmlformats.org/drawingml/2006/main">
            <a:pPr algn="l">
              <a:buNone/>
              <a:defRPr sz="750" b="1">
                <a:solidFill>
                  <a:srgbClr val="344054"/>
                </a:solidFill>
                <a:latin typeface="PingFang SC"/>
                <a:ea typeface="PingFang SC"/>
                <a:cs typeface="PingFang SC"/>
              </a:defRPr>
            </a:pPr>
            <a:r>
              <a:rPr sz="750" b="1">
                <a:solidFill>
                  <a:srgbClr val="344054"/>
                </a:solidFill>
                <a:latin typeface="PingFang SC"/>
                <a:ea typeface="PingFang SC"/>
                <a:cs typeface="PingFang SC"/>
              </a:rPr>
              <a:t>媒体平台</a:t>
            </a:r>
          </a:p>
        </p:txBody>
      </p:sp>
      <p:pic>
        <p:nvPicPr>
          <p:cNvPr id="224" name="图片 197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875696bfbe864826">
            <a:extLst>
              <a:ext uri="{96DAC541-7B7A-43D3-8B79-37D633B846F1}">
                <asvg:svgBlip xmlns:asvg="http://schemas.microsoft.com/office/drawing/2016/SVG/main" r:embed="R113d0bbc84924368"/>
              </a:ext>
            </a:extLst>
          </a:blip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10801350" y="2762250"/>
            <a:ext cx="266700" cy="266700"/>
          </a:xfrm>
          <a:prstGeom xmlns:a="http://schemas.openxmlformats.org/drawingml/2006/main" prst="rect">
            <a:avLst/>
          </a:prstGeom>
        </p:spPr>
      </p:pic>
      <p:sp>
        <p:nvSpPr>
          <p:cNvPr id="63" name="dist-side-label-2">
            <a:extLst xmlns:a="http://schemas.openxmlformats.org/drawingml/2006/main">
              <a:ext uri="{FF2B5EF4-FFF2-40B4-BE49-F238E27FC236}">
                <a16:creationId xmlns:a16="http://schemas.microsoft.com/office/drawing/2014/main" id="{686F683C-A55D-4CE6-99CD-A349EA8407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44250" y="2828925"/>
            <a:ext cx="552450" cy="152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/>
          </a:bodyPr>
          <a:lstStyle xmlns:a="http://schemas.openxmlformats.org/drawingml/2006/main"/>
          <a:p xmlns:a="http://schemas.openxmlformats.org/drawingml/2006/main">
            <a:pPr algn="l">
              <a:buNone/>
              <a:defRPr sz="750" b="1">
                <a:solidFill>
                  <a:srgbClr val="344054"/>
                </a:solidFill>
                <a:latin typeface="PingFang SC"/>
                <a:ea typeface="PingFang SC"/>
                <a:cs typeface="PingFang SC"/>
              </a:defRPr>
            </a:pPr>
            <a:r>
              <a:rPr sz="750" b="1">
                <a:solidFill>
                  <a:srgbClr val="344054"/>
                </a:solidFill>
                <a:latin typeface="PingFang SC"/>
                <a:ea typeface="PingFang SC"/>
                <a:cs typeface="PingFang SC"/>
              </a:rPr>
              <a:t>自媒体矩阵</a:t>
            </a:r>
          </a:p>
        </p:txBody>
      </p:sp>
      <p:pic>
        <p:nvPicPr>
          <p:cNvPr id="226" name="图片 199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0873aaf786df46b8">
            <a:extLst>
              <a:ext uri="{96DAC541-7B7A-43D3-8B79-37D633B846F1}">
                <asvg:svgBlip xmlns:asvg="http://schemas.microsoft.com/office/drawing/2016/SVG/main" r:embed="Rf64dac57bc214db9"/>
              </a:ext>
            </a:extLst>
          </a:blip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10801350" y="3190875"/>
            <a:ext cx="266700" cy="266700"/>
          </a:xfrm>
          <a:prstGeom xmlns:a="http://schemas.openxmlformats.org/drawingml/2006/main" prst="rect">
            <a:avLst/>
          </a:prstGeom>
        </p:spPr>
      </p:pic>
      <p:sp>
        <p:nvSpPr>
          <p:cNvPr id="65" name="dist-side-label-3">
            <a:extLst xmlns:a="http://schemas.openxmlformats.org/drawingml/2006/main">
              <a:ext uri="{FF2B5EF4-FFF2-40B4-BE49-F238E27FC236}">
                <a16:creationId xmlns:a16="http://schemas.microsoft.com/office/drawing/2014/main" id="{07F21C62-FA7A-48C6-A0B1-5C743A44DE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44250" y="3228975"/>
            <a:ext cx="552450" cy="152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/>
          </a:bodyPr>
          <a:lstStyle xmlns:a="http://schemas.openxmlformats.org/drawingml/2006/main"/>
          <a:p xmlns:a="http://schemas.openxmlformats.org/drawingml/2006/main">
            <a:pPr algn="l">
              <a:buNone/>
              <a:defRPr sz="750" b="1">
                <a:solidFill>
                  <a:srgbClr val="344054"/>
                </a:solidFill>
                <a:latin typeface="PingFang SC"/>
                <a:ea typeface="PingFang SC"/>
                <a:cs typeface="PingFang SC"/>
              </a:defRPr>
            </a:pPr>
            <a:r>
              <a:rPr sz="750" b="1">
                <a:solidFill>
                  <a:srgbClr val="344054"/>
                </a:solidFill>
                <a:latin typeface="PingFang SC"/>
                <a:ea typeface="PingFang SC"/>
                <a:cs typeface="PingFang SC"/>
              </a:rPr>
              <a:t>分发网络</a:t>
            </a:r>
          </a:p>
        </p:txBody>
      </p:sp>
      <p:pic>
        <p:nvPicPr>
          <p:cNvPr id="228" name="图片 201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d75bbe33a91d4dd4">
            <a:extLst>
              <a:ext uri="{96DAC541-7B7A-43D3-8B79-37D633B846F1}">
                <asvg:svgBlip xmlns:asvg="http://schemas.microsoft.com/office/drawing/2016/SVG/main" r:embed="R7157958d45a84ed8"/>
              </a:ext>
            </a:extLst>
          </a:blip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10801350" y="3590925"/>
            <a:ext cx="266700" cy="266700"/>
          </a:xfrm>
          <a:prstGeom xmlns:a="http://schemas.openxmlformats.org/drawingml/2006/main" prst="rect">
            <a:avLst/>
          </a:prstGeom>
        </p:spPr>
      </p:pic>
      <p:sp>
        <p:nvSpPr>
          <p:cNvPr id="67" name="dist-side-label-4">
            <a:extLst xmlns:a="http://schemas.openxmlformats.org/drawingml/2006/main">
              <a:ext uri="{FF2B5EF4-FFF2-40B4-BE49-F238E27FC236}">
                <a16:creationId xmlns:a16="http://schemas.microsoft.com/office/drawing/2014/main" id="{F82F177E-38D0-4E58-BD9F-A84EA3DD6D0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44250" y="3629025"/>
            <a:ext cx="552450" cy="152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/>
          </a:bodyPr>
          <a:lstStyle xmlns:a="http://schemas.openxmlformats.org/drawingml/2006/main"/>
          <a:p xmlns:a="http://schemas.openxmlformats.org/drawingml/2006/main">
            <a:pPr algn="l">
              <a:buNone/>
              <a:defRPr sz="750" b="1">
                <a:solidFill>
                  <a:srgbClr val="344054"/>
                </a:solidFill>
                <a:latin typeface="PingFang SC"/>
                <a:ea typeface="PingFang SC"/>
                <a:cs typeface="PingFang SC"/>
              </a:defRPr>
            </a:pPr>
            <a:r>
              <a:rPr sz="750" b="1">
                <a:solidFill>
                  <a:srgbClr val="344054"/>
                </a:solidFill>
                <a:latin typeface="PingFang SC"/>
                <a:ea typeface="PingFang SC"/>
                <a:cs typeface="PingFang SC"/>
              </a:rPr>
              <a:t>AI平台偏好</a:t>
            </a:r>
          </a:p>
        </p:txBody>
      </p:sp>
      <p:sp>
        <p:nvSpPr>
          <p:cNvPr id="68" name="distribution-footer-pill">
            <a:extLst xmlns:a="http://schemas.openxmlformats.org/drawingml/2006/main">
              <a:ext uri="{FF2B5EF4-FFF2-40B4-BE49-F238E27FC236}">
                <a16:creationId xmlns:a16="http://schemas.microsoft.com/office/drawing/2014/main" id="{E4FC0B46-34A4-4A24-B135-241850033E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82050" y="4095750"/>
            <a:ext cx="2495550" cy="304800"/>
          </a:xfrm>
          <a:prstGeom xmlns:a="http://schemas.openxmlformats.org/drawingml/2006/main" prst="roundRect">
            <a:avLst>
              <a:gd name="adj" fmla="val 31250"/>
            </a:avLst>
          </a:prstGeom>
          <a:solidFill xmlns:a="http://schemas.openxmlformats.org/drawingml/2006/main">
            <a:srgbClr val="FFF7EF"/>
          </a:solidFill>
          <a:ln xmlns:a="http://schemas.openxmlformats.org/drawingml/2006/main" w="9525">
            <a:solidFill>
              <a:srgbClr val="E8C3A4"/>
            </a:solidFill>
            <a:prstDash val="solid"/>
          </a:ln>
        </p:spPr>
      </p:sp>
      <p:pic>
        <p:nvPicPr>
          <p:cNvPr id="231" name="图片 204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950c7e7c25f7426a">
            <a:extLst>
              <a:ext uri="{96DAC541-7B7A-43D3-8B79-37D633B846F1}">
                <asvg:svgBlip xmlns:asvg="http://schemas.microsoft.com/office/drawing/2016/SVG/main" r:embed="R4fc0d3ceecfd42c3"/>
              </a:ext>
            </a:extLst>
          </a:blip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8953500" y="4162425"/>
            <a:ext cx="152400" cy="152400"/>
          </a:xfrm>
          <a:prstGeom xmlns:a="http://schemas.openxmlformats.org/drawingml/2006/main" prst="rect">
            <a:avLst/>
          </a:prstGeom>
        </p:spPr>
      </p:pic>
      <p:sp>
        <p:nvSpPr>
          <p:cNvPr id="70" name="distribution-footer-text">
            <a:extLst xmlns:a="http://schemas.openxmlformats.org/drawingml/2006/main">
              <a:ext uri="{FF2B5EF4-FFF2-40B4-BE49-F238E27FC236}">
                <a16:creationId xmlns:a16="http://schemas.microsoft.com/office/drawing/2014/main" id="{483EFF02-820E-4133-ABC5-10B6C33FE7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82100" y="4152900"/>
            <a:ext cx="18288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/>
          </a:bodyPr>
          <a:lstStyle xmlns:a="http://schemas.openxmlformats.org/drawingml/2006/main"/>
          <a:p xmlns:a="http://schemas.openxmlformats.org/drawingml/2006/main">
            <a:pPr algn="ctr">
              <a:buNone/>
              <a:defRPr sz="1125" b="1">
                <a:solidFill>
                  <a:srgbClr val="EF7D1A"/>
                </a:solidFill>
                <a:latin typeface="PingFang SC"/>
                <a:ea typeface="PingFang SC"/>
                <a:cs typeface="PingFang SC"/>
              </a:defRPr>
            </a:pPr>
            <a:r>
              <a:rPr sz="1125" b="1">
                <a:solidFill>
                  <a:srgbClr val="EF7D1A"/>
                </a:solidFill>
                <a:latin typeface="PingFang SC"/>
                <a:ea typeface="PingFang SC"/>
                <a:cs typeface="PingFang SC"/>
              </a:rPr>
              <a:t>投放决定覆盖与放大方式</a:t>
            </a:r>
          </a:p>
        </p:txBody>
      </p:sp>
      <p:sp>
        <p:nvSpPr>
          <p:cNvPr id="71" name="center-data-circle">
            <a:extLst xmlns:a="http://schemas.openxmlformats.org/drawingml/2006/main">
              <a:ext uri="{FF2B5EF4-FFF2-40B4-BE49-F238E27FC236}">
                <a16:creationId xmlns:a16="http://schemas.microsoft.com/office/drawing/2014/main" id="{72A51024-524F-46E8-9499-58BC8EF5AB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171950" y="1123950"/>
            <a:ext cx="742950" cy="74295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F8FBFF"/>
          </a:solidFill>
          <a:ln xmlns:a="http://schemas.openxmlformats.org/drawingml/2006/main" w="11430">
            <a:solidFill>
              <a:srgbClr val="9BB7DF"/>
            </a:solidFill>
            <a:prstDash val="solid"/>
          </a:ln>
        </p:spPr>
      </p:sp>
      <p:pic>
        <p:nvPicPr>
          <p:cNvPr id="234" name="图片 207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30752e5bb4864857">
            <a:extLst>
              <a:ext uri="{96DAC541-7B7A-43D3-8B79-37D633B846F1}">
                <asvg:svgBlip xmlns:asvg="http://schemas.microsoft.com/office/drawing/2016/SVG/main" r:embed="Rc76b27b6018a439e"/>
              </a:ext>
            </a:extLst>
          </a:blip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4333875" y="1285875"/>
            <a:ext cx="419100" cy="419100"/>
          </a:xfrm>
          <a:prstGeom xmlns:a="http://schemas.openxmlformats.org/drawingml/2006/main" prst="rect">
            <a:avLst/>
          </a:prstGeom>
        </p:spPr>
      </p:pic>
      <p:sp>
        <p:nvSpPr>
          <p:cNvPr id="73" name="center-dist-circle">
            <a:extLst xmlns:a="http://schemas.openxmlformats.org/drawingml/2006/main">
              <a:ext uri="{FF2B5EF4-FFF2-40B4-BE49-F238E27FC236}">
                <a16:creationId xmlns:a16="http://schemas.microsoft.com/office/drawing/2014/main" id="{0409BC48-14D7-4F2E-8417-1A207ED962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1123950"/>
            <a:ext cx="742950" cy="74295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FFF9F3"/>
          </a:solidFill>
          <a:ln xmlns:a="http://schemas.openxmlformats.org/drawingml/2006/main" w="11430">
            <a:solidFill>
              <a:srgbClr val="E2B289"/>
            </a:solidFill>
            <a:prstDash val="solid"/>
          </a:ln>
        </p:spPr>
      </p:sp>
      <p:pic>
        <p:nvPicPr>
          <p:cNvPr id="236" name="图片 209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950c7e7c25f7426a">
            <a:extLst>
              <a:ext uri="{96DAC541-7B7A-43D3-8B79-37D633B846F1}">
                <asvg:svgBlip xmlns:asvg="http://schemas.microsoft.com/office/drawing/2016/SVG/main" r:embed="R4fc0d3ceecfd42c3"/>
              </a:ext>
            </a:extLst>
          </a:blip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458075" y="1285875"/>
            <a:ext cx="381000" cy="381000"/>
          </a:xfrm>
          <a:prstGeom xmlns:a="http://schemas.openxmlformats.org/drawingml/2006/main" prst="rect">
            <a:avLst/>
          </a:prstGeom>
        </p:spPr>
      </p:pic>
      <p:sp>
        <p:nvSpPr>
          <p:cNvPr id="75" name="center-content-circle">
            <a:extLst xmlns:a="http://schemas.openxmlformats.org/drawingml/2006/main">
              <a:ext uri="{FF2B5EF4-FFF2-40B4-BE49-F238E27FC236}">
                <a16:creationId xmlns:a16="http://schemas.microsoft.com/office/drawing/2014/main" id="{0ABFDF9B-19F3-4B8A-94E2-3FBF336AFD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0" y="3429000"/>
            <a:ext cx="762000" cy="7620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F7FCF7"/>
          </a:solidFill>
          <a:ln xmlns:a="http://schemas.openxmlformats.org/drawingml/2006/main" w="11430">
            <a:solidFill>
              <a:srgbClr val="AFCFB5"/>
            </a:solidFill>
            <a:prstDash val="solid"/>
          </a:ln>
        </p:spPr>
      </p:sp>
      <p:pic>
        <p:nvPicPr>
          <p:cNvPr id="238" name="图片 211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7d314afc68e4f65">
            <a:extLst>
              <a:ext uri="{96DAC541-7B7A-43D3-8B79-37D633B846F1}">
                <asvg:svgBlip xmlns:asvg="http://schemas.microsoft.com/office/drawing/2016/SVG/main" r:embed="R99d39a146c1442c8"/>
              </a:ext>
            </a:extLst>
          </a:blip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5905500" y="3600450"/>
            <a:ext cx="400050" cy="400050"/>
          </a:xfrm>
          <a:prstGeom xmlns:a="http://schemas.openxmlformats.org/drawingml/2006/main" prst="rect">
            <a:avLst/>
          </a:prstGeom>
        </p:spPr>
      </p:pic>
      <p:sp>
        <p:nvSpPr>
          <p:cNvPr id="77" name="center-statement">
            <a:extLst xmlns:a="http://schemas.openxmlformats.org/drawingml/2006/main">
              <a:ext uri="{FF2B5EF4-FFF2-40B4-BE49-F238E27FC236}">
                <a16:creationId xmlns:a16="http://schemas.microsoft.com/office/drawing/2014/main" id="{793A7021-ACF0-41AF-84C3-FD308C8FF1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0" y="1800225"/>
            <a:ext cx="1943100" cy="838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/>
          </a:bodyPr>
          <a:lstStyle xmlns:a="http://schemas.openxmlformats.org/drawingml/2006/main"/>
          <a:p xmlns:a="http://schemas.openxmlformats.org/drawingml/2006/main">
            <a:pPr algn="ctr">
              <a:buNone/>
              <a:defRPr sz="1800" b="1">
                <a:solidFill>
                  <a:srgbClr val="0B1220"/>
                </a:solidFill>
                <a:latin typeface="PingFang SC"/>
                <a:ea typeface="PingFang SC"/>
                <a:cs typeface="PingFang SC"/>
              </a:defRPr>
            </a:pPr>
            <a:r>
              <a:rPr sz="1800" b="1">
                <a:solidFill>
                  <a:srgbClr val="0B1220"/>
                </a:solidFill>
                <a:latin typeface="PingFang SC"/>
                <a:ea typeface="PingFang SC"/>
                <a:cs typeface="PingFang SC"/>
              </a:rPr>
              <a:t>内容是基石，</a:t>
            </a:r>
          </a:p>
          <a:p xmlns:a="http://schemas.openxmlformats.org/drawingml/2006/main">
            <a:pPr algn="ctr">
              <a:buNone/>
              <a:defRPr sz="1800" b="1">
                <a:solidFill>
                  <a:srgbClr val="0B1220"/>
                </a:solidFill>
                <a:latin typeface="PingFang SC"/>
                <a:ea typeface="PingFang SC"/>
                <a:cs typeface="PingFang SC"/>
              </a:defRPr>
            </a:pPr>
            <a:r>
              <a:rPr sz="1800" b="1">
                <a:solidFill>
                  <a:srgbClr val="0B1220"/>
                </a:solidFill>
                <a:latin typeface="PingFang SC"/>
                <a:ea typeface="PingFang SC"/>
                <a:cs typeface="PingFang SC"/>
              </a:rPr>
              <a:t>数据给反馈，</a:t>
            </a:r>
          </a:p>
          <a:p xmlns:a="http://schemas.openxmlformats.org/drawingml/2006/main">
            <a:pPr algn="ctr">
              <a:buNone/>
              <a:defRPr sz="1800" b="1">
                <a:solidFill>
                  <a:srgbClr val="0B1220"/>
                </a:solidFill>
                <a:latin typeface="PingFang SC"/>
                <a:ea typeface="PingFang SC"/>
                <a:cs typeface="PingFang SC"/>
              </a:defRPr>
            </a:pPr>
            <a:r>
              <a:rPr sz="1800" b="1">
                <a:solidFill>
                  <a:srgbClr val="0B1220"/>
                </a:solidFill>
                <a:latin typeface="PingFang SC"/>
                <a:ea typeface="PingFang SC"/>
                <a:cs typeface="PingFang SC"/>
              </a:rPr>
              <a:t>投放放大结果</a:t>
            </a:r>
          </a:p>
        </p:txBody>
      </p:sp>
      <p:sp>
        <p:nvSpPr>
          <p:cNvPr id="79" name="center-guide-left-0">
            <a:extLst xmlns:a="http://schemas.openxmlformats.org/drawingml/2006/main">
              <a:ext uri="{FF2B5EF4-FFF2-40B4-BE49-F238E27FC236}">
                <a16:creationId xmlns:a16="http://schemas.microsoft.com/office/drawing/2014/main" id="{E26AB730-E787-4F45-A90D-8190D29A2F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67225" y="1838325"/>
            <a:ext cx="122237" cy="150813"/>
          </a:xfrm>
          <a:custGeom xmlns:a="http://schemas.openxmlformats.org/drawingml/2006/main">
            <a:pathLst>
              <a:path w="122237" h="150813">
                <a:moveTo>
                  <a:pt x="9525" y="9525"/>
                </a:moveTo>
                <a:lnTo>
                  <a:pt x="112712" y="141288"/>
                </a:lnTo>
              </a:path>
            </a:pathLst>
          </a:custGeom>
          <a:noFill xmlns:a="http://schemas.openxmlformats.org/drawingml/2006/main"/>
          <a:ln xmlns:a="http://schemas.openxmlformats.org/drawingml/2006/main" w="9525">
            <a:solidFill>
              <a:srgbClr val="D9DEE8"/>
            </a:solidFill>
            <a:prstDash val="solid"/>
          </a:ln>
        </p:spPr>
      </p:sp>
      <p:sp>
        <p:nvSpPr>
          <p:cNvPr id="80" name="center-guide-left-2">
            <a:extLst xmlns:a="http://schemas.openxmlformats.org/drawingml/2006/main">
              <a:ext uri="{FF2B5EF4-FFF2-40B4-BE49-F238E27FC236}">
                <a16:creationId xmlns:a16="http://schemas.microsoft.com/office/drawing/2014/main" id="{80443E6E-7308-461D-9E12-A05C61ABF67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673600" y="2101850"/>
            <a:ext cx="122237" cy="150813"/>
          </a:xfrm>
          <a:custGeom xmlns:a="http://schemas.openxmlformats.org/drawingml/2006/main">
            <a:pathLst>
              <a:path w="122237" h="150813">
                <a:moveTo>
                  <a:pt x="9525" y="9525"/>
                </a:moveTo>
                <a:lnTo>
                  <a:pt x="112712" y="141288"/>
                </a:lnTo>
              </a:path>
            </a:pathLst>
          </a:custGeom>
          <a:noFill xmlns:a="http://schemas.openxmlformats.org/drawingml/2006/main"/>
          <a:ln xmlns:a="http://schemas.openxmlformats.org/drawingml/2006/main" w="9525">
            <a:solidFill>
              <a:srgbClr val="D9DEE8"/>
            </a:solidFill>
            <a:prstDash val="solid"/>
          </a:ln>
        </p:spPr>
      </p:sp>
      <p:sp>
        <p:nvSpPr>
          <p:cNvPr id="81" name="center-guide-left-4">
            <a:extLst xmlns:a="http://schemas.openxmlformats.org/drawingml/2006/main">
              <a:ext uri="{FF2B5EF4-FFF2-40B4-BE49-F238E27FC236}">
                <a16:creationId xmlns:a16="http://schemas.microsoft.com/office/drawing/2014/main" id="{130ECDC7-3055-42A9-BA9B-A3A7488601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879975" y="2365375"/>
            <a:ext cx="122237" cy="150813"/>
          </a:xfrm>
          <a:custGeom xmlns:a="http://schemas.openxmlformats.org/drawingml/2006/main">
            <a:pathLst>
              <a:path w="122237" h="150813">
                <a:moveTo>
                  <a:pt x="9525" y="9525"/>
                </a:moveTo>
                <a:lnTo>
                  <a:pt x="112712" y="141288"/>
                </a:lnTo>
              </a:path>
            </a:pathLst>
          </a:custGeom>
          <a:noFill xmlns:a="http://schemas.openxmlformats.org/drawingml/2006/main"/>
          <a:ln xmlns:a="http://schemas.openxmlformats.org/drawingml/2006/main" w="9525">
            <a:solidFill>
              <a:srgbClr val="D9DEE8"/>
            </a:solidFill>
            <a:prstDash val="solid"/>
          </a:ln>
        </p:spPr>
      </p:sp>
      <p:sp>
        <p:nvSpPr>
          <p:cNvPr id="82" name="center-guide-left-6">
            <a:extLst xmlns:a="http://schemas.openxmlformats.org/drawingml/2006/main">
              <a:ext uri="{FF2B5EF4-FFF2-40B4-BE49-F238E27FC236}">
                <a16:creationId xmlns:a16="http://schemas.microsoft.com/office/drawing/2014/main" id="{68E2B884-74A6-43A4-B6A7-FBB21E3064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086350" y="2628900"/>
            <a:ext cx="122238" cy="150813"/>
          </a:xfrm>
          <a:custGeom xmlns:a="http://schemas.openxmlformats.org/drawingml/2006/main">
            <a:pathLst>
              <a:path w="122238" h="150813">
                <a:moveTo>
                  <a:pt x="9525" y="9525"/>
                </a:moveTo>
                <a:lnTo>
                  <a:pt x="112713" y="141288"/>
                </a:lnTo>
              </a:path>
            </a:pathLst>
          </a:custGeom>
          <a:noFill xmlns:a="http://schemas.openxmlformats.org/drawingml/2006/main"/>
          <a:ln xmlns:a="http://schemas.openxmlformats.org/drawingml/2006/main" w="9525">
            <a:solidFill>
              <a:srgbClr val="D9DEE8"/>
            </a:solidFill>
            <a:prstDash val="solid"/>
          </a:ln>
        </p:spPr>
      </p:sp>
      <p:sp>
        <p:nvSpPr>
          <p:cNvPr id="83" name="center-guide-left-8">
            <a:extLst xmlns:a="http://schemas.openxmlformats.org/drawingml/2006/main">
              <a:ext uri="{FF2B5EF4-FFF2-40B4-BE49-F238E27FC236}">
                <a16:creationId xmlns:a16="http://schemas.microsoft.com/office/drawing/2014/main" id="{9BB0A2D7-F1A6-47F6-AF32-7C99311889B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92725" y="2892425"/>
            <a:ext cx="122238" cy="150813"/>
          </a:xfrm>
          <a:custGeom xmlns:a="http://schemas.openxmlformats.org/drawingml/2006/main">
            <a:pathLst>
              <a:path w="122238" h="150813">
                <a:moveTo>
                  <a:pt x="9525" y="9525"/>
                </a:moveTo>
                <a:lnTo>
                  <a:pt x="112713" y="141288"/>
                </a:lnTo>
              </a:path>
            </a:pathLst>
          </a:custGeom>
          <a:noFill xmlns:a="http://schemas.openxmlformats.org/drawingml/2006/main"/>
          <a:ln xmlns:a="http://schemas.openxmlformats.org/drawingml/2006/main" w="9525">
            <a:solidFill>
              <a:srgbClr val="D9DEE8"/>
            </a:solidFill>
            <a:prstDash val="solid"/>
          </a:ln>
        </p:spPr>
      </p:sp>
      <p:sp>
        <p:nvSpPr>
          <p:cNvPr id="84" name="center-guide-left-10">
            <a:extLst xmlns:a="http://schemas.openxmlformats.org/drawingml/2006/main">
              <a:ext uri="{FF2B5EF4-FFF2-40B4-BE49-F238E27FC236}">
                <a16:creationId xmlns:a16="http://schemas.microsoft.com/office/drawing/2014/main" id="{30402951-DFEB-4C67-B0C6-60DAAE8294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499100" y="3155950"/>
            <a:ext cx="122237" cy="150812"/>
          </a:xfrm>
          <a:custGeom xmlns:a="http://schemas.openxmlformats.org/drawingml/2006/main">
            <a:pathLst>
              <a:path w="122237" h="150812">
                <a:moveTo>
                  <a:pt x="9525" y="9525"/>
                </a:moveTo>
                <a:lnTo>
                  <a:pt x="112712" y="141287"/>
                </a:lnTo>
              </a:path>
            </a:pathLst>
          </a:custGeom>
          <a:noFill xmlns:a="http://schemas.openxmlformats.org/drawingml/2006/main"/>
          <a:ln xmlns:a="http://schemas.openxmlformats.org/drawingml/2006/main" w="9525">
            <a:solidFill>
              <a:srgbClr val="D9DEE8"/>
            </a:solidFill>
            <a:prstDash val="solid"/>
          </a:ln>
        </p:spPr>
      </p:sp>
      <p:sp>
        <p:nvSpPr>
          <p:cNvPr id="85" name="center-guide-right-0">
            <a:extLst xmlns:a="http://schemas.openxmlformats.org/drawingml/2006/main">
              <a:ext uri="{FF2B5EF4-FFF2-40B4-BE49-F238E27FC236}">
                <a16:creationId xmlns:a16="http://schemas.microsoft.com/office/drawing/2014/main" id="{8D090CAD-E350-4B28-8901-82C69A6EBEF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02538" y="1838325"/>
            <a:ext cx="122238" cy="150813"/>
          </a:xfrm>
          <a:custGeom xmlns:a="http://schemas.openxmlformats.org/drawingml/2006/main">
            <a:pathLst>
              <a:path w="122238" h="150813">
                <a:moveTo>
                  <a:pt x="112713" y="9525"/>
                </a:moveTo>
                <a:lnTo>
                  <a:pt x="9525" y="141288"/>
                </a:lnTo>
              </a:path>
            </a:pathLst>
          </a:custGeom>
          <a:noFill xmlns:a="http://schemas.openxmlformats.org/drawingml/2006/main"/>
          <a:ln xmlns:a="http://schemas.openxmlformats.org/drawingml/2006/main" w="9525">
            <a:solidFill>
              <a:srgbClr val="D9DEE8"/>
            </a:solidFill>
            <a:prstDash val="solid"/>
          </a:ln>
        </p:spPr>
      </p:sp>
      <p:sp>
        <p:nvSpPr>
          <p:cNvPr id="86" name="center-guide-right-2">
            <a:extLst xmlns:a="http://schemas.openxmlformats.org/drawingml/2006/main">
              <a:ext uri="{FF2B5EF4-FFF2-40B4-BE49-F238E27FC236}">
                <a16:creationId xmlns:a16="http://schemas.microsoft.com/office/drawing/2014/main" id="{430F90B3-4077-4FE4-98EB-84A08E22AA5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96163" y="2101850"/>
            <a:ext cx="122238" cy="150813"/>
          </a:xfrm>
          <a:custGeom xmlns:a="http://schemas.openxmlformats.org/drawingml/2006/main">
            <a:pathLst>
              <a:path w="122238" h="150813">
                <a:moveTo>
                  <a:pt x="112713" y="9525"/>
                </a:moveTo>
                <a:lnTo>
                  <a:pt x="9525" y="141288"/>
                </a:lnTo>
              </a:path>
            </a:pathLst>
          </a:custGeom>
          <a:noFill xmlns:a="http://schemas.openxmlformats.org/drawingml/2006/main"/>
          <a:ln xmlns:a="http://schemas.openxmlformats.org/drawingml/2006/main" w="9525">
            <a:solidFill>
              <a:srgbClr val="D9DEE8"/>
            </a:solidFill>
            <a:prstDash val="solid"/>
          </a:ln>
        </p:spPr>
      </p:sp>
      <p:sp>
        <p:nvSpPr>
          <p:cNvPr id="87" name="center-guide-right-4">
            <a:extLst xmlns:a="http://schemas.openxmlformats.org/drawingml/2006/main">
              <a:ext uri="{FF2B5EF4-FFF2-40B4-BE49-F238E27FC236}">
                <a16:creationId xmlns:a16="http://schemas.microsoft.com/office/drawing/2014/main" id="{F1353DFB-9812-4652-A2A4-B791AF5AF7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89788" y="2365375"/>
            <a:ext cx="122237" cy="150813"/>
          </a:xfrm>
          <a:custGeom xmlns:a="http://schemas.openxmlformats.org/drawingml/2006/main">
            <a:pathLst>
              <a:path w="122237" h="150813">
                <a:moveTo>
                  <a:pt x="112712" y="9525"/>
                </a:moveTo>
                <a:lnTo>
                  <a:pt x="9525" y="141288"/>
                </a:lnTo>
              </a:path>
            </a:pathLst>
          </a:custGeom>
          <a:noFill xmlns:a="http://schemas.openxmlformats.org/drawingml/2006/main"/>
          <a:ln xmlns:a="http://schemas.openxmlformats.org/drawingml/2006/main" w="9525">
            <a:solidFill>
              <a:srgbClr val="D9DEE8"/>
            </a:solidFill>
            <a:prstDash val="solid"/>
          </a:ln>
        </p:spPr>
      </p:sp>
      <p:sp>
        <p:nvSpPr>
          <p:cNvPr id="88" name="center-guide-right-6">
            <a:extLst xmlns:a="http://schemas.openxmlformats.org/drawingml/2006/main">
              <a:ext uri="{FF2B5EF4-FFF2-40B4-BE49-F238E27FC236}">
                <a16:creationId xmlns:a16="http://schemas.microsoft.com/office/drawing/2014/main" id="{F5937D7A-F4C0-4E88-897A-6679331DD7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83413" y="2628900"/>
            <a:ext cx="122238" cy="150813"/>
          </a:xfrm>
          <a:custGeom xmlns:a="http://schemas.openxmlformats.org/drawingml/2006/main">
            <a:pathLst>
              <a:path w="122238" h="150813">
                <a:moveTo>
                  <a:pt x="112713" y="9525"/>
                </a:moveTo>
                <a:lnTo>
                  <a:pt x="9525" y="141288"/>
                </a:lnTo>
              </a:path>
            </a:pathLst>
          </a:custGeom>
          <a:noFill xmlns:a="http://schemas.openxmlformats.org/drawingml/2006/main"/>
          <a:ln xmlns:a="http://schemas.openxmlformats.org/drawingml/2006/main" w="9525">
            <a:solidFill>
              <a:srgbClr val="D9DEE8"/>
            </a:solidFill>
            <a:prstDash val="solid"/>
          </a:ln>
        </p:spPr>
      </p:sp>
      <p:sp>
        <p:nvSpPr>
          <p:cNvPr id="89" name="center-guide-right-8">
            <a:extLst xmlns:a="http://schemas.openxmlformats.org/drawingml/2006/main">
              <a:ext uri="{FF2B5EF4-FFF2-40B4-BE49-F238E27FC236}">
                <a16:creationId xmlns:a16="http://schemas.microsoft.com/office/drawing/2014/main" id="{F8CB36AB-306D-4957-A979-CBBDED9269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77038" y="2892425"/>
            <a:ext cx="122238" cy="150813"/>
          </a:xfrm>
          <a:custGeom xmlns:a="http://schemas.openxmlformats.org/drawingml/2006/main">
            <a:pathLst>
              <a:path w="122238" h="150813">
                <a:moveTo>
                  <a:pt x="112713" y="9525"/>
                </a:moveTo>
                <a:lnTo>
                  <a:pt x="9525" y="141288"/>
                </a:lnTo>
              </a:path>
            </a:pathLst>
          </a:custGeom>
          <a:noFill xmlns:a="http://schemas.openxmlformats.org/drawingml/2006/main"/>
          <a:ln xmlns:a="http://schemas.openxmlformats.org/drawingml/2006/main" w="9525">
            <a:solidFill>
              <a:srgbClr val="D9DEE8"/>
            </a:solidFill>
            <a:prstDash val="solid"/>
          </a:ln>
        </p:spPr>
      </p:sp>
      <p:sp>
        <p:nvSpPr>
          <p:cNvPr id="90" name="center-guide-right-10">
            <a:extLst xmlns:a="http://schemas.openxmlformats.org/drawingml/2006/main">
              <a:ext uri="{FF2B5EF4-FFF2-40B4-BE49-F238E27FC236}">
                <a16:creationId xmlns:a16="http://schemas.microsoft.com/office/drawing/2014/main" id="{0CB2A59E-7733-4955-B0E9-6523716F93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570663" y="3155950"/>
            <a:ext cx="122237" cy="150812"/>
          </a:xfrm>
          <a:custGeom xmlns:a="http://schemas.openxmlformats.org/drawingml/2006/main">
            <a:pathLst>
              <a:path w="122237" h="150812">
                <a:moveTo>
                  <a:pt x="112712" y="9525"/>
                </a:moveTo>
                <a:lnTo>
                  <a:pt x="9525" y="141287"/>
                </a:lnTo>
              </a:path>
            </a:pathLst>
          </a:custGeom>
          <a:noFill xmlns:a="http://schemas.openxmlformats.org/drawingml/2006/main"/>
          <a:ln xmlns:a="http://schemas.openxmlformats.org/drawingml/2006/main" w="9525">
            <a:solidFill>
              <a:srgbClr val="D9DEE8"/>
            </a:solidFill>
            <a:prstDash val="solid"/>
          </a:ln>
        </p:spPr>
      </p:sp>
      <p:sp>
        <p:nvSpPr>
          <p:cNvPr id="91" name="center-data-down">
            <a:extLst xmlns:a="http://schemas.openxmlformats.org/drawingml/2006/main">
              <a:ext uri="{FF2B5EF4-FFF2-40B4-BE49-F238E27FC236}">
                <a16:creationId xmlns:a16="http://schemas.microsoft.com/office/drawing/2014/main" id="{C6EF67F8-CD2E-482E-9420-9B40397AB2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71035" y="1861185"/>
            <a:ext cx="906780" cy="1764030"/>
          </a:xfrm>
          <a:custGeom xmlns:a="http://schemas.openxmlformats.org/drawingml/2006/main">
            <a:pathLst>
              <a:path w="906780" h="1764030">
                <a:moveTo>
                  <a:pt x="24765" y="24765"/>
                </a:moveTo>
                <a:lnTo>
                  <a:pt x="882015" y="1739265"/>
                </a:lnTo>
              </a:path>
            </a:pathLst>
          </a:custGeom>
          <a:noFill xmlns:a="http://schemas.openxmlformats.org/drawingml/2006/main"/>
          <a:ln xmlns:a="http://schemas.openxmlformats.org/drawingml/2006/main" w="24765">
            <a:solidFill>
              <a:srgbClr val="0D4EA6"/>
            </a:solidFill>
            <a:prstDash val="solid"/>
          </a:ln>
        </p:spPr>
      </p:sp>
      <p:sp>
        <p:nvSpPr>
          <p:cNvPr id="92" name="center-data-down-head">
            <a:extLst xmlns:a="http://schemas.openxmlformats.org/drawingml/2006/main">
              <a:ext uri="{FF2B5EF4-FFF2-40B4-BE49-F238E27FC236}">
                <a16:creationId xmlns:a16="http://schemas.microsoft.com/office/drawing/2014/main" id="{AC1B2E20-8582-4E03-A1BB-EAD3E866892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 rot="8700000">
            <a:off x="5286375" y="3486150"/>
            <a:ext cx="114300" cy="114300"/>
          </a:xfrm>
          <a:prstGeom xmlns:a="http://schemas.openxmlformats.org/drawingml/2006/main" prst="triangle">
            <a:avLst/>
          </a:prstGeom>
          <a:solidFill xmlns:a="http://schemas.openxmlformats.org/drawingml/2006/main">
            <a:srgbClr val="0D4EA6"/>
          </a:solidFill>
          <a:ln xmlns:a="http://schemas.openxmlformats.org/drawingml/2006/main" w="0">
            <a:solidFill>
              <a:srgbClr val="0D4EA6"/>
            </a:solidFill>
            <a:prstDash val="solid"/>
          </a:ln>
        </p:spPr>
      </p:sp>
      <p:sp>
        <p:nvSpPr>
          <p:cNvPr id="93" name="center-dist-down">
            <a:extLst xmlns:a="http://schemas.openxmlformats.org/drawingml/2006/main">
              <a:ext uri="{FF2B5EF4-FFF2-40B4-BE49-F238E27FC236}">
                <a16:creationId xmlns:a16="http://schemas.microsoft.com/office/drawing/2014/main" id="{F980CE3C-2428-4D5B-ABAD-DF46588E93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14185" y="1861185"/>
            <a:ext cx="906780" cy="1764030"/>
          </a:xfrm>
          <a:custGeom xmlns:a="http://schemas.openxmlformats.org/drawingml/2006/main">
            <a:pathLst>
              <a:path w="906780" h="1764030">
                <a:moveTo>
                  <a:pt x="882015" y="24765"/>
                </a:moveTo>
                <a:lnTo>
                  <a:pt x="24765" y="1739265"/>
                </a:lnTo>
              </a:path>
            </a:pathLst>
          </a:custGeom>
          <a:noFill xmlns:a="http://schemas.openxmlformats.org/drawingml/2006/main"/>
          <a:ln xmlns:a="http://schemas.openxmlformats.org/drawingml/2006/main" w="24765">
            <a:solidFill>
              <a:srgbClr val="EF7D1A"/>
            </a:solidFill>
            <a:prstDash val="solid"/>
          </a:ln>
        </p:spPr>
      </p:sp>
      <p:sp>
        <p:nvSpPr>
          <p:cNvPr id="94" name="center-dist-down-head">
            <a:extLst xmlns:a="http://schemas.openxmlformats.org/drawingml/2006/main">
              <a:ext uri="{FF2B5EF4-FFF2-40B4-BE49-F238E27FC236}">
                <a16:creationId xmlns:a16="http://schemas.microsoft.com/office/drawing/2014/main" id="{F9EC53BB-14B4-4FA0-8C89-3DF61889F6D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 rot="-8700000">
            <a:off x="6781800" y="3486150"/>
            <a:ext cx="114300" cy="114300"/>
          </a:xfrm>
          <a:prstGeom xmlns:a="http://schemas.openxmlformats.org/drawingml/2006/main" prst="triangle">
            <a:avLst/>
          </a:prstGeom>
          <a:solidFill xmlns:a="http://schemas.openxmlformats.org/drawingml/2006/main">
            <a:srgbClr val="EF7D1A"/>
          </a:solidFill>
          <a:ln xmlns:a="http://schemas.openxmlformats.org/drawingml/2006/main" w="0">
            <a:solidFill>
              <a:srgbClr val="EF7D1A"/>
            </a:solidFill>
            <a:prstDash val="solid"/>
          </a:ln>
        </p:spPr>
      </p:sp>
      <p:sp>
        <p:nvSpPr>
          <p:cNvPr id="95" name="center-top-blue">
            <a:extLst xmlns:a="http://schemas.openxmlformats.org/drawingml/2006/main">
              <a:ext uri="{FF2B5EF4-FFF2-40B4-BE49-F238E27FC236}">
                <a16:creationId xmlns:a16="http://schemas.microsoft.com/office/drawing/2014/main" id="{53EFC39B-A5B9-481C-96A0-4DE1E20E9D8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083493" y="1435418"/>
            <a:ext cx="805815" cy="43815"/>
          </a:xfrm>
          <a:custGeom xmlns:a="http://schemas.openxmlformats.org/drawingml/2006/main">
            <a:pathLst>
              <a:path w="805815" h="43815">
                <a:moveTo>
                  <a:pt x="21907" y="21908"/>
                </a:moveTo>
                <a:lnTo>
                  <a:pt x="783907" y="21908"/>
                </a:lnTo>
              </a:path>
            </a:pathLst>
          </a:custGeom>
          <a:noFill xmlns:a="http://schemas.openxmlformats.org/drawingml/2006/main"/>
          <a:ln xmlns:a="http://schemas.openxmlformats.org/drawingml/2006/main" w="21908">
            <a:solidFill>
              <a:srgbClr val="0D4EA6"/>
            </a:solidFill>
            <a:prstDash val="solid"/>
          </a:ln>
        </p:spPr>
      </p:sp>
      <p:sp>
        <p:nvSpPr>
          <p:cNvPr id="96" name="center-top-blue-head">
            <a:extLst xmlns:a="http://schemas.openxmlformats.org/drawingml/2006/main">
              <a:ext uri="{FF2B5EF4-FFF2-40B4-BE49-F238E27FC236}">
                <a16:creationId xmlns:a16="http://schemas.microsoft.com/office/drawing/2014/main" id="{B325A85E-93B8-4522-9FBD-A058B7B161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 rot="-5400000">
            <a:off x="5048250" y="1409700"/>
            <a:ext cx="95250" cy="95250"/>
          </a:xfrm>
          <a:prstGeom xmlns:a="http://schemas.openxmlformats.org/drawingml/2006/main" prst="triangle">
            <a:avLst/>
          </a:prstGeom>
          <a:solidFill xmlns:a="http://schemas.openxmlformats.org/drawingml/2006/main">
            <a:srgbClr val="0D4EA6"/>
          </a:solidFill>
          <a:ln xmlns:a="http://schemas.openxmlformats.org/drawingml/2006/main" w="0">
            <a:solidFill>
              <a:srgbClr val="0D4EA6"/>
            </a:solidFill>
            <a:prstDash val="solid"/>
          </a:ln>
        </p:spPr>
      </p:sp>
      <p:sp>
        <p:nvSpPr>
          <p:cNvPr id="97" name="center-top-orange">
            <a:extLst xmlns:a="http://schemas.openxmlformats.org/drawingml/2006/main">
              <a:ext uri="{FF2B5EF4-FFF2-40B4-BE49-F238E27FC236}">
                <a16:creationId xmlns:a16="http://schemas.microsoft.com/office/drawing/2014/main" id="{C87ED6D2-EAB2-444E-BF8D-52A9D16AF4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02693" y="1435418"/>
            <a:ext cx="805815" cy="43815"/>
          </a:xfrm>
          <a:custGeom xmlns:a="http://schemas.openxmlformats.org/drawingml/2006/main">
            <a:pathLst>
              <a:path w="805815" h="43815">
                <a:moveTo>
                  <a:pt x="21907" y="21908"/>
                </a:moveTo>
                <a:lnTo>
                  <a:pt x="783907" y="21908"/>
                </a:lnTo>
              </a:path>
            </a:pathLst>
          </a:custGeom>
          <a:noFill xmlns:a="http://schemas.openxmlformats.org/drawingml/2006/main"/>
          <a:ln xmlns:a="http://schemas.openxmlformats.org/drawingml/2006/main" w="21908">
            <a:solidFill>
              <a:srgbClr val="EF7D1A"/>
            </a:solidFill>
            <a:prstDash val="solid"/>
          </a:ln>
        </p:spPr>
      </p:sp>
      <p:sp>
        <p:nvSpPr>
          <p:cNvPr id="98" name="center-top-orange-head">
            <a:extLst xmlns:a="http://schemas.openxmlformats.org/drawingml/2006/main">
              <a:ext uri="{FF2B5EF4-FFF2-40B4-BE49-F238E27FC236}">
                <a16:creationId xmlns:a16="http://schemas.microsoft.com/office/drawing/2014/main" id="{6EB9C382-EA01-48F1-8AED-E4600EE3D57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 rot="5400000">
            <a:off x="7067550" y="1409700"/>
            <a:ext cx="95250" cy="95250"/>
          </a:xfrm>
          <a:prstGeom xmlns:a="http://schemas.openxmlformats.org/drawingml/2006/main" prst="triangle">
            <a:avLst/>
          </a:prstGeom>
          <a:solidFill xmlns:a="http://schemas.openxmlformats.org/drawingml/2006/main">
            <a:srgbClr val="EF7D1A"/>
          </a:solidFill>
          <a:ln xmlns:a="http://schemas.openxmlformats.org/drawingml/2006/main" w="0">
            <a:solidFill>
              <a:srgbClr val="EF7D1A"/>
            </a:solidFill>
            <a:prstDash val="solid"/>
          </a:ln>
        </p:spPr>
      </p:sp>
      <p:sp>
        <p:nvSpPr>
          <p:cNvPr id="99" name="content-card">
            <a:extLst xmlns:a="http://schemas.openxmlformats.org/drawingml/2006/main">
              <a:ext uri="{FF2B5EF4-FFF2-40B4-BE49-F238E27FC236}">
                <a16:creationId xmlns:a16="http://schemas.microsoft.com/office/drawing/2014/main" id="{16BF7DC1-3D87-4A30-91BF-98C42C27D00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43050" y="4648200"/>
            <a:ext cx="8858250" cy="1219200"/>
          </a:xfrm>
          <a:prstGeom xmlns:a="http://schemas.openxmlformats.org/drawingml/2006/main" prst="roundRect">
            <a:avLst>
              <a:gd name="adj" fmla="val 14063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3335">
            <a:solidFill>
              <a:srgbClr val="9EC4A9"/>
            </a:solidFill>
            <a:prstDash val="solid"/>
          </a:ln>
        </p:spPr>
      </p:sp>
      <p:sp>
        <p:nvSpPr>
          <p:cNvPr id="100" name="content-icon-orbit">
            <a:extLst xmlns:a="http://schemas.openxmlformats.org/drawingml/2006/main">
              <a:ext uri="{FF2B5EF4-FFF2-40B4-BE49-F238E27FC236}">
                <a16:creationId xmlns:a16="http://schemas.microsoft.com/office/drawing/2014/main" id="{DF54B4AC-A8BA-49BD-B306-9571B129A4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809750" y="4781550"/>
            <a:ext cx="762000" cy="7620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F7FCF7"/>
          </a:solidFill>
          <a:ln xmlns:a="http://schemas.openxmlformats.org/drawingml/2006/main" w="11430">
            <a:solidFill>
              <a:srgbClr val="AFCFB5"/>
            </a:solidFill>
            <a:prstDash val="solid"/>
          </a:ln>
        </p:spPr>
      </p:sp>
      <p:pic>
        <p:nvPicPr>
          <p:cNvPr id="262" name="图片 236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7d314afc68e4f65">
            <a:extLst>
              <a:ext uri="{96DAC541-7B7A-43D3-8B79-37D633B846F1}">
                <asvg:svgBlip xmlns:asvg="http://schemas.microsoft.com/office/drawing/2016/SVG/main" r:embed="R99d39a146c1442c8"/>
              </a:ext>
            </a:extLst>
          </a:blip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2000250" y="4953000"/>
            <a:ext cx="400050" cy="400050"/>
          </a:xfrm>
          <a:prstGeom xmlns:a="http://schemas.openxmlformats.org/drawingml/2006/main" prst="rect">
            <a:avLst/>
          </a:prstGeom>
        </p:spPr>
      </p:pic>
      <p:sp>
        <p:nvSpPr>
          <p:cNvPr id="102" name="content-title">
            <a:extLst xmlns:a="http://schemas.openxmlformats.org/drawingml/2006/main">
              <a:ext uri="{FF2B5EF4-FFF2-40B4-BE49-F238E27FC236}">
                <a16:creationId xmlns:a16="http://schemas.microsoft.com/office/drawing/2014/main" id="{EE237C40-112E-4CD9-9025-9B2E3A6B6B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781300" y="4857750"/>
            <a:ext cx="114300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8765"/>
          </a:bodyPr>
          <a:lstStyle xmlns:a="http://schemas.openxmlformats.org/drawingml/2006/main"/>
          <a:p xmlns:a="http://schemas.openxmlformats.org/drawingml/2006/main">
            <a:pPr algn="l">
              <a:buNone/>
              <a:defRPr sz="2025" b="1">
                <a:solidFill>
                  <a:srgbClr val="16803A"/>
                </a:solidFill>
                <a:latin typeface="PingFang SC"/>
                <a:ea typeface="PingFang SC"/>
                <a:cs typeface="PingFang SC"/>
              </a:defRPr>
            </a:pPr>
            <a:r>
              <a:rPr sz="2025" b="1">
                <a:solidFill>
                  <a:srgbClr val="16803A"/>
                </a:solidFill>
                <a:latin typeface="PingFang SC"/>
                <a:ea typeface="PingFang SC"/>
                <a:cs typeface="PingFang SC"/>
              </a:rPr>
              <a:t>内容</a:t>
            </a:r>
          </a:p>
        </p:txBody>
      </p:sp>
      <p:sp>
        <p:nvSpPr>
          <p:cNvPr id="103" name="content-subtitle">
            <a:extLst xmlns:a="http://schemas.openxmlformats.org/drawingml/2006/main">
              <a:ext uri="{FF2B5EF4-FFF2-40B4-BE49-F238E27FC236}">
                <a16:creationId xmlns:a16="http://schemas.microsoft.com/office/drawing/2014/main" id="{513513C0-D332-4A4C-B9F6-357854103D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781300" y="5200650"/>
            <a:ext cx="16192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/>
          </a:bodyPr>
          <a:lstStyle xmlns:a="http://schemas.openxmlformats.org/drawingml/2006/main"/>
          <a:p xmlns:a="http://schemas.openxmlformats.org/drawingml/2006/main">
            <a:pPr algn="l">
              <a:buNone/>
              <a:defRPr sz="940" b="1">
                <a:solidFill>
                  <a:srgbClr val="2E593A"/>
                </a:solidFill>
                <a:latin typeface="PingFang SC"/>
                <a:ea typeface="PingFang SC"/>
                <a:cs typeface="PingFang SC"/>
              </a:defRPr>
            </a:pPr>
            <a:r>
              <a:rPr sz="940" b="1">
                <a:solidFill>
                  <a:srgbClr val="2E593A"/>
                </a:solidFill>
                <a:latin typeface="PingFang SC"/>
                <a:ea typeface="PingFang SC"/>
                <a:cs typeface="PingFang SC"/>
              </a:rPr>
              <a:t>它是整个GEO的基石与前提</a:t>
            </a:r>
          </a:p>
        </p:txBody>
      </p:sp>
      <p:sp>
        <p:nvSpPr>
          <p:cNvPr id="104" name="content-sep-0">
            <a:extLst xmlns:a="http://schemas.openxmlformats.org/drawingml/2006/main">
              <a:ext uri="{FF2B5EF4-FFF2-40B4-BE49-F238E27FC236}">
                <a16:creationId xmlns:a16="http://schemas.microsoft.com/office/drawing/2014/main" id="{10242265-F387-4BEE-BFED-12F6FD9FBA4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00550" y="4819650"/>
            <a:ext cx="9525" cy="7429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7DE"/>
          </a:solidFill>
          <a:ln xmlns:a="http://schemas.openxmlformats.org/drawingml/2006/main" w="0">
            <a:noFill/>
            <a:prstDash val="solid"/>
          </a:ln>
        </p:spPr>
      </p:sp>
      <p:pic>
        <p:nvPicPr>
          <p:cNvPr id="266" name="图片 240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d8ff00f7cca64fac">
            <a:extLst>
              <a:ext uri="{96DAC541-7B7A-43D3-8B79-37D633B846F1}">
                <asvg:svgBlip xmlns:asvg="http://schemas.microsoft.com/office/drawing/2016/SVG/main" r:embed="R0b53e06d848a4a0e"/>
              </a:ext>
            </a:extLst>
          </a:blip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4572000" y="4895850"/>
            <a:ext cx="266700" cy="266700"/>
          </a:xfrm>
          <a:prstGeom xmlns:a="http://schemas.openxmlformats.org/drawingml/2006/main" prst="rect">
            <a:avLst/>
          </a:prstGeom>
        </p:spPr>
      </p:pic>
      <p:sp>
        <p:nvSpPr>
          <p:cNvPr id="106" name="content-label-0">
            <a:extLst xmlns:a="http://schemas.openxmlformats.org/drawingml/2006/main">
              <a:ext uri="{FF2B5EF4-FFF2-40B4-BE49-F238E27FC236}">
                <a16:creationId xmlns:a16="http://schemas.microsoft.com/office/drawing/2014/main" id="{74DC1A07-607B-4065-A954-1999637459C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67200" y="5257800"/>
            <a:ext cx="83820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/>
          </a:bodyPr>
          <a:lstStyle xmlns:a="http://schemas.openxmlformats.org/drawingml/2006/main"/>
          <a:p xmlns:a="http://schemas.openxmlformats.org/drawingml/2006/main">
            <a:pPr algn="ctr">
              <a:buNone/>
              <a:defRPr sz="825" b="1">
                <a:solidFill>
                  <a:srgbClr val="2E3A32"/>
                </a:solidFill>
                <a:latin typeface="PingFang SC"/>
                <a:ea typeface="PingFang SC"/>
                <a:cs typeface="PingFang SC"/>
              </a:defRPr>
            </a:pPr>
            <a:r>
              <a:rPr sz="825" b="1">
                <a:solidFill>
                  <a:srgbClr val="2E3A32"/>
                </a:solidFill>
                <a:latin typeface="PingFang SC"/>
                <a:ea typeface="PingFang SC"/>
                <a:cs typeface="PingFang SC"/>
              </a:rPr>
              <a:t>内容质量</a:t>
            </a:r>
          </a:p>
        </p:txBody>
      </p:sp>
      <p:sp>
        <p:nvSpPr>
          <p:cNvPr id="107" name="content-sep-1">
            <a:extLst xmlns:a="http://schemas.openxmlformats.org/drawingml/2006/main">
              <a:ext uri="{FF2B5EF4-FFF2-40B4-BE49-F238E27FC236}">
                <a16:creationId xmlns:a16="http://schemas.microsoft.com/office/drawing/2014/main" id="{BB8D9D83-BE48-4A3B-99DC-254211E1A7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38750" y="4819650"/>
            <a:ext cx="9525" cy="7429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7DE"/>
          </a:solidFill>
          <a:ln xmlns:a="http://schemas.openxmlformats.org/drawingml/2006/main" w="0">
            <a:noFill/>
            <a:prstDash val="solid"/>
          </a:ln>
        </p:spPr>
      </p:sp>
      <p:pic>
        <p:nvPicPr>
          <p:cNvPr id="269" name="图片 243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55c8ec7012f641d7">
            <a:extLst>
              <a:ext uri="{96DAC541-7B7A-43D3-8B79-37D633B846F1}">
                <asvg:svgBlip xmlns:asvg="http://schemas.microsoft.com/office/drawing/2016/SVG/main" r:embed="R235399553f134d0d"/>
              </a:ext>
            </a:extLst>
          </a:blip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5410200" y="4895850"/>
            <a:ext cx="266700" cy="266700"/>
          </a:xfrm>
          <a:prstGeom xmlns:a="http://schemas.openxmlformats.org/drawingml/2006/main" prst="rect">
            <a:avLst/>
          </a:prstGeom>
        </p:spPr>
      </p:pic>
      <p:sp>
        <p:nvSpPr>
          <p:cNvPr id="109" name="content-label-1">
            <a:extLst xmlns:a="http://schemas.openxmlformats.org/drawingml/2006/main">
              <a:ext uri="{FF2B5EF4-FFF2-40B4-BE49-F238E27FC236}">
                <a16:creationId xmlns:a16="http://schemas.microsoft.com/office/drawing/2014/main" id="{F2ED564C-F41E-480F-BF93-89B0806877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05400" y="5257800"/>
            <a:ext cx="83820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/>
          </a:bodyPr>
          <a:lstStyle xmlns:a="http://schemas.openxmlformats.org/drawingml/2006/main"/>
          <a:p xmlns:a="http://schemas.openxmlformats.org/drawingml/2006/main">
            <a:pPr algn="ctr">
              <a:buNone/>
              <a:defRPr sz="825" b="1">
                <a:solidFill>
                  <a:srgbClr val="2E3A32"/>
                </a:solidFill>
                <a:latin typeface="PingFang SC"/>
                <a:ea typeface="PingFang SC"/>
                <a:cs typeface="PingFang SC"/>
              </a:defRPr>
            </a:pPr>
            <a:r>
              <a:rPr sz="825" b="1">
                <a:solidFill>
                  <a:srgbClr val="2E3A32"/>
                </a:solidFill>
                <a:latin typeface="PingFang SC"/>
                <a:ea typeface="PingFang SC"/>
                <a:cs typeface="PingFang SC"/>
              </a:rPr>
              <a:t>精细化能力</a:t>
            </a:r>
          </a:p>
        </p:txBody>
      </p:sp>
      <p:sp>
        <p:nvSpPr>
          <p:cNvPr id="110" name="content-sep-2">
            <a:extLst xmlns:a="http://schemas.openxmlformats.org/drawingml/2006/main">
              <a:ext uri="{FF2B5EF4-FFF2-40B4-BE49-F238E27FC236}">
                <a16:creationId xmlns:a16="http://schemas.microsoft.com/office/drawing/2014/main" id="{21FAFFC5-A179-4E15-A640-39A0B509F4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76950" y="4819650"/>
            <a:ext cx="9525" cy="7429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7DE"/>
          </a:solidFill>
          <a:ln xmlns:a="http://schemas.openxmlformats.org/drawingml/2006/main" w="0">
            <a:noFill/>
            <a:prstDash val="solid"/>
          </a:ln>
        </p:spPr>
      </p:sp>
      <p:pic>
        <p:nvPicPr>
          <p:cNvPr id="272" name="图片 246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53274d76d36e4469">
            <a:extLst>
              <a:ext uri="{96DAC541-7B7A-43D3-8B79-37D633B846F1}">
                <asvg:svgBlip xmlns:asvg="http://schemas.microsoft.com/office/drawing/2016/SVG/main" r:embed="Rcfc49917f2ec4b91"/>
              </a:ext>
            </a:extLst>
          </a:blip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6248400" y="4895850"/>
            <a:ext cx="266700" cy="266700"/>
          </a:xfrm>
          <a:prstGeom xmlns:a="http://schemas.openxmlformats.org/drawingml/2006/main" prst="rect">
            <a:avLst/>
          </a:prstGeom>
        </p:spPr>
      </p:pic>
      <p:sp>
        <p:nvSpPr>
          <p:cNvPr id="112" name="content-label-2">
            <a:extLst xmlns:a="http://schemas.openxmlformats.org/drawingml/2006/main">
              <a:ext uri="{FF2B5EF4-FFF2-40B4-BE49-F238E27FC236}">
                <a16:creationId xmlns:a16="http://schemas.microsoft.com/office/drawing/2014/main" id="{4CE2DB08-FC91-41CC-AF23-4CCD9A94313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43600" y="5257800"/>
            <a:ext cx="83820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/>
          </a:bodyPr>
          <a:lstStyle xmlns:a="http://schemas.openxmlformats.org/drawingml/2006/main"/>
          <a:p xmlns:a="http://schemas.openxmlformats.org/drawingml/2006/main">
            <a:pPr algn="ctr">
              <a:buNone/>
              <a:defRPr sz="825" b="1">
                <a:solidFill>
                  <a:srgbClr val="2E3A32"/>
                </a:solidFill>
                <a:latin typeface="PingFang SC"/>
                <a:ea typeface="PingFang SC"/>
                <a:cs typeface="PingFang SC"/>
              </a:defRPr>
            </a:pPr>
            <a:r>
              <a:rPr sz="825" b="1">
                <a:solidFill>
                  <a:srgbClr val="2E3A32"/>
                </a:solidFill>
                <a:latin typeface="PingFang SC"/>
                <a:ea typeface="PingFang SC"/>
                <a:cs typeface="PingFang SC"/>
              </a:rPr>
              <a:t>结构化水平</a:t>
            </a:r>
          </a:p>
        </p:txBody>
      </p:sp>
      <p:sp>
        <p:nvSpPr>
          <p:cNvPr id="113" name="content-sep-3">
            <a:extLst xmlns:a="http://schemas.openxmlformats.org/drawingml/2006/main">
              <a:ext uri="{FF2B5EF4-FFF2-40B4-BE49-F238E27FC236}">
                <a16:creationId xmlns:a16="http://schemas.microsoft.com/office/drawing/2014/main" id="{7AA43DEA-B61B-4968-A0A8-D6CA059B2D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15150" y="4819650"/>
            <a:ext cx="9525" cy="7429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7DE"/>
          </a:solidFill>
          <a:ln xmlns:a="http://schemas.openxmlformats.org/drawingml/2006/main" w="0">
            <a:noFill/>
            <a:prstDash val="solid"/>
          </a:ln>
        </p:spPr>
      </p:sp>
      <p:pic>
        <p:nvPicPr>
          <p:cNvPr id="275" name="图片 249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7a5805e84c6441d">
            <a:extLst>
              <a:ext uri="{96DAC541-7B7A-43D3-8B79-37D633B846F1}">
                <asvg:svgBlip xmlns:asvg="http://schemas.microsoft.com/office/drawing/2016/SVG/main" r:embed="R9bb3a62564974140"/>
              </a:ext>
            </a:extLst>
          </a:blip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86600" y="4895850"/>
            <a:ext cx="266700" cy="266700"/>
          </a:xfrm>
          <a:prstGeom xmlns:a="http://schemas.openxmlformats.org/drawingml/2006/main" prst="rect">
            <a:avLst/>
          </a:prstGeom>
        </p:spPr>
      </p:pic>
      <p:sp>
        <p:nvSpPr>
          <p:cNvPr id="115" name="content-label-3">
            <a:extLst xmlns:a="http://schemas.openxmlformats.org/drawingml/2006/main">
              <a:ext uri="{FF2B5EF4-FFF2-40B4-BE49-F238E27FC236}">
                <a16:creationId xmlns:a16="http://schemas.microsoft.com/office/drawing/2014/main" id="{67C22DDF-66B9-43EB-A6D1-35BFD34FEB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81800" y="5257800"/>
            <a:ext cx="83820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/>
          </a:bodyPr>
          <a:lstStyle xmlns:a="http://schemas.openxmlformats.org/drawingml/2006/main"/>
          <a:p xmlns:a="http://schemas.openxmlformats.org/drawingml/2006/main">
            <a:pPr algn="ctr">
              <a:buNone/>
              <a:defRPr sz="825" b="1">
                <a:solidFill>
                  <a:srgbClr val="2E3A32"/>
                </a:solidFill>
                <a:latin typeface="PingFang SC"/>
                <a:ea typeface="PingFang SC"/>
                <a:cs typeface="PingFang SC"/>
              </a:defRPr>
            </a:pPr>
            <a:r>
              <a:rPr sz="825" b="1">
                <a:solidFill>
                  <a:srgbClr val="2E3A32"/>
                </a:solidFill>
                <a:latin typeface="PingFang SC"/>
                <a:ea typeface="PingFang SC"/>
                <a:cs typeface="PingFang SC"/>
              </a:rPr>
              <a:t>是否基于事实</a:t>
            </a:r>
          </a:p>
        </p:txBody>
      </p:sp>
      <p:sp>
        <p:nvSpPr>
          <p:cNvPr id="116" name="content-sep-4">
            <a:extLst xmlns:a="http://schemas.openxmlformats.org/drawingml/2006/main">
              <a:ext uri="{FF2B5EF4-FFF2-40B4-BE49-F238E27FC236}">
                <a16:creationId xmlns:a16="http://schemas.microsoft.com/office/drawing/2014/main" id="{5A4A7477-9B70-40FB-9187-27B621D9C3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53350" y="4819650"/>
            <a:ext cx="9525" cy="7429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7DE"/>
          </a:solidFill>
          <a:ln xmlns:a="http://schemas.openxmlformats.org/drawingml/2006/main" w="0">
            <a:noFill/>
            <a:prstDash val="solid"/>
          </a:ln>
        </p:spPr>
      </p:sp>
      <p:pic>
        <p:nvPicPr>
          <p:cNvPr id="278" name="图片 252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c3ce0e6ac1554ec0">
            <a:extLst>
              <a:ext uri="{96DAC541-7B7A-43D3-8B79-37D633B846F1}">
                <asvg:svgBlip xmlns:asvg="http://schemas.microsoft.com/office/drawing/2016/SVG/main" r:embed="Rcdf909e8ec114919"/>
              </a:ext>
            </a:extLst>
          </a:blip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924800" y="4895850"/>
            <a:ext cx="266700" cy="266700"/>
          </a:xfrm>
          <a:prstGeom xmlns:a="http://schemas.openxmlformats.org/drawingml/2006/main" prst="rect">
            <a:avLst/>
          </a:prstGeom>
        </p:spPr>
      </p:pic>
      <p:sp>
        <p:nvSpPr>
          <p:cNvPr id="118" name="content-label-4">
            <a:extLst xmlns:a="http://schemas.openxmlformats.org/drawingml/2006/main">
              <a:ext uri="{FF2B5EF4-FFF2-40B4-BE49-F238E27FC236}">
                <a16:creationId xmlns:a16="http://schemas.microsoft.com/office/drawing/2014/main" id="{4A49DC84-A963-4FEF-B834-AE18C051CD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0" y="5257800"/>
            <a:ext cx="83820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/>
          </a:bodyPr>
          <a:lstStyle xmlns:a="http://schemas.openxmlformats.org/drawingml/2006/main"/>
          <a:p xmlns:a="http://schemas.openxmlformats.org/drawingml/2006/main">
            <a:pPr algn="ctr">
              <a:buNone/>
              <a:defRPr sz="825" b="1">
                <a:solidFill>
                  <a:srgbClr val="2E3A32"/>
                </a:solidFill>
                <a:latin typeface="PingFang SC"/>
                <a:ea typeface="PingFang SC"/>
                <a:cs typeface="PingFang SC"/>
              </a:defRPr>
            </a:pPr>
            <a:r>
              <a:rPr sz="825" b="1">
                <a:solidFill>
                  <a:srgbClr val="2E3A32"/>
                </a:solidFill>
                <a:latin typeface="PingFang SC"/>
                <a:ea typeface="PingFang SC"/>
                <a:cs typeface="PingFang SC"/>
              </a:rPr>
              <a:t>是否形成</a:t>
            </a:r>
          </a:p>
          <a:p xmlns:a="http://schemas.openxmlformats.org/drawingml/2006/main">
            <a:pPr algn="ctr">
              <a:buNone/>
              <a:defRPr sz="825" b="1">
                <a:solidFill>
                  <a:srgbClr val="2E3A32"/>
                </a:solidFill>
                <a:latin typeface="PingFang SC"/>
                <a:ea typeface="PingFang SC"/>
                <a:cs typeface="PingFang SC"/>
              </a:defRPr>
            </a:pPr>
            <a:r>
              <a:rPr sz="825" b="1">
                <a:solidFill>
                  <a:srgbClr val="2E3A32"/>
                </a:solidFill>
                <a:latin typeface="PingFang SC"/>
                <a:ea typeface="PingFang SC"/>
                <a:cs typeface="PingFang SC"/>
              </a:rPr>
              <a:t>竞争知识库</a:t>
            </a:r>
          </a:p>
        </p:txBody>
      </p:sp>
      <p:sp>
        <p:nvSpPr>
          <p:cNvPr id="119" name="content-sep-5">
            <a:extLst xmlns:a="http://schemas.openxmlformats.org/drawingml/2006/main">
              <a:ext uri="{FF2B5EF4-FFF2-40B4-BE49-F238E27FC236}">
                <a16:creationId xmlns:a16="http://schemas.microsoft.com/office/drawing/2014/main" id="{E3F095A7-A67F-4F2B-979D-FA8E797316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91550" y="4819650"/>
            <a:ext cx="9525" cy="7429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7DE"/>
          </a:solidFill>
          <a:ln xmlns:a="http://schemas.openxmlformats.org/drawingml/2006/main" w="0">
            <a:noFill/>
            <a:prstDash val="solid"/>
          </a:ln>
        </p:spPr>
      </p:sp>
      <p:pic>
        <p:nvPicPr>
          <p:cNvPr id="281" name="图片 255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81d0320285e643f3">
            <a:extLst>
              <a:ext uri="{96DAC541-7B7A-43D3-8B79-37D633B846F1}">
                <asvg:svgBlip xmlns:asvg="http://schemas.microsoft.com/office/drawing/2016/SVG/main" r:embed="R3302226340274480"/>
              </a:ext>
            </a:extLst>
          </a:blip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8763000" y="4895850"/>
            <a:ext cx="266700" cy="266700"/>
          </a:xfrm>
          <a:prstGeom xmlns:a="http://schemas.openxmlformats.org/drawingml/2006/main" prst="rect">
            <a:avLst/>
          </a:prstGeom>
        </p:spPr>
      </p:pic>
      <p:sp>
        <p:nvSpPr>
          <p:cNvPr id="121" name="content-label-5">
            <a:extLst xmlns:a="http://schemas.openxmlformats.org/drawingml/2006/main">
              <a:ext uri="{FF2B5EF4-FFF2-40B4-BE49-F238E27FC236}">
                <a16:creationId xmlns:a16="http://schemas.microsoft.com/office/drawing/2014/main" id="{A24C26CB-E263-490C-9053-DD6651B42C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458200" y="5257800"/>
            <a:ext cx="83820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/>
          </a:bodyPr>
          <a:lstStyle xmlns:a="http://schemas.openxmlformats.org/drawingml/2006/main"/>
          <a:p xmlns:a="http://schemas.openxmlformats.org/drawingml/2006/main">
            <a:pPr algn="ctr">
              <a:buNone/>
              <a:defRPr sz="825" b="1">
                <a:solidFill>
                  <a:srgbClr val="2E3A32"/>
                </a:solidFill>
                <a:latin typeface="PingFang SC"/>
                <a:ea typeface="PingFang SC"/>
                <a:cs typeface="PingFang SC"/>
              </a:defRPr>
            </a:pPr>
            <a:r>
              <a:rPr sz="825" b="1">
                <a:solidFill>
                  <a:srgbClr val="2E3A32"/>
                </a:solidFill>
                <a:latin typeface="PingFang SC"/>
                <a:ea typeface="PingFang SC"/>
                <a:cs typeface="PingFang SC"/>
              </a:rPr>
              <a:t>决定整体投放的</a:t>
            </a:r>
          </a:p>
          <a:p xmlns:a="http://schemas.openxmlformats.org/drawingml/2006/main">
            <a:pPr algn="ctr">
              <a:buNone/>
              <a:defRPr sz="825" b="1">
                <a:solidFill>
                  <a:srgbClr val="2E3A32"/>
                </a:solidFill>
                <a:latin typeface="PingFang SC"/>
                <a:ea typeface="PingFang SC"/>
                <a:cs typeface="PingFang SC"/>
              </a:defRPr>
            </a:pPr>
            <a:r>
              <a:rPr sz="825" b="1">
                <a:solidFill>
                  <a:srgbClr val="2E3A32"/>
                </a:solidFill>
                <a:latin typeface="PingFang SC"/>
                <a:ea typeface="PingFang SC"/>
                <a:cs typeface="PingFang SC"/>
              </a:rPr>
              <a:t>比例与效率</a:t>
            </a:r>
          </a:p>
        </p:txBody>
      </p:sp>
      <p:sp>
        <p:nvSpPr>
          <p:cNvPr id="122" name="content-footer-pill">
            <a:extLst xmlns:a="http://schemas.openxmlformats.org/drawingml/2006/main">
              <a:ext uri="{FF2B5EF4-FFF2-40B4-BE49-F238E27FC236}">
                <a16:creationId xmlns:a16="http://schemas.microsoft.com/office/drawing/2014/main" id="{D7004914-B0F2-430C-90A9-9622CBAEF34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48050" y="5505450"/>
            <a:ext cx="5295900" cy="285750"/>
          </a:xfrm>
          <a:prstGeom xmlns:a="http://schemas.openxmlformats.org/drawingml/2006/main" prst="roundRect">
            <a:avLst>
              <a:gd name="adj" fmla="val 33333"/>
            </a:avLst>
          </a:prstGeom>
          <a:solidFill xmlns:a="http://schemas.openxmlformats.org/drawingml/2006/main">
            <a:srgbClr val="F3FBF4"/>
          </a:solidFill>
          <a:ln xmlns:a="http://schemas.openxmlformats.org/drawingml/2006/main" w="9525">
            <a:solidFill>
              <a:srgbClr val="AFCFB5"/>
            </a:solidFill>
            <a:prstDash val="solid"/>
          </a:ln>
        </p:spPr>
      </p:sp>
      <p:pic>
        <p:nvPicPr>
          <p:cNvPr id="284" name="图片 258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58c1659daeb496e">
            <a:extLst>
              <a:ext uri="{96DAC541-7B7A-43D3-8B79-37D633B846F1}">
                <asvg:svgBlip xmlns:asvg="http://schemas.microsoft.com/office/drawing/2016/SVG/main" r:embed="Rbee9a701d1fe455d"/>
              </a:ext>
            </a:extLst>
          </a:blip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4762500" y="5562600"/>
            <a:ext cx="161925" cy="161925"/>
          </a:xfrm>
          <a:prstGeom xmlns:a="http://schemas.openxmlformats.org/drawingml/2006/main" prst="rect">
            <a:avLst/>
          </a:prstGeom>
        </p:spPr>
      </p:pic>
      <p:sp>
        <p:nvSpPr>
          <p:cNvPr id="124" name="content-footer-text">
            <a:extLst xmlns:a="http://schemas.openxmlformats.org/drawingml/2006/main">
              <a:ext uri="{FF2B5EF4-FFF2-40B4-BE49-F238E27FC236}">
                <a16:creationId xmlns:a16="http://schemas.microsoft.com/office/drawing/2014/main" id="{844D9A23-27AD-42B0-951E-95387BAC80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048250" y="5553075"/>
            <a:ext cx="2095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6733"/>
          </a:bodyPr>
          <a:lstStyle xmlns:a="http://schemas.openxmlformats.org/drawingml/2006/main"/>
          <a:p xmlns:a="http://schemas.openxmlformats.org/drawingml/2006/main">
            <a:pPr algn="ctr">
              <a:buNone/>
              <a:defRPr sz="1165" b="1">
                <a:solidFill>
                  <a:srgbClr val="16803A"/>
                </a:solidFill>
                <a:latin typeface="PingFang SC"/>
                <a:ea typeface="PingFang SC"/>
                <a:cs typeface="PingFang SC"/>
              </a:defRPr>
            </a:pPr>
            <a:r>
              <a:rPr sz="1165" b="1">
                <a:solidFill>
                  <a:srgbClr val="16803A"/>
                </a:solidFill>
                <a:latin typeface="PingFang SC"/>
                <a:ea typeface="PingFang SC"/>
                <a:cs typeface="PingFang SC"/>
              </a:rPr>
              <a:t>内容决定GEO的上限</a:t>
            </a:r>
          </a:p>
        </p:txBody>
      </p:sp>
      <p:sp>
        <p:nvSpPr>
          <p:cNvPr id="125" name="logic-bar">
            <a:extLst xmlns:a="http://schemas.openxmlformats.org/drawingml/2006/main">
              <a:ext uri="{FF2B5EF4-FFF2-40B4-BE49-F238E27FC236}">
                <a16:creationId xmlns:a16="http://schemas.microsoft.com/office/drawing/2014/main" id="{A68F450E-D540-46DE-86F2-C0AF7712F3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6019800"/>
            <a:ext cx="10629900" cy="590550"/>
          </a:xfrm>
          <a:prstGeom xmlns:a="http://schemas.openxmlformats.org/drawingml/2006/main" prst="roundRect">
            <a:avLst>
              <a:gd name="adj" fmla="val 12903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B9C3D5"/>
            </a:solidFill>
            <a:prstDash val="solid"/>
          </a:ln>
        </p:spPr>
      </p:sp>
      <p:sp>
        <p:nvSpPr>
          <p:cNvPr id="126" name="logic-title-bg">
            <a:extLst xmlns:a="http://schemas.openxmlformats.org/drawingml/2006/main">
              <a:ext uri="{FF2B5EF4-FFF2-40B4-BE49-F238E27FC236}">
                <a16:creationId xmlns:a16="http://schemas.microsoft.com/office/drawing/2014/main" id="{9C1C5347-CB13-4591-8138-EED20094D7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6019800"/>
            <a:ext cx="1952625" cy="590550"/>
          </a:xfrm>
          <a:prstGeom xmlns:a="http://schemas.openxmlformats.org/drawingml/2006/main" prst="roundRect">
            <a:avLst>
              <a:gd name="adj" fmla="val 12903"/>
            </a:avLst>
          </a:prstGeom>
          <a:solidFill xmlns:a="http://schemas.openxmlformats.org/drawingml/2006/main">
            <a:srgbClr val="0D4B91"/>
          </a:solidFill>
          <a:ln xmlns:a="http://schemas.openxmlformats.org/drawingml/2006/main" w="0">
            <a:noFill/>
            <a:prstDash val="solid"/>
          </a:ln>
        </p:spPr>
      </p:sp>
      <p:pic>
        <p:nvPicPr>
          <p:cNvPr id="288" name="图片 262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98506532c1e4413e">
            <a:extLst>
              <a:ext uri="{96DAC541-7B7A-43D3-8B79-37D633B846F1}">
                <asvg:svgBlip xmlns:asvg="http://schemas.microsoft.com/office/drawing/2016/SVG/main" r:embed="Rfa33c1e816024598"/>
              </a:ext>
            </a:extLst>
          </a:blip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1028700" y="6162675"/>
            <a:ext cx="285750" cy="285750"/>
          </a:xfrm>
          <a:prstGeom xmlns:a="http://schemas.openxmlformats.org/drawingml/2006/main" prst="rect">
            <a:avLst/>
          </a:prstGeom>
        </p:spPr>
      </p:pic>
      <p:sp>
        <p:nvSpPr>
          <p:cNvPr id="128" name="logic-title">
            <a:extLst xmlns:a="http://schemas.openxmlformats.org/drawingml/2006/main">
              <a:ext uri="{FF2B5EF4-FFF2-40B4-BE49-F238E27FC236}">
                <a16:creationId xmlns:a16="http://schemas.microsoft.com/office/drawing/2014/main" id="{E5648520-6F12-4EA0-BF11-FC952E047C4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28750" y="6143625"/>
            <a:ext cx="11430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7222"/>
          </a:bodyPr>
          <a:lstStyle xmlns:a="http://schemas.openxmlformats.org/drawingml/2006/main"/>
          <a:p xmlns:a="http://schemas.openxmlformats.org/drawingml/2006/main">
            <a:pPr algn="ctr">
              <a:buNone/>
              <a:defRPr sz="1800" b="1">
                <a:solidFill>
                  <a:srgbClr val="FFFFFF"/>
                </a:solidFill>
                <a:latin typeface="PingFang SC"/>
                <a:ea typeface="PingFang SC"/>
                <a:cs typeface="PingFang SC"/>
              </a:defRPr>
            </a:pPr>
            <a:r>
              <a:rPr sz="1800" b="1">
                <a:solidFill>
                  <a:srgbClr val="FFFFFF"/>
                </a:solidFill>
                <a:latin typeface="PingFang SC"/>
                <a:ea typeface="PingFang SC"/>
                <a:cs typeface="PingFang SC"/>
              </a:rPr>
              <a:t>核心逻辑</a:t>
            </a:r>
          </a:p>
        </p:txBody>
      </p:sp>
      <p:pic>
        <p:nvPicPr>
          <p:cNvPr id="290" name="图片 264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30752e5bb4864857">
            <a:extLst>
              <a:ext uri="{96DAC541-7B7A-43D3-8B79-37D633B846F1}">
                <asvg:svgBlip xmlns:asvg="http://schemas.microsoft.com/office/drawing/2016/SVG/main" r:embed="Rc76b27b6018a439e"/>
              </a:ext>
            </a:extLst>
          </a:blip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3238500" y="6162675"/>
            <a:ext cx="323850" cy="323850"/>
          </a:xfrm>
          <a:prstGeom xmlns:a="http://schemas.openxmlformats.org/drawingml/2006/main" prst="rect">
            <a:avLst/>
          </a:prstGeom>
        </p:spPr>
      </p:pic>
      <p:sp>
        <p:nvSpPr>
          <p:cNvPr id="130" name="logic-label-0">
            <a:extLst xmlns:a="http://schemas.openxmlformats.org/drawingml/2006/main">
              <a:ext uri="{FF2B5EF4-FFF2-40B4-BE49-F238E27FC236}">
                <a16:creationId xmlns:a16="http://schemas.microsoft.com/office/drawing/2014/main" id="{FCEC9CB6-462E-41C7-B071-71DF540323A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95700" y="6153150"/>
            <a:ext cx="180975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88889"/>
          </a:bodyPr>
          <a:lstStyle xmlns:a="http://schemas.openxmlformats.org/drawingml/2006/main"/>
          <a:p xmlns:a="http://schemas.openxmlformats.org/drawingml/2006/main">
            <a:pPr algn="l">
              <a:buNone/>
              <a:defRPr sz="1125" b="1">
                <a:solidFill>
                  <a:srgbClr val="0D4EA6"/>
                </a:solidFill>
                <a:latin typeface="PingFang SC"/>
                <a:ea typeface="PingFang SC"/>
                <a:cs typeface="PingFang SC"/>
              </a:defRPr>
            </a:pPr>
            <a:r>
              <a:rPr sz="1125" b="1">
                <a:solidFill>
                  <a:srgbClr val="0D4EA6"/>
                </a:solidFill>
                <a:latin typeface="PingFang SC"/>
                <a:ea typeface="PingFang SC"/>
                <a:cs typeface="PingFang SC"/>
              </a:rPr>
              <a:t>数据看清现状，</a:t>
            </a:r>
          </a:p>
          <a:p xmlns:a="http://schemas.openxmlformats.org/drawingml/2006/main">
            <a:pPr algn="l">
              <a:buNone/>
              <a:defRPr sz="1125" b="1">
                <a:solidFill>
                  <a:srgbClr val="0D4EA6"/>
                </a:solidFill>
                <a:latin typeface="PingFang SC"/>
                <a:ea typeface="PingFang SC"/>
                <a:cs typeface="PingFang SC"/>
              </a:defRPr>
            </a:pPr>
            <a:r>
              <a:rPr sz="1125" b="1">
                <a:solidFill>
                  <a:srgbClr val="0D4EA6"/>
                </a:solidFill>
                <a:latin typeface="PingFang SC"/>
                <a:ea typeface="PingFang SC"/>
                <a:cs typeface="PingFang SC"/>
              </a:rPr>
              <a:t>并提供有效反馈</a:t>
            </a:r>
          </a:p>
        </p:txBody>
      </p:sp>
      <p:sp>
        <p:nvSpPr>
          <p:cNvPr id="131" name="logic-divider-1">
            <a:extLst xmlns:a="http://schemas.openxmlformats.org/drawingml/2006/main">
              <a:ext uri="{FF2B5EF4-FFF2-40B4-BE49-F238E27FC236}">
                <a16:creationId xmlns:a16="http://schemas.microsoft.com/office/drawing/2014/main" id="{CE316B82-2F18-49A2-BF41-FFCDF274BC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72125" y="6153150"/>
            <a:ext cx="11430" cy="304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8CEDA"/>
          </a:solidFill>
          <a:ln xmlns:a="http://schemas.openxmlformats.org/drawingml/2006/main" w="0">
            <a:noFill/>
            <a:prstDash val="solid"/>
          </a:ln>
        </p:spPr>
      </p:sp>
      <p:pic>
        <p:nvPicPr>
          <p:cNvPr id="293" name="图片 267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5a7248a8f3124e09">
            <a:extLst>
              <a:ext uri="{96DAC541-7B7A-43D3-8B79-37D633B846F1}">
                <asvg:svgBlip xmlns:asvg="http://schemas.microsoft.com/office/drawing/2016/SVG/main" r:embed="Re23dc8e5e3784888"/>
              </a:ext>
            </a:extLst>
          </a:blip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5905500" y="6162675"/>
            <a:ext cx="323850" cy="323850"/>
          </a:xfrm>
          <a:prstGeom xmlns:a="http://schemas.openxmlformats.org/drawingml/2006/main" prst="rect">
            <a:avLst/>
          </a:prstGeom>
        </p:spPr>
      </p:pic>
      <p:sp>
        <p:nvSpPr>
          <p:cNvPr id="133" name="logic-label-1">
            <a:extLst xmlns:a="http://schemas.openxmlformats.org/drawingml/2006/main">
              <a:ext uri="{FF2B5EF4-FFF2-40B4-BE49-F238E27FC236}">
                <a16:creationId xmlns:a16="http://schemas.microsoft.com/office/drawing/2014/main" id="{637937BE-4A97-4237-9A74-332A53640D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62700" y="6153150"/>
            <a:ext cx="180975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88889"/>
          </a:bodyPr>
          <a:lstStyle xmlns:a="http://schemas.openxmlformats.org/drawingml/2006/main"/>
          <a:p xmlns:a="http://schemas.openxmlformats.org/drawingml/2006/main">
            <a:pPr algn="l">
              <a:buNone/>
              <a:defRPr sz="1125" b="1">
                <a:solidFill>
                  <a:srgbClr val="16803A"/>
                </a:solidFill>
                <a:latin typeface="PingFang SC"/>
                <a:ea typeface="PingFang SC"/>
                <a:cs typeface="PingFang SC"/>
              </a:defRPr>
            </a:pPr>
            <a:r>
              <a:rPr sz="1125" b="1">
                <a:solidFill>
                  <a:srgbClr val="16803A"/>
                </a:solidFill>
                <a:latin typeface="PingFang SC"/>
                <a:ea typeface="PingFang SC"/>
                <a:cs typeface="PingFang SC"/>
              </a:rPr>
              <a:t>内容打好地基，</a:t>
            </a:r>
          </a:p>
          <a:p xmlns:a="http://schemas.openxmlformats.org/drawingml/2006/main">
            <a:pPr algn="l">
              <a:buNone/>
              <a:defRPr sz="1125" b="1">
                <a:solidFill>
                  <a:srgbClr val="16803A"/>
                </a:solidFill>
                <a:latin typeface="PingFang SC"/>
                <a:ea typeface="PingFang SC"/>
                <a:cs typeface="PingFang SC"/>
              </a:defRPr>
            </a:pPr>
            <a:r>
              <a:rPr sz="1125" b="1">
                <a:solidFill>
                  <a:srgbClr val="16803A"/>
                </a:solidFill>
                <a:latin typeface="PingFang SC"/>
                <a:ea typeface="PingFang SC"/>
                <a:cs typeface="PingFang SC"/>
              </a:rPr>
              <a:t>并决定效果</a:t>
            </a:r>
          </a:p>
        </p:txBody>
      </p:sp>
      <p:sp>
        <p:nvSpPr>
          <p:cNvPr id="134" name="logic-divider-2">
            <a:extLst xmlns:a="http://schemas.openxmlformats.org/drawingml/2006/main">
              <a:ext uri="{FF2B5EF4-FFF2-40B4-BE49-F238E27FC236}">
                <a16:creationId xmlns:a16="http://schemas.microsoft.com/office/drawing/2014/main" id="{D5859362-3B71-42D5-8C55-7765A978D0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39125" y="6153150"/>
            <a:ext cx="11430" cy="304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8CEDA"/>
          </a:solidFill>
          <a:ln xmlns:a="http://schemas.openxmlformats.org/drawingml/2006/main" w="0">
            <a:noFill/>
            <a:prstDash val="solid"/>
          </a:ln>
        </p:spPr>
      </p:sp>
      <p:pic>
        <p:nvPicPr>
          <p:cNvPr id="296" name="图片 270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950c7e7c25f7426a">
            <a:extLst>
              <a:ext uri="{96DAC541-7B7A-43D3-8B79-37D633B846F1}">
                <asvg:svgBlip xmlns:asvg="http://schemas.microsoft.com/office/drawing/2016/SVG/main" r:embed="R4fc0d3ceecfd42c3"/>
              </a:ext>
            </a:extLst>
          </a:blip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8572500" y="6162675"/>
            <a:ext cx="323850" cy="323850"/>
          </a:xfrm>
          <a:prstGeom xmlns:a="http://schemas.openxmlformats.org/drawingml/2006/main" prst="rect">
            <a:avLst/>
          </a:prstGeom>
        </p:spPr>
      </p:pic>
      <p:sp>
        <p:nvSpPr>
          <p:cNvPr id="136" name="logic-label-2">
            <a:extLst xmlns:a="http://schemas.openxmlformats.org/drawingml/2006/main">
              <a:ext uri="{FF2B5EF4-FFF2-40B4-BE49-F238E27FC236}">
                <a16:creationId xmlns:a16="http://schemas.microsoft.com/office/drawing/2014/main" id="{ED424FB3-3599-434F-A2CC-AD2902555F7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029700" y="6153150"/>
            <a:ext cx="180975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88889"/>
          </a:bodyPr>
          <a:lstStyle xmlns:a="http://schemas.openxmlformats.org/drawingml/2006/main"/>
          <a:p xmlns:a="http://schemas.openxmlformats.org/drawingml/2006/main">
            <a:pPr algn="l">
              <a:buNone/>
              <a:defRPr sz="1125" b="1">
                <a:solidFill>
                  <a:srgbClr val="EF7D1A"/>
                </a:solidFill>
                <a:latin typeface="PingFang SC"/>
                <a:ea typeface="PingFang SC"/>
                <a:cs typeface="PingFang SC"/>
              </a:defRPr>
            </a:pPr>
            <a:r>
              <a:rPr sz="1125" b="1">
                <a:solidFill>
                  <a:srgbClr val="EF7D1A"/>
                </a:solidFill>
                <a:latin typeface="PingFang SC"/>
                <a:ea typeface="PingFang SC"/>
                <a:cs typeface="PingFang SC"/>
              </a:rPr>
              <a:t>投放因平台而异，</a:t>
            </a:r>
          </a:p>
          <a:p xmlns:a="http://schemas.openxmlformats.org/drawingml/2006/main">
            <a:pPr algn="l">
              <a:buNone/>
              <a:defRPr sz="1125" b="1">
                <a:solidFill>
                  <a:srgbClr val="EF7D1A"/>
                </a:solidFill>
                <a:latin typeface="PingFang SC"/>
                <a:ea typeface="PingFang SC"/>
                <a:cs typeface="PingFang SC"/>
              </a:defRPr>
            </a:pPr>
            <a:r>
              <a:rPr sz="1125" b="1">
                <a:solidFill>
                  <a:srgbClr val="EF7D1A"/>
                </a:solidFill>
                <a:latin typeface="PingFang SC"/>
                <a:ea typeface="PingFang SC"/>
                <a:cs typeface="PingFang SC"/>
              </a:rPr>
              <a:t>并放大优质内容价值</a:t>
            </a:r>
          </a:p>
        </p:txBody>
      </p:sp>
    </p:spTree>
    <p:extLst>
      <p:ext uri="{BB962C8B-B14F-4D97-AF65-F5344CB8AC3E}">
        <p14:creationId xmlns:p14="http://schemas.microsoft.com/office/powerpoint/2010/main" val="1245926064"/>
      </p:ext>
    </p:extLst>
  </p:cSld>
</p:sld>
</file>

<file path=ppt/slides/slide3.xml><?xml version="1.0" encoding="utf-8"?>
<p:sld xmlns:p="http://schemas.openxmlformats.org/presentationml/2006/main">
  <p:cSld>
    <p:bg>
      <p:bgPr>
        <a:solidFill xmlns:a="http://schemas.openxmlformats.org/drawingml/2006/main">
          <a:srgbClr val="FFFFF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main-title">
            <a:extLst xmlns:a="http://schemas.openxmlformats.org/drawingml/2006/main">
              <a:ext uri="{FF2B5EF4-FFF2-40B4-BE49-F238E27FC236}">
                <a16:creationId xmlns:a16="http://schemas.microsoft.com/office/drawing/2014/main" id="{10836754-A9C8-4DF8-8513-196C79A2BC9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419350" y="123825"/>
            <a:ext cx="73533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38100" tIns="19050" rIns="38100" bIns="19050" anchor="ctr">
            <a:normAutofit/>
          </a:bodyPr>
          <a:lstStyle xmlns:a="http://schemas.openxmlformats.org/drawingml/2006/main"/>
          <a:p xmlns:a="http://schemas.openxmlformats.org/drawingml/2006/main">
            <a:pPr algn="ctr">
              <a:lnSpc>
                <a:spcPct val="105000"/>
              </a:lnSpc>
              <a:buNone/>
              <a:defRPr sz="2850" b="1">
                <a:solidFill>
                  <a:srgbClr val="07164C"/>
                </a:solidFill>
                <a:latin typeface="Microsoft YaHei UI"/>
                <a:ea typeface="Microsoft YaHei UI"/>
                <a:cs typeface="Microsoft YaHei UI"/>
              </a:defRPr>
            </a:pPr>
            <a:r>
              <a:rPr sz="2850" b="1">
                <a:solidFill>
                  <a:srgbClr val="07164C"/>
                </a:solidFill>
                <a:latin typeface="Microsoft YaHei UI"/>
                <a:ea typeface="Microsoft YaHei UI"/>
                <a:cs typeface="Microsoft YaHei UI"/>
              </a:rPr>
              <a:t>AI搜索的完整路径与底层原理</a:t>
            </a:r>
          </a:p>
        </p:txBody>
      </p:sp>
      <p:sp>
        <p:nvSpPr>
          <p:cNvPr id="3" name="subtitle">
            <a:extLst xmlns:a="http://schemas.openxmlformats.org/drawingml/2006/main">
              <a:ext uri="{FF2B5EF4-FFF2-40B4-BE49-F238E27FC236}">
                <a16:creationId xmlns:a16="http://schemas.microsoft.com/office/drawing/2014/main" id="{81955481-B90E-4510-889E-9C4C833C59E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190750" y="666750"/>
            <a:ext cx="7810500" cy="2571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38100" tIns="19050" rIns="38100" bIns="19050" anchor="ctr">
            <a:normAutofit/>
          </a:bodyPr>
          <a:lstStyle xmlns:a="http://schemas.openxmlformats.org/drawingml/2006/main"/>
          <a:p xmlns:a="http://schemas.openxmlformats.org/drawingml/2006/main">
            <a:pPr algn="ctr">
              <a:lnSpc>
                <a:spcPct val="105000"/>
              </a:lnSpc>
              <a:buNone/>
              <a:defRPr sz="1275" b="1">
                <a:solidFill>
                  <a:srgbClr val="1F2937"/>
                </a:solidFill>
                <a:latin typeface="微软雅黑"/>
                <a:ea typeface="微软雅黑"/>
                <a:cs typeface="微软雅黑"/>
              </a:defRPr>
            </a:pPr>
            <a:r>
              <a:rPr sz="1275" b="1">
                <a:solidFill>
                  <a:srgbClr val="1F2937"/>
                </a:solidFill>
                <a:latin typeface="微软雅黑"/>
                <a:ea typeface="微软雅黑"/>
                <a:cs typeface="微软雅黑"/>
              </a:rPr>
              <a:t>从用户提问，到意图理解、检索召回、证据评估、答案生成，再到反馈优化</a:t>
            </a:r>
          </a:p>
        </p:txBody>
      </p:sp>
      <p:sp>
        <p:nvSpPr>
          <p:cNvPr id="4" name="step-1-card">
            <a:extLst xmlns:a="http://schemas.openxmlformats.org/drawingml/2006/main">
              <a:ext uri="{FF2B5EF4-FFF2-40B4-BE49-F238E27FC236}">
                <a16:creationId xmlns:a16="http://schemas.microsoft.com/office/drawing/2014/main" id="{B295956F-D9C0-45A8-8432-859CE2B1A7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050" y="1057275"/>
            <a:ext cx="1352550" cy="3381375"/>
          </a:xfrm>
          <a:prstGeom xmlns:a="http://schemas.openxmlformats.org/drawingml/2006/main" prst="roundRect">
            <a:avLst>
              <a:gd name="adj" fmla="val 4930"/>
            </a:avLst>
          </a:prstGeom>
          <a:solidFill xmlns:a="http://schemas.openxmlformats.org/drawingml/2006/main">
            <a:srgbClr val="F6FAFF"/>
          </a:solidFill>
          <a:ln xmlns:a="http://schemas.openxmlformats.org/drawingml/2006/main" w="17145">
            <a:solidFill>
              <a:srgbClr val="0B63CE"/>
            </a:solidFill>
            <a:prstDash val="solid"/>
          </a:ln>
        </p:spPr>
        <p:style>
          <a:lnRef xmlns:a="http://schemas.openxmlformats.org/drawingml/2006/main" idx="0">
            <a:srgbClr val="FFFFFF"/>
          </a:lnRef>
          <a:fillRef xmlns:a="http://schemas.openxmlformats.org/drawingml/2006/main" idx="0">
            <a:srgbClr val="FFFFFF"/>
          </a:fillRef>
          <a:effectRef xmlns:a="http://schemas.openxmlformats.org/drawingml/2006/main" idx="4">
            <a:srgbClr val="FFFFFF"/>
          </a:effectRef>
          <a:fontRef xmlns:a="http://schemas.openxmlformats.org/drawingml/2006/main" idx="major"/>
        </p:style>
      </p:sp>
      <p:sp>
        <p:nvSpPr>
          <p:cNvPr id="5" name="step-1-number">
            <a:extLst xmlns:a="http://schemas.openxmlformats.org/drawingml/2006/main">
              <a:ext uri="{FF2B5EF4-FFF2-40B4-BE49-F238E27FC236}">
                <a16:creationId xmlns:a16="http://schemas.microsoft.com/office/drawing/2014/main" id="{A85BCA6B-A04D-44A2-A40D-EAF723126E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04825" y="1162050"/>
            <a:ext cx="257175" cy="257175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0B63CE"/>
          </a:solidFill>
          <a:ln xmlns:a="http://schemas.openxmlformats.org/drawingml/2006/main" w="0">
            <a:solidFill>
              <a:srgbClr val="0B63CE"/>
            </a:solidFill>
            <a:prstDash val="solid"/>
          </a:ln>
        </p:spPr>
      </p:sp>
      <p:sp>
        <p:nvSpPr>
          <p:cNvPr id="6" name="step-1-number-text">
            <a:extLst xmlns:a="http://schemas.openxmlformats.org/drawingml/2006/main">
              <a:ext uri="{FF2B5EF4-FFF2-40B4-BE49-F238E27FC236}">
                <a16:creationId xmlns:a16="http://schemas.microsoft.com/office/drawing/2014/main" id="{2E57ABED-6F7D-4CEF-902C-6AD26BD633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04825" y="1171575"/>
            <a:ext cx="257175" cy="2000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ctr">
            <a:normAutofit/>
          </a:bodyPr>
          <a:lstStyle xmlns:a="http://schemas.openxmlformats.org/drawingml/2006/main"/>
          <a:p xmlns:a="http://schemas.openxmlformats.org/drawingml/2006/main">
            <a:pPr algn="ctr">
              <a:lnSpc>
                <a:spcPct val="105000"/>
              </a:lnSpc>
              <a:buNone/>
              <a:defRPr sz="11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pPr>
            <a:r>
              <a:rPr sz="11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1</a:t>
            </a:r>
          </a:p>
        </p:txBody>
      </p:sp>
      <p:sp>
        <p:nvSpPr>
          <p:cNvPr id="7" name="step-1-title">
            <a:extLst xmlns:a="http://schemas.openxmlformats.org/drawingml/2006/main">
              <a:ext uri="{FF2B5EF4-FFF2-40B4-BE49-F238E27FC236}">
                <a16:creationId xmlns:a16="http://schemas.microsoft.com/office/drawing/2014/main" id="{CDB02920-BFE5-4346-B799-01DEC94EFC8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0100" y="1143000"/>
            <a:ext cx="885825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9525" tIns="0" rIns="9525" bIns="0" anchor="ctr">
            <a:norm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050" b="1">
                <a:solidFill>
                  <a:srgbClr val="0B63CE"/>
                </a:solidFill>
                <a:latin typeface="微软雅黑"/>
                <a:ea typeface="微软雅黑"/>
                <a:cs typeface="微软雅黑"/>
              </a:defRPr>
            </a:pPr>
            <a:r>
              <a:rPr sz="1050" b="1">
                <a:solidFill>
                  <a:srgbClr val="0B63CE"/>
                </a:solidFill>
                <a:latin typeface="微软雅黑"/>
                <a:ea typeface="微软雅黑"/>
                <a:cs typeface="微软雅黑"/>
              </a:rPr>
              <a:t>用户搜索</a:t>
            </a:r>
          </a:p>
        </p:txBody>
      </p:sp>
      <p:sp>
        <p:nvSpPr>
          <p:cNvPr id="8" name="icon-search-safe-area">
            <a:extLst xmlns:a="http://schemas.openxmlformats.org/drawingml/2006/main">
              <a:ext uri="{FF2B5EF4-FFF2-40B4-BE49-F238E27FC236}">
                <a16:creationId xmlns:a16="http://schemas.microsoft.com/office/drawing/2014/main" id="{30421612-0A92-46BC-BA08-D21EAFF0AA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1525" y="1638300"/>
            <a:ext cx="609600" cy="600075"/>
          </a:xfrm>
          <a:prstGeom xmlns:a="http://schemas.openxmlformats.org/drawingml/2006/main" prst="roundRect">
            <a:avLst>
              <a:gd name="adj" fmla="val 15873"/>
            </a:avLst>
          </a:prstGeom>
          <a:solidFill xmlns:a="http://schemas.openxmlformats.org/drawingml/2006/main">
            <a:srgbClr val="0B63CE">
              <a:alpha val="12000"/>
            </a:srgbClr>
          </a:solidFill>
          <a:ln xmlns:a="http://schemas.openxmlformats.org/drawingml/2006/main" w="4763">
            <a:solidFill>
              <a:srgbClr val="0B63CE">
                <a:alpha val="10000"/>
              </a:srgbClr>
            </a:solidFill>
            <a:prstDash val="solid"/>
          </a:ln>
        </p:spPr>
      </p:sp>
      <p:sp>
        <p:nvSpPr>
          <p:cNvPr id="9" name="icon-search-bar">
            <a:extLst xmlns:a="http://schemas.openxmlformats.org/drawingml/2006/main">
              <a:ext uri="{FF2B5EF4-FFF2-40B4-BE49-F238E27FC236}">
                <a16:creationId xmlns:a16="http://schemas.microsoft.com/office/drawing/2014/main" id="{F041ADF0-E658-4110-8699-42B5CB1406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8675" y="1752600"/>
            <a:ext cx="447675" cy="152400"/>
          </a:xfrm>
          <a:prstGeom xmlns:a="http://schemas.openxmlformats.org/drawingml/2006/main" prst="roundRect">
            <a:avLst>
              <a:gd name="adj" fmla="val 3125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4288">
            <a:solidFill>
              <a:srgbClr val="0B63CE"/>
            </a:solidFill>
            <a:prstDash val="solid"/>
          </a:ln>
        </p:spPr>
      </p:sp>
      <p:sp>
        <p:nvSpPr>
          <p:cNvPr id="10" name="icon-search-button">
            <a:extLst xmlns:a="http://schemas.openxmlformats.org/drawingml/2006/main">
              <a:ext uri="{FF2B5EF4-FFF2-40B4-BE49-F238E27FC236}">
                <a16:creationId xmlns:a16="http://schemas.microsoft.com/office/drawing/2014/main" id="{6CB2AA75-628B-495A-80C2-9591F5F97A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52525" y="1762125"/>
            <a:ext cx="114300" cy="13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B63CE"/>
          </a:solidFill>
          <a:ln xmlns:a="http://schemas.openxmlformats.org/drawingml/2006/main" w="0">
            <a:solidFill>
              <a:srgbClr val="0B63CE"/>
            </a:solidFill>
            <a:prstDash val="solid"/>
          </a:ln>
        </p:spPr>
      </p:sp>
      <p:sp>
        <p:nvSpPr>
          <p:cNvPr id="11" name="icon-search-lens">
            <a:extLst xmlns:a="http://schemas.openxmlformats.org/drawingml/2006/main">
              <a:ext uri="{FF2B5EF4-FFF2-40B4-BE49-F238E27FC236}">
                <a16:creationId xmlns:a16="http://schemas.microsoft.com/office/drawing/2014/main" id="{DD2AC1F7-253E-4D64-A74D-49087E5CE44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1981200"/>
            <a:ext cx="171450" cy="1714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15240">
            <a:solidFill>
              <a:srgbClr val="0B63CE"/>
            </a:solidFill>
            <a:prstDash val="solid"/>
          </a:ln>
        </p:spPr>
      </p:sp>
      <p:sp>
        <p:nvSpPr>
          <p:cNvPr id="12" name="icon-search-line">
            <a:extLst xmlns:a="http://schemas.openxmlformats.org/drawingml/2006/main">
              <a:ext uri="{FF2B5EF4-FFF2-40B4-BE49-F238E27FC236}">
                <a16:creationId xmlns:a16="http://schemas.microsoft.com/office/drawing/2014/main" id="{3A693EA3-38D7-4004-9795-6E8F6E3061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33475" y="2124075"/>
            <a:ext cx="95250" cy="7620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17145">
            <a:solidFill>
              <a:srgbClr val="0B63CE"/>
            </a:solidFill>
            <a:prstDash val="solid"/>
          </a:ln>
        </p:spPr>
      </p:sp>
      <p:sp>
        <p:nvSpPr>
          <p:cNvPr id="13" name="step-1-做什么-box">
            <a:extLst xmlns:a="http://schemas.openxmlformats.org/drawingml/2006/main">
              <a:ext uri="{FF2B5EF4-FFF2-40B4-BE49-F238E27FC236}">
                <a16:creationId xmlns:a16="http://schemas.microsoft.com/office/drawing/2014/main" id="{0669AF0D-A013-47A2-B3F6-96A3AC372C1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76250" y="2400300"/>
            <a:ext cx="1200150" cy="590550"/>
          </a:xfrm>
          <a:prstGeom xmlns:a="http://schemas.openxmlformats.org/drawingml/2006/main" prst="roundRect">
            <a:avLst>
              <a:gd name="adj" fmla="val 8065"/>
            </a:avLst>
          </a:prstGeom>
          <a:solidFill xmlns:a="http://schemas.openxmlformats.org/drawingml/2006/main">
            <a:srgbClr val="FFFFFF">
              <a:alpha val="88000"/>
            </a:srgbClr>
          </a:solidFill>
          <a:ln xmlns:a="http://schemas.openxmlformats.org/drawingml/2006/main" w="7620">
            <a:solidFill>
              <a:srgbClr val="0B63CE">
                <a:alpha val="62000"/>
              </a:srgbClr>
            </a:solidFill>
            <a:prstDash val="dash"/>
          </a:ln>
        </p:spPr>
      </p:sp>
      <p:sp>
        <p:nvSpPr>
          <p:cNvPr id="14" name="pill-做什么">
            <a:extLst xmlns:a="http://schemas.openxmlformats.org/drawingml/2006/main">
              <a:ext uri="{FF2B5EF4-FFF2-40B4-BE49-F238E27FC236}">
                <a16:creationId xmlns:a16="http://schemas.microsoft.com/office/drawing/2014/main" id="{4E272541-8AF9-4B98-8606-748B290D63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3875" y="2438400"/>
            <a:ext cx="409575" cy="161925"/>
          </a:xfrm>
          <a:prstGeom xmlns:a="http://schemas.openxmlformats.org/drawingml/2006/main" prst="roundRect">
            <a:avLst>
              <a:gd name="adj" fmla="val 23529"/>
            </a:avLst>
          </a:prstGeom>
          <a:solidFill xmlns:a="http://schemas.openxmlformats.org/drawingml/2006/main">
            <a:srgbClr val="0B63CE"/>
          </a:solidFill>
          <a:ln xmlns:a="http://schemas.openxmlformats.org/drawingml/2006/main" w="4763">
            <a:solidFill>
              <a:srgbClr val="0B63CE"/>
            </a:solidFill>
            <a:prstDash val="solid"/>
          </a:ln>
        </p:spPr>
      </p:sp>
      <p:sp>
        <p:nvSpPr>
          <p:cNvPr id="15" name="pill-text-做什么">
            <a:extLst xmlns:a="http://schemas.openxmlformats.org/drawingml/2006/main">
              <a:ext uri="{FF2B5EF4-FFF2-40B4-BE49-F238E27FC236}">
                <a16:creationId xmlns:a16="http://schemas.microsoft.com/office/drawing/2014/main" id="{C1A6C6F7-0C0D-40E3-96CD-9FF6183AD2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42925" y="2447925"/>
            <a:ext cx="371475" cy="133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9525" tIns="0" rIns="9525" bIns="0" anchor="ctr">
            <a:normAutofit/>
          </a:bodyPr>
          <a:lstStyle xmlns:a="http://schemas.openxmlformats.org/drawingml/2006/main"/>
          <a:p xmlns:a="http://schemas.openxmlformats.org/drawingml/2006/main">
            <a:pPr algn="ctr">
              <a:lnSpc>
                <a:spcPct val="105000"/>
              </a:lnSpc>
              <a:buNone/>
              <a:def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pPr>
            <a:r>
              <a: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做什么</a:t>
            </a:r>
          </a:p>
        </p:txBody>
      </p:sp>
      <p:sp>
        <p:nvSpPr>
          <p:cNvPr id="16" name="step-1-做什么-text">
            <a:extLst xmlns:a="http://schemas.openxmlformats.org/drawingml/2006/main">
              <a:ext uri="{FF2B5EF4-FFF2-40B4-BE49-F238E27FC236}">
                <a16:creationId xmlns:a16="http://schemas.microsoft.com/office/drawing/2014/main" id="{DE6552B2-F1C6-421D-A73A-01D475DEBC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3875" y="2628900"/>
            <a:ext cx="11049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9525" tIns="0" rIns="9525" bIns="0" anchor="t">
            <a:norm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04000"/>
              </a:lnSpc>
              <a:buNone/>
              <a:def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defRPr>
            </a:pPr>
            <a:r>
              <a: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rPr>
              <a:t>用户用自然语言提出问题。</a:t>
            </a:r>
          </a:p>
        </p:txBody>
      </p:sp>
      <p:sp>
        <p:nvSpPr>
          <p:cNvPr id="17" name="step-1-底层原理-box">
            <a:extLst xmlns:a="http://schemas.openxmlformats.org/drawingml/2006/main">
              <a:ext uri="{FF2B5EF4-FFF2-40B4-BE49-F238E27FC236}">
                <a16:creationId xmlns:a16="http://schemas.microsoft.com/office/drawing/2014/main" id="{BE429568-3F07-446B-875E-3515F5C006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76250" y="3038475"/>
            <a:ext cx="1200150" cy="590550"/>
          </a:xfrm>
          <a:prstGeom xmlns:a="http://schemas.openxmlformats.org/drawingml/2006/main" prst="roundRect">
            <a:avLst>
              <a:gd name="adj" fmla="val 8065"/>
            </a:avLst>
          </a:prstGeom>
          <a:solidFill xmlns:a="http://schemas.openxmlformats.org/drawingml/2006/main">
            <a:srgbClr val="FFFFFF">
              <a:alpha val="88000"/>
            </a:srgbClr>
          </a:solidFill>
          <a:ln xmlns:a="http://schemas.openxmlformats.org/drawingml/2006/main" w="7620">
            <a:solidFill>
              <a:srgbClr val="0B63CE">
                <a:alpha val="62000"/>
              </a:srgbClr>
            </a:solidFill>
            <a:prstDash val="dash"/>
          </a:ln>
        </p:spPr>
      </p:sp>
      <p:sp>
        <p:nvSpPr>
          <p:cNvPr id="18" name="pill-底层原理">
            <a:extLst xmlns:a="http://schemas.openxmlformats.org/drawingml/2006/main">
              <a:ext uri="{FF2B5EF4-FFF2-40B4-BE49-F238E27FC236}">
                <a16:creationId xmlns:a16="http://schemas.microsoft.com/office/drawing/2014/main" id="{54A56D54-2963-4CB3-8A44-3B78A09A97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3875" y="3076575"/>
            <a:ext cx="409575" cy="161925"/>
          </a:xfrm>
          <a:prstGeom xmlns:a="http://schemas.openxmlformats.org/drawingml/2006/main" prst="roundRect">
            <a:avLst>
              <a:gd name="adj" fmla="val 23529"/>
            </a:avLst>
          </a:prstGeom>
          <a:solidFill xmlns:a="http://schemas.openxmlformats.org/drawingml/2006/main">
            <a:srgbClr val="0B63CE"/>
          </a:solidFill>
          <a:ln xmlns:a="http://schemas.openxmlformats.org/drawingml/2006/main" w="4763">
            <a:solidFill>
              <a:srgbClr val="0B63CE"/>
            </a:solidFill>
            <a:prstDash val="solid"/>
          </a:ln>
        </p:spPr>
      </p:sp>
      <p:sp>
        <p:nvSpPr>
          <p:cNvPr id="19" name="pill-text-底层原理">
            <a:extLst xmlns:a="http://schemas.openxmlformats.org/drawingml/2006/main">
              <a:ext uri="{FF2B5EF4-FFF2-40B4-BE49-F238E27FC236}">
                <a16:creationId xmlns:a16="http://schemas.microsoft.com/office/drawing/2014/main" id="{221281CA-7441-4FB8-90AD-1776A6E1976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42925" y="3086100"/>
            <a:ext cx="371475" cy="133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9525" tIns="0" rIns="9525" bIns="0" anchor="ctr">
            <a:normAutofit/>
          </a:bodyPr>
          <a:lstStyle xmlns:a="http://schemas.openxmlformats.org/drawingml/2006/main"/>
          <a:p xmlns:a="http://schemas.openxmlformats.org/drawingml/2006/main">
            <a:pPr algn="ctr">
              <a:lnSpc>
                <a:spcPct val="105000"/>
              </a:lnSpc>
              <a:buNone/>
              <a:def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pPr>
            <a:r>
              <a: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底层原理</a:t>
            </a:r>
          </a:p>
        </p:txBody>
      </p:sp>
      <p:sp>
        <p:nvSpPr>
          <p:cNvPr id="20" name="step-1-底层原理-text">
            <a:extLst xmlns:a="http://schemas.openxmlformats.org/drawingml/2006/main">
              <a:ext uri="{FF2B5EF4-FFF2-40B4-BE49-F238E27FC236}">
                <a16:creationId xmlns:a16="http://schemas.microsoft.com/office/drawing/2014/main" id="{1CA87112-59B2-4F8D-A238-FB91F2CD145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3875" y="3267075"/>
            <a:ext cx="11049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9525" tIns="0" rIns="9525" bIns="0" anchor="t">
            <a:norm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04000"/>
              </a:lnSpc>
              <a:buNone/>
              <a:def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defRPr>
            </a:pPr>
            <a:r>
              <a: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rPr>
              <a:t>搜索入口从关键词输入，变成自然语言问题表达。</a:t>
            </a:r>
          </a:p>
        </p:txBody>
      </p:sp>
      <p:sp>
        <p:nvSpPr>
          <p:cNvPr id="21" name="step-1-示例-box">
            <a:extLst xmlns:a="http://schemas.openxmlformats.org/drawingml/2006/main">
              <a:ext uri="{FF2B5EF4-FFF2-40B4-BE49-F238E27FC236}">
                <a16:creationId xmlns:a16="http://schemas.microsoft.com/office/drawing/2014/main" id="{28835ED1-3D54-4BE8-9A7A-89AF99ECCF6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76250" y="3676650"/>
            <a:ext cx="1200150" cy="590550"/>
          </a:xfrm>
          <a:prstGeom xmlns:a="http://schemas.openxmlformats.org/drawingml/2006/main" prst="roundRect">
            <a:avLst>
              <a:gd name="adj" fmla="val 8065"/>
            </a:avLst>
          </a:prstGeom>
          <a:solidFill xmlns:a="http://schemas.openxmlformats.org/drawingml/2006/main">
            <a:srgbClr val="FFFFFF">
              <a:alpha val="88000"/>
            </a:srgbClr>
          </a:solidFill>
          <a:ln xmlns:a="http://schemas.openxmlformats.org/drawingml/2006/main" w="7620">
            <a:solidFill>
              <a:srgbClr val="0B63CE">
                <a:alpha val="62000"/>
              </a:srgbClr>
            </a:solidFill>
            <a:prstDash val="dash"/>
          </a:ln>
        </p:spPr>
      </p:sp>
      <p:sp>
        <p:nvSpPr>
          <p:cNvPr id="22" name="pill-示例">
            <a:extLst xmlns:a="http://schemas.openxmlformats.org/drawingml/2006/main">
              <a:ext uri="{FF2B5EF4-FFF2-40B4-BE49-F238E27FC236}">
                <a16:creationId xmlns:a16="http://schemas.microsoft.com/office/drawing/2014/main" id="{161D4549-2648-4C73-B1B8-5B17C127775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3875" y="3714750"/>
            <a:ext cx="409575" cy="161925"/>
          </a:xfrm>
          <a:prstGeom xmlns:a="http://schemas.openxmlformats.org/drawingml/2006/main" prst="roundRect">
            <a:avLst>
              <a:gd name="adj" fmla="val 23529"/>
            </a:avLst>
          </a:prstGeom>
          <a:solidFill xmlns:a="http://schemas.openxmlformats.org/drawingml/2006/main">
            <a:srgbClr val="0B63CE"/>
          </a:solidFill>
          <a:ln xmlns:a="http://schemas.openxmlformats.org/drawingml/2006/main" w="4763">
            <a:solidFill>
              <a:srgbClr val="0B63CE"/>
            </a:solidFill>
            <a:prstDash val="solid"/>
          </a:ln>
        </p:spPr>
      </p:sp>
      <p:sp>
        <p:nvSpPr>
          <p:cNvPr id="23" name="pill-text-示例">
            <a:extLst xmlns:a="http://schemas.openxmlformats.org/drawingml/2006/main">
              <a:ext uri="{FF2B5EF4-FFF2-40B4-BE49-F238E27FC236}">
                <a16:creationId xmlns:a16="http://schemas.microsoft.com/office/drawing/2014/main" id="{D2D6E693-95B1-4944-8597-59E6CEBB5BE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42925" y="3724275"/>
            <a:ext cx="371475" cy="133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9525" tIns="0" rIns="9525" bIns="0" anchor="ctr">
            <a:normAutofit/>
          </a:bodyPr>
          <a:lstStyle xmlns:a="http://schemas.openxmlformats.org/drawingml/2006/main"/>
          <a:p xmlns:a="http://schemas.openxmlformats.org/drawingml/2006/main">
            <a:pPr algn="ctr">
              <a:lnSpc>
                <a:spcPct val="105000"/>
              </a:lnSpc>
              <a:buNone/>
              <a:def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pPr>
            <a:r>
              <a: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示例</a:t>
            </a:r>
          </a:p>
        </p:txBody>
      </p:sp>
      <p:sp>
        <p:nvSpPr>
          <p:cNvPr id="24" name="step-1-示例-text">
            <a:extLst xmlns:a="http://schemas.openxmlformats.org/drawingml/2006/main">
              <a:ext uri="{FF2B5EF4-FFF2-40B4-BE49-F238E27FC236}">
                <a16:creationId xmlns:a16="http://schemas.microsoft.com/office/drawing/2014/main" id="{23074357-5043-4671-ACF5-1AFAA5FBA45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3875" y="3905250"/>
            <a:ext cx="11049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9525" tIns="0" rIns="9525" bIns="0" anchor="t">
            <a:norm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04000"/>
              </a:lnSpc>
              <a:buNone/>
              <a:def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defRPr>
            </a:pPr>
            <a:r>
              <a: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rPr>
              <a:t>“北京适合亲子参观的博物馆有哪些？”</a:t>
            </a:r>
          </a:p>
        </p:txBody>
      </p:sp>
      <p:sp>
        <p:nvSpPr>
          <p:cNvPr id="25" name="step-2-card">
            <a:extLst xmlns:a="http://schemas.openxmlformats.org/drawingml/2006/main">
              <a:ext uri="{FF2B5EF4-FFF2-40B4-BE49-F238E27FC236}">
                <a16:creationId xmlns:a16="http://schemas.microsoft.com/office/drawing/2014/main" id="{1D9F75C4-E7BE-496B-BA0F-F5A65653F3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885950" y="1057275"/>
            <a:ext cx="1352550" cy="3381375"/>
          </a:xfrm>
          <a:prstGeom xmlns:a="http://schemas.openxmlformats.org/drawingml/2006/main" prst="roundRect">
            <a:avLst>
              <a:gd name="adj" fmla="val 4930"/>
            </a:avLst>
          </a:prstGeom>
          <a:solidFill xmlns:a="http://schemas.openxmlformats.org/drawingml/2006/main">
            <a:srgbClr val="F5FBF7"/>
          </a:solidFill>
          <a:ln xmlns:a="http://schemas.openxmlformats.org/drawingml/2006/main" w="17145">
            <a:solidFill>
              <a:srgbClr val="2C8A57"/>
            </a:solidFill>
            <a:prstDash val="solid"/>
          </a:ln>
        </p:spPr>
        <p:style>
          <a:lnRef xmlns:a="http://schemas.openxmlformats.org/drawingml/2006/main" idx="0">
            <a:srgbClr val="FFFFFF"/>
          </a:lnRef>
          <a:fillRef xmlns:a="http://schemas.openxmlformats.org/drawingml/2006/main" idx="0">
            <a:srgbClr val="FFFFFF"/>
          </a:fillRef>
          <a:effectRef xmlns:a="http://schemas.openxmlformats.org/drawingml/2006/main" idx="4">
            <a:srgbClr val="FFFFFF"/>
          </a:effectRef>
          <a:fontRef xmlns:a="http://schemas.openxmlformats.org/drawingml/2006/main" idx="major"/>
        </p:style>
      </p:sp>
      <p:sp>
        <p:nvSpPr>
          <p:cNvPr id="26" name="step-2-number">
            <a:extLst xmlns:a="http://schemas.openxmlformats.org/drawingml/2006/main">
              <a:ext uri="{FF2B5EF4-FFF2-40B4-BE49-F238E27FC236}">
                <a16:creationId xmlns:a16="http://schemas.microsoft.com/office/drawing/2014/main" id="{216EAA6A-AB5A-48AB-8D3B-908D931DCC6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990725" y="1162050"/>
            <a:ext cx="257175" cy="257175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2C8A57"/>
          </a:solidFill>
          <a:ln xmlns:a="http://schemas.openxmlformats.org/drawingml/2006/main" w="0">
            <a:solidFill>
              <a:srgbClr val="2C8A57"/>
            </a:solidFill>
            <a:prstDash val="solid"/>
          </a:ln>
        </p:spPr>
      </p:sp>
      <p:sp>
        <p:nvSpPr>
          <p:cNvPr id="27" name="step-2-number-text">
            <a:extLst xmlns:a="http://schemas.openxmlformats.org/drawingml/2006/main">
              <a:ext uri="{FF2B5EF4-FFF2-40B4-BE49-F238E27FC236}">
                <a16:creationId xmlns:a16="http://schemas.microsoft.com/office/drawing/2014/main" id="{AF5D820B-264B-4C86-A9FF-ADD089D8C9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990725" y="1171575"/>
            <a:ext cx="257175" cy="2000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ctr">
            <a:normAutofit/>
          </a:bodyPr>
          <a:lstStyle xmlns:a="http://schemas.openxmlformats.org/drawingml/2006/main"/>
          <a:p xmlns:a="http://schemas.openxmlformats.org/drawingml/2006/main">
            <a:pPr algn="ctr">
              <a:lnSpc>
                <a:spcPct val="105000"/>
              </a:lnSpc>
              <a:buNone/>
              <a:defRPr sz="11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pPr>
            <a:r>
              <a:rPr sz="11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2</a:t>
            </a:r>
          </a:p>
        </p:txBody>
      </p:sp>
      <p:sp>
        <p:nvSpPr>
          <p:cNvPr id="28" name="step-2-title">
            <a:extLst xmlns:a="http://schemas.openxmlformats.org/drawingml/2006/main">
              <a:ext uri="{FF2B5EF4-FFF2-40B4-BE49-F238E27FC236}">
                <a16:creationId xmlns:a16="http://schemas.microsoft.com/office/drawing/2014/main" id="{32B77313-D931-4721-9B7B-D96E6CA4E38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286000" y="1143000"/>
            <a:ext cx="885825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9525" tIns="0" rIns="9525" bIns="0" anchor="ctr">
            <a:norm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050" b="1">
                <a:solidFill>
                  <a:srgbClr val="2C8A57"/>
                </a:solidFill>
                <a:latin typeface="微软雅黑"/>
                <a:ea typeface="微软雅黑"/>
                <a:cs typeface="微软雅黑"/>
              </a:defRPr>
            </a:pPr>
            <a:r>
              <a:rPr sz="1050" b="1">
                <a:solidFill>
                  <a:srgbClr val="2C8A57"/>
                </a:solidFill>
                <a:latin typeface="微软雅黑"/>
                <a:ea typeface="微软雅黑"/>
                <a:cs typeface="微软雅黑"/>
              </a:rPr>
              <a:t>意图识别与</a:t>
            </a:r>
          </a:p>
          <a:p xmlns:a="http://schemas.openxmlformats.org/drawingml/2006/main">
            <a:pPr algn="l">
              <a:lnSpc>
                <a:spcPct val="105000"/>
              </a:lnSpc>
              <a:buNone/>
              <a:defRPr sz="1050" b="1">
                <a:solidFill>
                  <a:srgbClr val="2C8A57"/>
                </a:solidFill>
                <a:latin typeface="微软雅黑"/>
                <a:ea typeface="微软雅黑"/>
                <a:cs typeface="微软雅黑"/>
              </a:defRPr>
            </a:pPr>
            <a:r>
              <a:rPr sz="1050" b="1">
                <a:solidFill>
                  <a:srgbClr val="2C8A57"/>
                </a:solidFill>
                <a:latin typeface="微软雅黑"/>
                <a:ea typeface="微软雅黑"/>
                <a:cs typeface="微软雅黑"/>
              </a:rPr>
              <a:t>问题拆解</a:t>
            </a:r>
          </a:p>
        </p:txBody>
      </p:sp>
      <p:sp>
        <p:nvSpPr>
          <p:cNvPr id="29" name="icon-brain-safe-area">
            <a:extLst xmlns:a="http://schemas.openxmlformats.org/drawingml/2006/main">
              <a:ext uri="{FF2B5EF4-FFF2-40B4-BE49-F238E27FC236}">
                <a16:creationId xmlns:a16="http://schemas.microsoft.com/office/drawing/2014/main" id="{E6EDE1E6-2A08-42BA-A208-90188306788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257425" y="1638300"/>
            <a:ext cx="609600" cy="600075"/>
          </a:xfrm>
          <a:prstGeom xmlns:a="http://schemas.openxmlformats.org/drawingml/2006/main" prst="roundRect">
            <a:avLst>
              <a:gd name="adj" fmla="val 15873"/>
            </a:avLst>
          </a:prstGeom>
          <a:solidFill xmlns:a="http://schemas.openxmlformats.org/drawingml/2006/main">
            <a:srgbClr val="2C8A57">
              <a:alpha val="12000"/>
            </a:srgbClr>
          </a:solidFill>
          <a:ln xmlns:a="http://schemas.openxmlformats.org/drawingml/2006/main" w="4763">
            <a:solidFill>
              <a:srgbClr val="2C8A57">
                <a:alpha val="10000"/>
              </a:srgbClr>
            </a:solidFill>
            <a:prstDash val="solid"/>
          </a:ln>
        </p:spPr>
      </p:sp>
      <p:sp>
        <p:nvSpPr>
          <p:cNvPr id="30" name="icon-brain-left">
            <a:extLst xmlns:a="http://schemas.openxmlformats.org/drawingml/2006/main">
              <a:ext uri="{FF2B5EF4-FFF2-40B4-BE49-F238E27FC236}">
                <a16:creationId xmlns:a16="http://schemas.microsoft.com/office/drawing/2014/main" id="{2F889A7D-1DF4-4E3F-833A-1BC4520AD13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352675" y="1781175"/>
            <a:ext cx="209550" cy="2857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2C8A57">
              <a:alpha val="18000"/>
            </a:srgbClr>
          </a:solidFill>
          <a:ln xmlns:a="http://schemas.openxmlformats.org/drawingml/2006/main" w="13335">
            <a:solidFill>
              <a:srgbClr val="2C8A57"/>
            </a:solidFill>
            <a:prstDash val="solid"/>
          </a:ln>
        </p:spPr>
      </p:sp>
      <p:sp>
        <p:nvSpPr>
          <p:cNvPr id="31" name="icon-brain-right">
            <a:extLst xmlns:a="http://schemas.openxmlformats.org/drawingml/2006/main">
              <a:ext uri="{FF2B5EF4-FFF2-40B4-BE49-F238E27FC236}">
                <a16:creationId xmlns:a16="http://schemas.microsoft.com/office/drawing/2014/main" id="{ACBC7FBF-742C-462F-995B-C966A5D5CA0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514600" y="1781175"/>
            <a:ext cx="209550" cy="2857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2C8A57">
              <a:alpha val="18000"/>
            </a:srgbClr>
          </a:solidFill>
          <a:ln xmlns:a="http://schemas.openxmlformats.org/drawingml/2006/main" w="13335">
            <a:solidFill>
              <a:srgbClr val="2C8A57"/>
            </a:solidFill>
            <a:prstDash val="solid"/>
          </a:ln>
        </p:spPr>
      </p:sp>
      <p:sp>
        <p:nvSpPr>
          <p:cNvPr id="32" name="icon-brain-line">
            <a:extLst xmlns:a="http://schemas.openxmlformats.org/drawingml/2006/main">
              <a:ext uri="{FF2B5EF4-FFF2-40B4-BE49-F238E27FC236}">
                <a16:creationId xmlns:a16="http://schemas.microsoft.com/office/drawing/2014/main" id="{B67AAFFA-C378-424A-AB00-B85D47849C8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466975" y="1838325"/>
            <a:ext cx="0" cy="19050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2C8A57"/>
            </a:solidFill>
            <a:prstDash val="solid"/>
          </a:ln>
        </p:spPr>
      </p:sp>
      <p:sp>
        <p:nvSpPr>
          <p:cNvPr id="33" name="icon-intent-node">
            <a:extLst xmlns:a="http://schemas.openxmlformats.org/drawingml/2006/main">
              <a:ext uri="{FF2B5EF4-FFF2-40B4-BE49-F238E27FC236}">
                <a16:creationId xmlns:a16="http://schemas.microsoft.com/office/drawing/2014/main" id="{9DEBA8E1-9C5C-4D86-A1F5-890698B20C0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371725" y="2114550"/>
            <a:ext cx="76200" cy="85725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2C8A57"/>
          </a:solidFill>
          <a:ln xmlns:a="http://schemas.openxmlformats.org/drawingml/2006/main" w="0">
            <a:solidFill>
              <a:srgbClr val="2C8A57"/>
            </a:solidFill>
            <a:prstDash val="solid"/>
          </a:ln>
        </p:spPr>
      </p:sp>
      <p:sp>
        <p:nvSpPr>
          <p:cNvPr id="34" name="icon-brain-line">
            <a:extLst xmlns:a="http://schemas.openxmlformats.org/drawingml/2006/main">
              <a:ext uri="{FF2B5EF4-FFF2-40B4-BE49-F238E27FC236}">
                <a16:creationId xmlns:a16="http://schemas.microsoft.com/office/drawing/2014/main" id="{172A644B-5AC6-4A57-A544-335167750BC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 rot="20340000">
            <a:off x="2456180" y="2117090"/>
            <a:ext cx="177800" cy="62865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12383">
            <a:solidFill>
              <a:srgbClr val="2C8A57"/>
            </a:solidFill>
            <a:prstDash val="solid"/>
          </a:ln>
        </p:spPr>
      </p:sp>
      <p:sp>
        <p:nvSpPr>
          <p:cNvPr id="35" name="icon-intent-piece">
            <a:extLst xmlns:a="http://schemas.openxmlformats.org/drawingml/2006/main">
              <a:ext uri="{FF2B5EF4-FFF2-40B4-BE49-F238E27FC236}">
                <a16:creationId xmlns:a16="http://schemas.microsoft.com/office/drawing/2014/main" id="{6232815B-EDB0-4426-AFAD-67A600BD05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657475" y="2085975"/>
            <a:ext cx="114300" cy="114300"/>
          </a:xfrm>
          <a:prstGeom xmlns:a="http://schemas.openxmlformats.org/drawingml/2006/main" prst="roundRect">
            <a:avLst>
              <a:gd name="adj" fmla="val 16667"/>
            </a:avLst>
          </a:prstGeom>
          <a:solidFill xmlns:a="http://schemas.openxmlformats.org/drawingml/2006/main">
            <a:srgbClr val="2C8A57"/>
          </a:solidFill>
          <a:ln xmlns:a="http://schemas.openxmlformats.org/drawingml/2006/main" w="0">
            <a:solidFill>
              <a:srgbClr val="2C8A57"/>
            </a:solidFill>
            <a:prstDash val="solid"/>
          </a:ln>
        </p:spPr>
      </p:sp>
      <p:sp>
        <p:nvSpPr>
          <p:cNvPr id="36" name="step-2-做什么-box">
            <a:extLst xmlns:a="http://schemas.openxmlformats.org/drawingml/2006/main">
              <a:ext uri="{FF2B5EF4-FFF2-40B4-BE49-F238E27FC236}">
                <a16:creationId xmlns:a16="http://schemas.microsoft.com/office/drawing/2014/main" id="{230DA070-BFC5-4ACA-B64A-7B024574AF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962150" y="2400300"/>
            <a:ext cx="1200150" cy="590550"/>
          </a:xfrm>
          <a:prstGeom xmlns:a="http://schemas.openxmlformats.org/drawingml/2006/main" prst="roundRect">
            <a:avLst>
              <a:gd name="adj" fmla="val 8065"/>
            </a:avLst>
          </a:prstGeom>
          <a:solidFill xmlns:a="http://schemas.openxmlformats.org/drawingml/2006/main">
            <a:srgbClr val="FFFFFF">
              <a:alpha val="88000"/>
            </a:srgbClr>
          </a:solidFill>
          <a:ln xmlns:a="http://schemas.openxmlformats.org/drawingml/2006/main" w="7620">
            <a:solidFill>
              <a:srgbClr val="2C8A57">
                <a:alpha val="62000"/>
              </a:srgbClr>
            </a:solidFill>
            <a:prstDash val="dash"/>
          </a:ln>
        </p:spPr>
      </p:sp>
      <p:sp>
        <p:nvSpPr>
          <p:cNvPr id="37" name="pill-做什么">
            <a:extLst xmlns:a="http://schemas.openxmlformats.org/drawingml/2006/main">
              <a:ext uri="{FF2B5EF4-FFF2-40B4-BE49-F238E27FC236}">
                <a16:creationId xmlns:a16="http://schemas.microsoft.com/office/drawing/2014/main" id="{316DAB9F-8EAF-4BC7-AC92-ED3934823A6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009775" y="2438400"/>
            <a:ext cx="409575" cy="161925"/>
          </a:xfrm>
          <a:prstGeom xmlns:a="http://schemas.openxmlformats.org/drawingml/2006/main" prst="roundRect">
            <a:avLst>
              <a:gd name="adj" fmla="val 23529"/>
            </a:avLst>
          </a:prstGeom>
          <a:solidFill xmlns:a="http://schemas.openxmlformats.org/drawingml/2006/main">
            <a:srgbClr val="2C8A57"/>
          </a:solidFill>
          <a:ln xmlns:a="http://schemas.openxmlformats.org/drawingml/2006/main" w="4763">
            <a:solidFill>
              <a:srgbClr val="2C8A57"/>
            </a:solidFill>
            <a:prstDash val="solid"/>
          </a:ln>
        </p:spPr>
      </p:sp>
      <p:sp>
        <p:nvSpPr>
          <p:cNvPr id="38" name="pill-text-做什么">
            <a:extLst xmlns:a="http://schemas.openxmlformats.org/drawingml/2006/main">
              <a:ext uri="{FF2B5EF4-FFF2-40B4-BE49-F238E27FC236}">
                <a16:creationId xmlns:a16="http://schemas.microsoft.com/office/drawing/2014/main" id="{60D035B6-5F72-4520-AF0B-5B143DFE51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028825" y="2447925"/>
            <a:ext cx="371475" cy="133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9525" tIns="0" rIns="9525" bIns="0" anchor="ctr">
            <a:normAutofit/>
          </a:bodyPr>
          <a:lstStyle xmlns:a="http://schemas.openxmlformats.org/drawingml/2006/main"/>
          <a:p xmlns:a="http://schemas.openxmlformats.org/drawingml/2006/main">
            <a:pPr algn="ctr">
              <a:lnSpc>
                <a:spcPct val="105000"/>
              </a:lnSpc>
              <a:buNone/>
              <a:def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pPr>
            <a:r>
              <a: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做什么</a:t>
            </a:r>
          </a:p>
        </p:txBody>
      </p:sp>
      <p:sp>
        <p:nvSpPr>
          <p:cNvPr id="39" name="step-2-做什么-text">
            <a:extLst xmlns:a="http://schemas.openxmlformats.org/drawingml/2006/main">
              <a:ext uri="{FF2B5EF4-FFF2-40B4-BE49-F238E27FC236}">
                <a16:creationId xmlns:a16="http://schemas.microsoft.com/office/drawing/2014/main" id="{5F6C36FF-2994-46D4-91D1-87A32F329F4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009775" y="2628900"/>
            <a:ext cx="11049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9525" tIns="0" rIns="9525" bIns="0" anchor="t">
            <a:norm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04000"/>
              </a:lnSpc>
              <a:buNone/>
              <a:def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defRPr>
            </a:pPr>
            <a:r>
              <a: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rPr>
              <a:t>识别用户真正想解决什么问题，并拆出关键条件。</a:t>
            </a:r>
          </a:p>
        </p:txBody>
      </p:sp>
      <p:sp>
        <p:nvSpPr>
          <p:cNvPr id="40" name="step-2-底层原理-box">
            <a:extLst xmlns:a="http://schemas.openxmlformats.org/drawingml/2006/main">
              <a:ext uri="{FF2B5EF4-FFF2-40B4-BE49-F238E27FC236}">
                <a16:creationId xmlns:a16="http://schemas.microsoft.com/office/drawing/2014/main" id="{A29530C0-D2D2-4655-98AE-3ABE5DCA9E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962150" y="3038475"/>
            <a:ext cx="1200150" cy="590550"/>
          </a:xfrm>
          <a:prstGeom xmlns:a="http://schemas.openxmlformats.org/drawingml/2006/main" prst="roundRect">
            <a:avLst>
              <a:gd name="adj" fmla="val 8065"/>
            </a:avLst>
          </a:prstGeom>
          <a:solidFill xmlns:a="http://schemas.openxmlformats.org/drawingml/2006/main">
            <a:srgbClr val="FFFFFF">
              <a:alpha val="88000"/>
            </a:srgbClr>
          </a:solidFill>
          <a:ln xmlns:a="http://schemas.openxmlformats.org/drawingml/2006/main" w="7620">
            <a:solidFill>
              <a:srgbClr val="2C8A57">
                <a:alpha val="62000"/>
              </a:srgbClr>
            </a:solidFill>
            <a:prstDash val="dash"/>
          </a:ln>
        </p:spPr>
      </p:sp>
      <p:sp>
        <p:nvSpPr>
          <p:cNvPr id="41" name="pill-底层原理">
            <a:extLst xmlns:a="http://schemas.openxmlformats.org/drawingml/2006/main">
              <a:ext uri="{FF2B5EF4-FFF2-40B4-BE49-F238E27FC236}">
                <a16:creationId xmlns:a16="http://schemas.microsoft.com/office/drawing/2014/main" id="{85EA1EFC-3903-4B46-814E-39692EDD6F8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009775" y="3076575"/>
            <a:ext cx="409575" cy="161925"/>
          </a:xfrm>
          <a:prstGeom xmlns:a="http://schemas.openxmlformats.org/drawingml/2006/main" prst="roundRect">
            <a:avLst>
              <a:gd name="adj" fmla="val 23529"/>
            </a:avLst>
          </a:prstGeom>
          <a:solidFill xmlns:a="http://schemas.openxmlformats.org/drawingml/2006/main">
            <a:srgbClr val="2C8A57"/>
          </a:solidFill>
          <a:ln xmlns:a="http://schemas.openxmlformats.org/drawingml/2006/main" w="4763">
            <a:solidFill>
              <a:srgbClr val="2C8A57"/>
            </a:solidFill>
            <a:prstDash val="solid"/>
          </a:ln>
        </p:spPr>
      </p:sp>
      <p:sp>
        <p:nvSpPr>
          <p:cNvPr id="42" name="pill-text-底层原理">
            <a:extLst xmlns:a="http://schemas.openxmlformats.org/drawingml/2006/main">
              <a:ext uri="{FF2B5EF4-FFF2-40B4-BE49-F238E27FC236}">
                <a16:creationId xmlns:a16="http://schemas.microsoft.com/office/drawing/2014/main" id="{0FA22A9E-BB8B-44EB-911C-F4A44BDD7F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028825" y="3086100"/>
            <a:ext cx="371475" cy="133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9525" tIns="0" rIns="9525" bIns="0" anchor="ctr">
            <a:normAutofit/>
          </a:bodyPr>
          <a:lstStyle xmlns:a="http://schemas.openxmlformats.org/drawingml/2006/main"/>
          <a:p xmlns:a="http://schemas.openxmlformats.org/drawingml/2006/main">
            <a:pPr algn="ctr">
              <a:lnSpc>
                <a:spcPct val="105000"/>
              </a:lnSpc>
              <a:buNone/>
              <a:def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pPr>
            <a:r>
              <a: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底层原理</a:t>
            </a:r>
          </a:p>
        </p:txBody>
      </p:sp>
      <p:sp>
        <p:nvSpPr>
          <p:cNvPr id="43" name="step-2-底层原理-text">
            <a:extLst xmlns:a="http://schemas.openxmlformats.org/drawingml/2006/main">
              <a:ext uri="{FF2B5EF4-FFF2-40B4-BE49-F238E27FC236}">
                <a16:creationId xmlns:a16="http://schemas.microsoft.com/office/drawing/2014/main" id="{4E4E8098-0AE2-4614-9716-EA14717FC4D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009775" y="3267075"/>
            <a:ext cx="11049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9525" tIns="0" rIns="9525" bIns="0" anchor="t">
            <a:norm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04000"/>
              </a:lnSpc>
              <a:buNone/>
              <a:def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defRPr>
            </a:pPr>
            <a:r>
              <a: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rPr>
              <a:t>识别目标、对象、场景、约束、隐含需求。</a:t>
            </a:r>
          </a:p>
        </p:txBody>
      </p:sp>
      <p:sp>
        <p:nvSpPr>
          <p:cNvPr id="44" name="step-2-示例-box">
            <a:extLst xmlns:a="http://schemas.openxmlformats.org/drawingml/2006/main">
              <a:ext uri="{FF2B5EF4-FFF2-40B4-BE49-F238E27FC236}">
                <a16:creationId xmlns:a16="http://schemas.microsoft.com/office/drawing/2014/main" id="{5A28B826-C9B5-4D28-B96C-0D5BCCA6A3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962150" y="3676650"/>
            <a:ext cx="1200150" cy="590550"/>
          </a:xfrm>
          <a:prstGeom xmlns:a="http://schemas.openxmlformats.org/drawingml/2006/main" prst="roundRect">
            <a:avLst>
              <a:gd name="adj" fmla="val 8065"/>
            </a:avLst>
          </a:prstGeom>
          <a:solidFill xmlns:a="http://schemas.openxmlformats.org/drawingml/2006/main">
            <a:srgbClr val="FFFFFF">
              <a:alpha val="88000"/>
            </a:srgbClr>
          </a:solidFill>
          <a:ln xmlns:a="http://schemas.openxmlformats.org/drawingml/2006/main" w="7620">
            <a:solidFill>
              <a:srgbClr val="2C8A57">
                <a:alpha val="62000"/>
              </a:srgbClr>
            </a:solidFill>
            <a:prstDash val="dash"/>
          </a:ln>
        </p:spPr>
      </p:sp>
      <p:sp>
        <p:nvSpPr>
          <p:cNvPr id="45" name="pill-示例">
            <a:extLst xmlns:a="http://schemas.openxmlformats.org/drawingml/2006/main">
              <a:ext uri="{FF2B5EF4-FFF2-40B4-BE49-F238E27FC236}">
                <a16:creationId xmlns:a16="http://schemas.microsoft.com/office/drawing/2014/main" id="{50E6B2F0-BE01-4CC7-8508-FC7415F829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009775" y="3714750"/>
            <a:ext cx="409575" cy="161925"/>
          </a:xfrm>
          <a:prstGeom xmlns:a="http://schemas.openxmlformats.org/drawingml/2006/main" prst="roundRect">
            <a:avLst>
              <a:gd name="adj" fmla="val 23529"/>
            </a:avLst>
          </a:prstGeom>
          <a:solidFill xmlns:a="http://schemas.openxmlformats.org/drawingml/2006/main">
            <a:srgbClr val="2C8A57"/>
          </a:solidFill>
          <a:ln xmlns:a="http://schemas.openxmlformats.org/drawingml/2006/main" w="4763">
            <a:solidFill>
              <a:srgbClr val="2C8A57"/>
            </a:solidFill>
            <a:prstDash val="solid"/>
          </a:ln>
        </p:spPr>
      </p:sp>
      <p:sp>
        <p:nvSpPr>
          <p:cNvPr id="46" name="pill-text-示例">
            <a:extLst xmlns:a="http://schemas.openxmlformats.org/drawingml/2006/main">
              <a:ext uri="{FF2B5EF4-FFF2-40B4-BE49-F238E27FC236}">
                <a16:creationId xmlns:a16="http://schemas.microsoft.com/office/drawing/2014/main" id="{B97085ED-4868-4728-B446-16C1A3F494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028825" y="3724275"/>
            <a:ext cx="371475" cy="133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9525" tIns="0" rIns="9525" bIns="0" anchor="ctr">
            <a:normAutofit/>
          </a:bodyPr>
          <a:lstStyle xmlns:a="http://schemas.openxmlformats.org/drawingml/2006/main"/>
          <a:p xmlns:a="http://schemas.openxmlformats.org/drawingml/2006/main">
            <a:pPr algn="ctr">
              <a:lnSpc>
                <a:spcPct val="105000"/>
              </a:lnSpc>
              <a:buNone/>
              <a:def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pPr>
            <a:r>
              <a: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示例</a:t>
            </a:r>
          </a:p>
        </p:txBody>
      </p:sp>
      <p:sp>
        <p:nvSpPr>
          <p:cNvPr id="47" name="step-2-示例-text">
            <a:extLst xmlns:a="http://schemas.openxmlformats.org/drawingml/2006/main">
              <a:ext uri="{FF2B5EF4-FFF2-40B4-BE49-F238E27FC236}">
                <a16:creationId xmlns:a16="http://schemas.microsoft.com/office/drawing/2014/main" id="{D1047F65-D9B6-4405-9841-E131E1F84AF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009775" y="3905250"/>
            <a:ext cx="11049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9525" tIns="0" rIns="9525" bIns="0" anchor="t">
            <a:norm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04000"/>
              </a:lnSpc>
              <a:buNone/>
              <a:def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defRPr>
            </a:pPr>
            <a:r>
              <a: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rPr>
              <a:t>目标=推荐；对象=博物馆；人群=亲子；地点=北京。</a:t>
            </a:r>
          </a:p>
        </p:txBody>
      </p:sp>
      <p:sp>
        <p:nvSpPr>
          <p:cNvPr id="48" name="step-3-card">
            <a:extLst xmlns:a="http://schemas.openxmlformats.org/drawingml/2006/main">
              <a:ext uri="{FF2B5EF4-FFF2-40B4-BE49-F238E27FC236}">
                <a16:creationId xmlns:a16="http://schemas.microsoft.com/office/drawing/2014/main" id="{50F90E3B-6B66-4C4D-BA04-D3AE092DD18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371850" y="1057275"/>
            <a:ext cx="1352550" cy="3381375"/>
          </a:xfrm>
          <a:prstGeom xmlns:a="http://schemas.openxmlformats.org/drawingml/2006/main" prst="roundRect">
            <a:avLst>
              <a:gd name="adj" fmla="val 4930"/>
            </a:avLst>
          </a:prstGeom>
          <a:solidFill xmlns:a="http://schemas.openxmlformats.org/drawingml/2006/main">
            <a:srgbClr val="FFF9F1"/>
          </a:solidFill>
          <a:ln xmlns:a="http://schemas.openxmlformats.org/drawingml/2006/main" w="17145">
            <a:solidFill>
              <a:srgbClr val="E07A13"/>
            </a:solidFill>
            <a:prstDash val="solid"/>
          </a:ln>
        </p:spPr>
        <p:style>
          <a:lnRef xmlns:a="http://schemas.openxmlformats.org/drawingml/2006/main" idx="0">
            <a:srgbClr val="FFFFFF"/>
          </a:lnRef>
          <a:fillRef xmlns:a="http://schemas.openxmlformats.org/drawingml/2006/main" idx="0">
            <a:srgbClr val="FFFFFF"/>
          </a:fillRef>
          <a:effectRef xmlns:a="http://schemas.openxmlformats.org/drawingml/2006/main" idx="4">
            <a:srgbClr val="FFFFFF"/>
          </a:effectRef>
          <a:fontRef xmlns:a="http://schemas.openxmlformats.org/drawingml/2006/main" idx="major"/>
        </p:style>
      </p:sp>
      <p:sp>
        <p:nvSpPr>
          <p:cNvPr id="49" name="step-3-number">
            <a:extLst xmlns:a="http://schemas.openxmlformats.org/drawingml/2006/main">
              <a:ext uri="{FF2B5EF4-FFF2-40B4-BE49-F238E27FC236}">
                <a16:creationId xmlns:a16="http://schemas.microsoft.com/office/drawing/2014/main" id="{2824F1F7-8CF5-4367-A17F-55327EC4F0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76625" y="1162050"/>
            <a:ext cx="257175" cy="257175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07A13"/>
          </a:solidFill>
          <a:ln xmlns:a="http://schemas.openxmlformats.org/drawingml/2006/main" w="0">
            <a:solidFill>
              <a:srgbClr val="E07A13"/>
            </a:solidFill>
            <a:prstDash val="solid"/>
          </a:ln>
        </p:spPr>
      </p:sp>
      <p:sp>
        <p:nvSpPr>
          <p:cNvPr id="50" name="step-3-number-text">
            <a:extLst xmlns:a="http://schemas.openxmlformats.org/drawingml/2006/main">
              <a:ext uri="{FF2B5EF4-FFF2-40B4-BE49-F238E27FC236}">
                <a16:creationId xmlns:a16="http://schemas.microsoft.com/office/drawing/2014/main" id="{CEA6559A-E92F-4D89-BEE5-E539DB782C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76625" y="1171575"/>
            <a:ext cx="257175" cy="2000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ctr">
            <a:normAutofit/>
          </a:bodyPr>
          <a:lstStyle xmlns:a="http://schemas.openxmlformats.org/drawingml/2006/main"/>
          <a:p xmlns:a="http://schemas.openxmlformats.org/drawingml/2006/main">
            <a:pPr algn="ctr">
              <a:lnSpc>
                <a:spcPct val="105000"/>
              </a:lnSpc>
              <a:buNone/>
              <a:defRPr sz="11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pPr>
            <a:r>
              <a:rPr sz="11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3</a:t>
            </a:r>
          </a:p>
        </p:txBody>
      </p:sp>
      <p:sp>
        <p:nvSpPr>
          <p:cNvPr id="51" name="step-3-title">
            <a:extLst xmlns:a="http://schemas.openxmlformats.org/drawingml/2006/main">
              <a:ext uri="{FF2B5EF4-FFF2-40B4-BE49-F238E27FC236}">
                <a16:creationId xmlns:a16="http://schemas.microsoft.com/office/drawing/2014/main" id="{87018782-09C6-4D87-87F3-12783CBA96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771900" y="1143000"/>
            <a:ext cx="885825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9525" tIns="0" rIns="9525" bIns="0" anchor="ctr">
            <a:norm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050" b="1">
                <a:solidFill>
                  <a:srgbClr val="E07A13"/>
                </a:solidFill>
                <a:latin typeface="微软雅黑"/>
                <a:ea typeface="微软雅黑"/>
                <a:cs typeface="微软雅黑"/>
              </a:defRPr>
            </a:pPr>
            <a:r>
              <a:rPr sz="1050" b="1">
                <a:solidFill>
                  <a:srgbClr val="E07A13"/>
                </a:solidFill>
                <a:latin typeface="微软雅黑"/>
                <a:ea typeface="微软雅黑"/>
                <a:cs typeface="微软雅黑"/>
              </a:rPr>
              <a:t>查询重写与</a:t>
            </a:r>
          </a:p>
          <a:p xmlns:a="http://schemas.openxmlformats.org/drawingml/2006/main">
            <a:pPr algn="l">
              <a:lnSpc>
                <a:spcPct val="105000"/>
              </a:lnSpc>
              <a:buNone/>
              <a:defRPr sz="1050" b="1">
                <a:solidFill>
                  <a:srgbClr val="E07A13"/>
                </a:solidFill>
                <a:latin typeface="微软雅黑"/>
                <a:ea typeface="微软雅黑"/>
                <a:cs typeface="微软雅黑"/>
              </a:defRPr>
            </a:pPr>
            <a:r>
              <a:rPr sz="1050" b="1">
                <a:solidFill>
                  <a:srgbClr val="E07A13"/>
                </a:solidFill>
                <a:latin typeface="微软雅黑"/>
                <a:ea typeface="微软雅黑"/>
                <a:cs typeface="微软雅黑"/>
              </a:rPr>
              <a:t>任务规划</a:t>
            </a:r>
          </a:p>
        </p:txBody>
      </p:sp>
      <p:sp>
        <p:nvSpPr>
          <p:cNvPr id="52" name="icon-plan-safe-area">
            <a:extLst xmlns:a="http://schemas.openxmlformats.org/drawingml/2006/main">
              <a:ext uri="{FF2B5EF4-FFF2-40B4-BE49-F238E27FC236}">
                <a16:creationId xmlns:a16="http://schemas.microsoft.com/office/drawing/2014/main" id="{C92901BA-2CEB-457E-8F7D-4036A6EAC59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743325" y="1638300"/>
            <a:ext cx="609600" cy="600075"/>
          </a:xfrm>
          <a:prstGeom xmlns:a="http://schemas.openxmlformats.org/drawingml/2006/main" prst="roundRect">
            <a:avLst>
              <a:gd name="adj" fmla="val 15873"/>
            </a:avLst>
          </a:prstGeom>
          <a:solidFill xmlns:a="http://schemas.openxmlformats.org/drawingml/2006/main">
            <a:srgbClr val="E07A13">
              <a:alpha val="12000"/>
            </a:srgbClr>
          </a:solidFill>
          <a:ln xmlns:a="http://schemas.openxmlformats.org/drawingml/2006/main" w="4763">
            <a:solidFill>
              <a:srgbClr val="E07A13">
                <a:alpha val="10000"/>
              </a:srgbClr>
            </a:solidFill>
            <a:prstDash val="solid"/>
          </a:ln>
        </p:spPr>
      </p:sp>
      <p:sp>
        <p:nvSpPr>
          <p:cNvPr id="53" name="icon-plan-root">
            <a:extLst xmlns:a="http://schemas.openxmlformats.org/drawingml/2006/main">
              <a:ext uri="{FF2B5EF4-FFF2-40B4-BE49-F238E27FC236}">
                <a16:creationId xmlns:a16="http://schemas.microsoft.com/office/drawing/2014/main" id="{3E97F132-C705-469A-8180-58BC79A065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981450" y="1743075"/>
            <a:ext cx="152400" cy="104775"/>
          </a:xfrm>
          <a:prstGeom xmlns:a="http://schemas.openxmlformats.org/drawingml/2006/main" prst="roundRect">
            <a:avLst>
              <a:gd name="adj" fmla="val 27273"/>
            </a:avLst>
          </a:prstGeom>
          <a:solidFill xmlns:a="http://schemas.openxmlformats.org/drawingml/2006/main">
            <a:srgbClr val="E07A13">
              <a:alpha val="18000"/>
            </a:srgbClr>
          </a:solidFill>
          <a:ln xmlns:a="http://schemas.openxmlformats.org/drawingml/2006/main" w="11430">
            <a:solidFill>
              <a:srgbClr val="E07A13"/>
            </a:solidFill>
            <a:prstDash val="solid"/>
          </a:ln>
        </p:spPr>
      </p:sp>
      <p:sp>
        <p:nvSpPr>
          <p:cNvPr id="54" name="icon-plan-a">
            <a:extLst xmlns:a="http://schemas.openxmlformats.org/drawingml/2006/main">
              <a:ext uri="{FF2B5EF4-FFF2-40B4-BE49-F238E27FC236}">
                <a16:creationId xmlns:a16="http://schemas.microsoft.com/office/drawing/2014/main" id="{4B3C6C5A-1C1F-407F-AA5F-9FA2541AE1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829050" y="2000250"/>
            <a:ext cx="152400" cy="104775"/>
          </a:xfrm>
          <a:prstGeom xmlns:a="http://schemas.openxmlformats.org/drawingml/2006/main" prst="roundRect">
            <a:avLst>
              <a:gd name="adj" fmla="val 27273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1430">
            <a:solidFill>
              <a:srgbClr val="E07A13"/>
            </a:solidFill>
            <a:prstDash val="solid"/>
          </a:ln>
        </p:spPr>
      </p:sp>
      <p:sp>
        <p:nvSpPr>
          <p:cNvPr id="55" name="icon-plan-b">
            <a:extLst xmlns:a="http://schemas.openxmlformats.org/drawingml/2006/main">
              <a:ext uri="{FF2B5EF4-FFF2-40B4-BE49-F238E27FC236}">
                <a16:creationId xmlns:a16="http://schemas.microsoft.com/office/drawing/2014/main" id="{11CE958E-F058-4CAA-8D08-B3787526F04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981450" y="2000250"/>
            <a:ext cx="152400" cy="104775"/>
          </a:xfrm>
          <a:prstGeom xmlns:a="http://schemas.openxmlformats.org/drawingml/2006/main" prst="roundRect">
            <a:avLst>
              <a:gd name="adj" fmla="val 27273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1430">
            <a:solidFill>
              <a:srgbClr val="E07A13"/>
            </a:solidFill>
            <a:prstDash val="solid"/>
          </a:ln>
        </p:spPr>
      </p:sp>
      <p:sp>
        <p:nvSpPr>
          <p:cNvPr id="56" name="icon-plan-c">
            <a:extLst xmlns:a="http://schemas.openxmlformats.org/drawingml/2006/main">
              <a:ext uri="{FF2B5EF4-FFF2-40B4-BE49-F238E27FC236}">
                <a16:creationId xmlns:a16="http://schemas.microsoft.com/office/drawing/2014/main" id="{0BBC4536-D3E7-4F52-BD16-6B25C73032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133850" y="2000250"/>
            <a:ext cx="152400" cy="104775"/>
          </a:xfrm>
          <a:prstGeom xmlns:a="http://schemas.openxmlformats.org/drawingml/2006/main" prst="roundRect">
            <a:avLst>
              <a:gd name="adj" fmla="val 27273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1430">
            <a:solidFill>
              <a:srgbClr val="E07A13"/>
            </a:solidFill>
            <a:prstDash val="solid"/>
          </a:ln>
        </p:spPr>
      </p:sp>
      <p:sp>
        <p:nvSpPr>
          <p:cNvPr id="57" name="icon-plan-line">
            <a:extLst xmlns:a="http://schemas.openxmlformats.org/drawingml/2006/main">
              <a:ext uri="{FF2B5EF4-FFF2-40B4-BE49-F238E27FC236}">
                <a16:creationId xmlns:a16="http://schemas.microsoft.com/office/drawing/2014/main" id="{DF8037AD-892F-4B0F-BE83-7247C5DA13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57650" y="1847850"/>
            <a:ext cx="0" cy="9525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11430">
            <a:solidFill>
              <a:srgbClr val="E07A13"/>
            </a:solidFill>
            <a:prstDash val="solid"/>
          </a:ln>
        </p:spPr>
      </p:sp>
      <p:sp>
        <p:nvSpPr>
          <p:cNvPr id="58" name="icon-plan-line">
            <a:extLst xmlns:a="http://schemas.openxmlformats.org/drawingml/2006/main">
              <a:ext uri="{FF2B5EF4-FFF2-40B4-BE49-F238E27FC236}">
                <a16:creationId xmlns:a16="http://schemas.microsoft.com/office/drawing/2014/main" id="{1296D380-5DC3-48E4-AE32-5C9CF9A4CB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905250" y="1943100"/>
            <a:ext cx="304800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11430">
            <a:solidFill>
              <a:srgbClr val="E07A13"/>
            </a:solidFill>
            <a:prstDash val="solid"/>
          </a:ln>
        </p:spPr>
      </p:sp>
      <p:sp>
        <p:nvSpPr>
          <p:cNvPr id="59" name="icon-plan-line">
            <a:extLst xmlns:a="http://schemas.openxmlformats.org/drawingml/2006/main">
              <a:ext uri="{FF2B5EF4-FFF2-40B4-BE49-F238E27FC236}">
                <a16:creationId xmlns:a16="http://schemas.microsoft.com/office/drawing/2014/main" id="{44BC15A9-EA54-46A8-8DF7-DF593E2C20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905250" y="1943100"/>
            <a:ext cx="0" cy="5715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11430">
            <a:solidFill>
              <a:srgbClr val="E07A13"/>
            </a:solidFill>
            <a:prstDash val="solid"/>
          </a:ln>
        </p:spPr>
      </p:sp>
      <p:sp>
        <p:nvSpPr>
          <p:cNvPr id="60" name="icon-plan-line">
            <a:extLst xmlns:a="http://schemas.openxmlformats.org/drawingml/2006/main">
              <a:ext uri="{FF2B5EF4-FFF2-40B4-BE49-F238E27FC236}">
                <a16:creationId xmlns:a16="http://schemas.microsoft.com/office/drawing/2014/main" id="{80EE7A5C-51A7-4079-B03B-38E44F02335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57650" y="1943100"/>
            <a:ext cx="0" cy="5715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11430">
            <a:solidFill>
              <a:srgbClr val="E07A13"/>
            </a:solidFill>
            <a:prstDash val="solid"/>
          </a:ln>
        </p:spPr>
      </p:sp>
      <p:sp>
        <p:nvSpPr>
          <p:cNvPr id="61" name="icon-plan-line">
            <a:extLst xmlns:a="http://schemas.openxmlformats.org/drawingml/2006/main">
              <a:ext uri="{FF2B5EF4-FFF2-40B4-BE49-F238E27FC236}">
                <a16:creationId xmlns:a16="http://schemas.microsoft.com/office/drawing/2014/main" id="{EF5F459D-3B8B-4E33-BAF6-F8D8DB1DB5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10050" y="1943100"/>
            <a:ext cx="0" cy="5715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11430">
            <a:solidFill>
              <a:srgbClr val="E07A13"/>
            </a:solidFill>
            <a:prstDash val="solid"/>
          </a:ln>
        </p:spPr>
      </p:sp>
      <p:sp>
        <p:nvSpPr>
          <p:cNvPr id="62" name="icon-plan-line">
            <a:extLst xmlns:a="http://schemas.openxmlformats.org/drawingml/2006/main">
              <a:ext uri="{FF2B5EF4-FFF2-40B4-BE49-F238E27FC236}">
                <a16:creationId xmlns:a16="http://schemas.microsoft.com/office/drawing/2014/main" id="{4460CEBA-BE7E-4FB4-BA1D-0E846BE8DE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876675" y="2162175"/>
            <a:ext cx="361950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E07A13"/>
            </a:solidFill>
            <a:prstDash val="solid"/>
          </a:ln>
        </p:spPr>
      </p:sp>
      <p:sp>
        <p:nvSpPr>
          <p:cNvPr id="63" name="icon-plan-line">
            <a:extLst xmlns:a="http://schemas.openxmlformats.org/drawingml/2006/main">
              <a:ext uri="{FF2B5EF4-FFF2-40B4-BE49-F238E27FC236}">
                <a16:creationId xmlns:a16="http://schemas.microsoft.com/office/drawing/2014/main" id="{7784B6AF-17F3-4A71-AADF-26E1A908265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876675" y="2209800"/>
            <a:ext cx="361950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E07A13"/>
            </a:solidFill>
            <a:prstDash val="solid"/>
          </a:ln>
        </p:spPr>
      </p:sp>
      <p:sp>
        <p:nvSpPr>
          <p:cNvPr id="64" name="icon-plan-line">
            <a:extLst xmlns:a="http://schemas.openxmlformats.org/drawingml/2006/main">
              <a:ext uri="{FF2B5EF4-FFF2-40B4-BE49-F238E27FC236}">
                <a16:creationId xmlns:a16="http://schemas.microsoft.com/office/drawing/2014/main" id="{F4DE8253-8D5D-46BB-BFB8-4A8B408CAD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876675" y="2257425"/>
            <a:ext cx="361950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E07A13"/>
            </a:solidFill>
            <a:prstDash val="solid"/>
          </a:ln>
        </p:spPr>
      </p:sp>
      <p:sp>
        <p:nvSpPr>
          <p:cNvPr id="65" name="step-3-做什么-box">
            <a:extLst xmlns:a="http://schemas.openxmlformats.org/drawingml/2006/main">
              <a:ext uri="{FF2B5EF4-FFF2-40B4-BE49-F238E27FC236}">
                <a16:creationId xmlns:a16="http://schemas.microsoft.com/office/drawing/2014/main" id="{FC730AC3-C883-4CA8-A35D-949F96672C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48050" y="2400300"/>
            <a:ext cx="1200150" cy="590550"/>
          </a:xfrm>
          <a:prstGeom xmlns:a="http://schemas.openxmlformats.org/drawingml/2006/main" prst="roundRect">
            <a:avLst>
              <a:gd name="adj" fmla="val 8065"/>
            </a:avLst>
          </a:prstGeom>
          <a:solidFill xmlns:a="http://schemas.openxmlformats.org/drawingml/2006/main">
            <a:srgbClr val="FFFFFF">
              <a:alpha val="88000"/>
            </a:srgbClr>
          </a:solidFill>
          <a:ln xmlns:a="http://schemas.openxmlformats.org/drawingml/2006/main" w="7620">
            <a:solidFill>
              <a:srgbClr val="E07A13">
                <a:alpha val="62000"/>
              </a:srgbClr>
            </a:solidFill>
            <a:prstDash val="dash"/>
          </a:ln>
        </p:spPr>
      </p:sp>
      <p:sp>
        <p:nvSpPr>
          <p:cNvPr id="66" name="pill-做什么">
            <a:extLst xmlns:a="http://schemas.openxmlformats.org/drawingml/2006/main">
              <a:ext uri="{FF2B5EF4-FFF2-40B4-BE49-F238E27FC236}">
                <a16:creationId xmlns:a16="http://schemas.microsoft.com/office/drawing/2014/main" id="{C1FF3D4E-6DC8-4745-862B-B7C049B4CD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95675" y="2438400"/>
            <a:ext cx="409575" cy="161925"/>
          </a:xfrm>
          <a:prstGeom xmlns:a="http://schemas.openxmlformats.org/drawingml/2006/main" prst="roundRect">
            <a:avLst>
              <a:gd name="adj" fmla="val 23529"/>
            </a:avLst>
          </a:prstGeom>
          <a:solidFill xmlns:a="http://schemas.openxmlformats.org/drawingml/2006/main">
            <a:srgbClr val="E07A13"/>
          </a:solidFill>
          <a:ln xmlns:a="http://schemas.openxmlformats.org/drawingml/2006/main" w="4763">
            <a:solidFill>
              <a:srgbClr val="E07A13"/>
            </a:solidFill>
            <a:prstDash val="solid"/>
          </a:ln>
        </p:spPr>
      </p:sp>
      <p:sp>
        <p:nvSpPr>
          <p:cNvPr id="67" name="pill-text-做什么">
            <a:extLst xmlns:a="http://schemas.openxmlformats.org/drawingml/2006/main">
              <a:ext uri="{FF2B5EF4-FFF2-40B4-BE49-F238E27FC236}">
                <a16:creationId xmlns:a16="http://schemas.microsoft.com/office/drawing/2014/main" id="{4A3C8AF2-32BF-4D03-BC88-7B4EBDAC56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514725" y="2447925"/>
            <a:ext cx="371475" cy="133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9525" tIns="0" rIns="9525" bIns="0" anchor="ctr">
            <a:normAutofit/>
          </a:bodyPr>
          <a:lstStyle xmlns:a="http://schemas.openxmlformats.org/drawingml/2006/main"/>
          <a:p xmlns:a="http://schemas.openxmlformats.org/drawingml/2006/main">
            <a:pPr algn="ctr">
              <a:lnSpc>
                <a:spcPct val="105000"/>
              </a:lnSpc>
              <a:buNone/>
              <a:def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pPr>
            <a:r>
              <a: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做什么</a:t>
            </a:r>
          </a:p>
        </p:txBody>
      </p:sp>
      <p:sp>
        <p:nvSpPr>
          <p:cNvPr id="68" name="step-3-做什么-text">
            <a:extLst xmlns:a="http://schemas.openxmlformats.org/drawingml/2006/main">
              <a:ext uri="{FF2B5EF4-FFF2-40B4-BE49-F238E27FC236}">
                <a16:creationId xmlns:a16="http://schemas.microsoft.com/office/drawing/2014/main" id="{880E9CCD-0DE0-4CCD-99C7-18AAD3EE54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95675" y="2628900"/>
            <a:ext cx="11049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9525" tIns="0" rIns="9525" bIns="0" anchor="t">
            <a:norm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04000"/>
              </a:lnSpc>
              <a:buNone/>
              <a:def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defRPr>
            </a:pPr>
            <a:r>
              <a: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rPr>
              <a:t>把一个自然语言问题，改写成多个可检索的子任务。</a:t>
            </a:r>
          </a:p>
        </p:txBody>
      </p:sp>
      <p:sp>
        <p:nvSpPr>
          <p:cNvPr id="69" name="step-3-底层原理-box">
            <a:extLst xmlns:a="http://schemas.openxmlformats.org/drawingml/2006/main">
              <a:ext uri="{FF2B5EF4-FFF2-40B4-BE49-F238E27FC236}">
                <a16:creationId xmlns:a16="http://schemas.microsoft.com/office/drawing/2014/main" id="{89F9CB7E-1E3A-42B3-B1CD-A4780BC2D0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48050" y="3038475"/>
            <a:ext cx="1200150" cy="590550"/>
          </a:xfrm>
          <a:prstGeom xmlns:a="http://schemas.openxmlformats.org/drawingml/2006/main" prst="roundRect">
            <a:avLst>
              <a:gd name="adj" fmla="val 8065"/>
            </a:avLst>
          </a:prstGeom>
          <a:solidFill xmlns:a="http://schemas.openxmlformats.org/drawingml/2006/main">
            <a:srgbClr val="FFFFFF">
              <a:alpha val="88000"/>
            </a:srgbClr>
          </a:solidFill>
          <a:ln xmlns:a="http://schemas.openxmlformats.org/drawingml/2006/main" w="7620">
            <a:solidFill>
              <a:srgbClr val="E07A13">
                <a:alpha val="62000"/>
              </a:srgbClr>
            </a:solidFill>
            <a:prstDash val="dash"/>
          </a:ln>
        </p:spPr>
      </p:sp>
      <p:sp>
        <p:nvSpPr>
          <p:cNvPr id="70" name="pill-底层原理">
            <a:extLst xmlns:a="http://schemas.openxmlformats.org/drawingml/2006/main">
              <a:ext uri="{FF2B5EF4-FFF2-40B4-BE49-F238E27FC236}">
                <a16:creationId xmlns:a16="http://schemas.microsoft.com/office/drawing/2014/main" id="{C3339B17-A143-4B40-A2F6-D8CF17C16DA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95675" y="3076575"/>
            <a:ext cx="409575" cy="161925"/>
          </a:xfrm>
          <a:prstGeom xmlns:a="http://schemas.openxmlformats.org/drawingml/2006/main" prst="roundRect">
            <a:avLst>
              <a:gd name="adj" fmla="val 23529"/>
            </a:avLst>
          </a:prstGeom>
          <a:solidFill xmlns:a="http://schemas.openxmlformats.org/drawingml/2006/main">
            <a:srgbClr val="E07A13"/>
          </a:solidFill>
          <a:ln xmlns:a="http://schemas.openxmlformats.org/drawingml/2006/main" w="4763">
            <a:solidFill>
              <a:srgbClr val="E07A13"/>
            </a:solidFill>
            <a:prstDash val="solid"/>
          </a:ln>
        </p:spPr>
      </p:sp>
      <p:sp>
        <p:nvSpPr>
          <p:cNvPr id="71" name="pill-text-底层原理">
            <a:extLst xmlns:a="http://schemas.openxmlformats.org/drawingml/2006/main">
              <a:ext uri="{FF2B5EF4-FFF2-40B4-BE49-F238E27FC236}">
                <a16:creationId xmlns:a16="http://schemas.microsoft.com/office/drawing/2014/main" id="{5DD85C8A-181F-4302-9C78-1428F08114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514725" y="3086100"/>
            <a:ext cx="371475" cy="133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9525" tIns="0" rIns="9525" bIns="0" anchor="ctr">
            <a:normAutofit/>
          </a:bodyPr>
          <a:lstStyle xmlns:a="http://schemas.openxmlformats.org/drawingml/2006/main"/>
          <a:p xmlns:a="http://schemas.openxmlformats.org/drawingml/2006/main">
            <a:pPr algn="ctr">
              <a:lnSpc>
                <a:spcPct val="105000"/>
              </a:lnSpc>
              <a:buNone/>
              <a:def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pPr>
            <a:r>
              <a: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底层原理</a:t>
            </a:r>
          </a:p>
        </p:txBody>
      </p:sp>
      <p:sp>
        <p:nvSpPr>
          <p:cNvPr id="72" name="step-3-底层原理-text">
            <a:extLst xmlns:a="http://schemas.openxmlformats.org/drawingml/2006/main">
              <a:ext uri="{FF2B5EF4-FFF2-40B4-BE49-F238E27FC236}">
                <a16:creationId xmlns:a16="http://schemas.microsoft.com/office/drawing/2014/main" id="{2C579407-01A3-4FA0-8B40-D618B488C1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95675" y="3267075"/>
            <a:ext cx="11049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9525" tIns="0" rIns="9525" bIns="0" anchor="t">
            <a:norm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04000"/>
              </a:lnSpc>
              <a:buNone/>
              <a:def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defRPr>
            </a:pPr>
            <a:r>
              <a: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rPr>
              <a:t>查询扩展、同义词补全、子问题拆分、多路检索规划。</a:t>
            </a:r>
          </a:p>
        </p:txBody>
      </p:sp>
      <p:sp>
        <p:nvSpPr>
          <p:cNvPr id="73" name="step-3-示例-box">
            <a:extLst xmlns:a="http://schemas.openxmlformats.org/drawingml/2006/main">
              <a:ext uri="{FF2B5EF4-FFF2-40B4-BE49-F238E27FC236}">
                <a16:creationId xmlns:a16="http://schemas.microsoft.com/office/drawing/2014/main" id="{1C6A8686-084F-4C41-8A66-37F6BFE180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48050" y="3676650"/>
            <a:ext cx="1200150" cy="590550"/>
          </a:xfrm>
          <a:prstGeom xmlns:a="http://schemas.openxmlformats.org/drawingml/2006/main" prst="roundRect">
            <a:avLst>
              <a:gd name="adj" fmla="val 8065"/>
            </a:avLst>
          </a:prstGeom>
          <a:solidFill xmlns:a="http://schemas.openxmlformats.org/drawingml/2006/main">
            <a:srgbClr val="FFFFFF">
              <a:alpha val="88000"/>
            </a:srgbClr>
          </a:solidFill>
          <a:ln xmlns:a="http://schemas.openxmlformats.org/drawingml/2006/main" w="7620">
            <a:solidFill>
              <a:srgbClr val="E07A13">
                <a:alpha val="62000"/>
              </a:srgbClr>
            </a:solidFill>
            <a:prstDash val="dash"/>
          </a:ln>
        </p:spPr>
      </p:sp>
      <p:sp>
        <p:nvSpPr>
          <p:cNvPr id="74" name="pill-示例">
            <a:extLst xmlns:a="http://schemas.openxmlformats.org/drawingml/2006/main">
              <a:ext uri="{FF2B5EF4-FFF2-40B4-BE49-F238E27FC236}">
                <a16:creationId xmlns:a16="http://schemas.microsoft.com/office/drawing/2014/main" id="{2380C1A4-8C6F-462D-AFAF-ED4253DBAC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95675" y="3714750"/>
            <a:ext cx="409575" cy="161925"/>
          </a:xfrm>
          <a:prstGeom xmlns:a="http://schemas.openxmlformats.org/drawingml/2006/main" prst="roundRect">
            <a:avLst>
              <a:gd name="adj" fmla="val 23529"/>
            </a:avLst>
          </a:prstGeom>
          <a:solidFill xmlns:a="http://schemas.openxmlformats.org/drawingml/2006/main">
            <a:srgbClr val="E07A13"/>
          </a:solidFill>
          <a:ln xmlns:a="http://schemas.openxmlformats.org/drawingml/2006/main" w="4763">
            <a:solidFill>
              <a:srgbClr val="E07A13"/>
            </a:solidFill>
            <a:prstDash val="solid"/>
          </a:ln>
        </p:spPr>
      </p:sp>
      <p:sp>
        <p:nvSpPr>
          <p:cNvPr id="75" name="pill-text-示例">
            <a:extLst xmlns:a="http://schemas.openxmlformats.org/drawingml/2006/main">
              <a:ext uri="{FF2B5EF4-FFF2-40B4-BE49-F238E27FC236}">
                <a16:creationId xmlns:a16="http://schemas.microsoft.com/office/drawing/2014/main" id="{11F147CD-9179-4470-A145-181B7B8318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514725" y="3724275"/>
            <a:ext cx="371475" cy="133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9525" tIns="0" rIns="9525" bIns="0" anchor="ctr">
            <a:normAutofit/>
          </a:bodyPr>
          <a:lstStyle xmlns:a="http://schemas.openxmlformats.org/drawingml/2006/main"/>
          <a:p xmlns:a="http://schemas.openxmlformats.org/drawingml/2006/main">
            <a:pPr algn="ctr">
              <a:lnSpc>
                <a:spcPct val="105000"/>
              </a:lnSpc>
              <a:buNone/>
              <a:def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pPr>
            <a:r>
              <a: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示例</a:t>
            </a:r>
          </a:p>
        </p:txBody>
      </p:sp>
      <p:sp>
        <p:nvSpPr>
          <p:cNvPr id="76" name="step-3-示例-text">
            <a:extLst xmlns:a="http://schemas.openxmlformats.org/drawingml/2006/main">
              <a:ext uri="{FF2B5EF4-FFF2-40B4-BE49-F238E27FC236}">
                <a16:creationId xmlns:a16="http://schemas.microsoft.com/office/drawing/2014/main" id="{97B76167-E79B-43E5-99F3-17B5636CE2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95675" y="3905250"/>
            <a:ext cx="11049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9525" tIns="0" rIns="9525" bIns="0" anchor="t">
            <a:norm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04000"/>
              </a:lnSpc>
              <a:buNone/>
              <a:def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defRPr>
            </a:pPr>
            <a:r>
              <a: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rPr>
              <a:t>展览特色、门票预约、交通位置、口碑评价。</a:t>
            </a:r>
          </a:p>
        </p:txBody>
      </p:sp>
      <p:sp>
        <p:nvSpPr>
          <p:cNvPr id="77" name="step-4-card">
            <a:extLst xmlns:a="http://schemas.openxmlformats.org/drawingml/2006/main">
              <a:ext uri="{FF2B5EF4-FFF2-40B4-BE49-F238E27FC236}">
                <a16:creationId xmlns:a16="http://schemas.microsoft.com/office/drawing/2014/main" id="{F47D2F17-E797-4779-8CF8-1A3ED8D91F0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857750" y="1057275"/>
            <a:ext cx="1352550" cy="3381375"/>
          </a:xfrm>
          <a:prstGeom xmlns:a="http://schemas.openxmlformats.org/drawingml/2006/main" prst="roundRect">
            <a:avLst>
              <a:gd name="adj" fmla="val 4930"/>
            </a:avLst>
          </a:prstGeom>
          <a:solidFill xmlns:a="http://schemas.openxmlformats.org/drawingml/2006/main">
            <a:srgbClr val="F6FAFF"/>
          </a:solidFill>
          <a:ln xmlns:a="http://schemas.openxmlformats.org/drawingml/2006/main" w="17145">
            <a:solidFill>
              <a:srgbClr val="0B63CE"/>
            </a:solidFill>
            <a:prstDash val="solid"/>
          </a:ln>
        </p:spPr>
        <p:style>
          <a:lnRef xmlns:a="http://schemas.openxmlformats.org/drawingml/2006/main" idx="0">
            <a:srgbClr val="FFFFFF"/>
          </a:lnRef>
          <a:fillRef xmlns:a="http://schemas.openxmlformats.org/drawingml/2006/main" idx="0">
            <a:srgbClr val="FFFFFF"/>
          </a:fillRef>
          <a:effectRef xmlns:a="http://schemas.openxmlformats.org/drawingml/2006/main" idx="4">
            <a:srgbClr val="FFFFFF"/>
          </a:effectRef>
          <a:fontRef xmlns:a="http://schemas.openxmlformats.org/drawingml/2006/main" idx="major"/>
        </p:style>
      </p:sp>
      <p:sp>
        <p:nvSpPr>
          <p:cNvPr id="78" name="step-4-number">
            <a:extLst xmlns:a="http://schemas.openxmlformats.org/drawingml/2006/main">
              <a:ext uri="{FF2B5EF4-FFF2-40B4-BE49-F238E27FC236}">
                <a16:creationId xmlns:a16="http://schemas.microsoft.com/office/drawing/2014/main" id="{EC73ED36-1CC2-4CC2-87C0-0F99D83A86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962525" y="1162050"/>
            <a:ext cx="257175" cy="257175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0B63CE"/>
          </a:solidFill>
          <a:ln xmlns:a="http://schemas.openxmlformats.org/drawingml/2006/main" w="0">
            <a:solidFill>
              <a:srgbClr val="0B63CE"/>
            </a:solidFill>
            <a:prstDash val="solid"/>
          </a:ln>
        </p:spPr>
      </p:sp>
      <p:sp>
        <p:nvSpPr>
          <p:cNvPr id="79" name="step-4-number-text">
            <a:extLst xmlns:a="http://schemas.openxmlformats.org/drawingml/2006/main">
              <a:ext uri="{FF2B5EF4-FFF2-40B4-BE49-F238E27FC236}">
                <a16:creationId xmlns:a16="http://schemas.microsoft.com/office/drawing/2014/main" id="{FD7875FA-5284-4443-BE2B-108D3D59D70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962525" y="1171575"/>
            <a:ext cx="257175" cy="2000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ctr">
            <a:normAutofit/>
          </a:bodyPr>
          <a:lstStyle xmlns:a="http://schemas.openxmlformats.org/drawingml/2006/main"/>
          <a:p xmlns:a="http://schemas.openxmlformats.org/drawingml/2006/main">
            <a:pPr algn="ctr">
              <a:lnSpc>
                <a:spcPct val="105000"/>
              </a:lnSpc>
              <a:buNone/>
              <a:defRPr sz="11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pPr>
            <a:r>
              <a:rPr sz="11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4</a:t>
            </a:r>
          </a:p>
        </p:txBody>
      </p:sp>
      <p:sp>
        <p:nvSpPr>
          <p:cNvPr id="80" name="step-4-title">
            <a:extLst xmlns:a="http://schemas.openxmlformats.org/drawingml/2006/main">
              <a:ext uri="{FF2B5EF4-FFF2-40B4-BE49-F238E27FC236}">
                <a16:creationId xmlns:a16="http://schemas.microsoft.com/office/drawing/2014/main" id="{D4032C7F-A138-4A2D-B866-9ABD17A6E3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57800" y="1143000"/>
            <a:ext cx="885825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9525" tIns="0" rIns="9525" bIns="0" anchor="ctr">
            <a:norm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050" b="1">
                <a:solidFill>
                  <a:srgbClr val="0B63CE"/>
                </a:solidFill>
                <a:latin typeface="微软雅黑"/>
                <a:ea typeface="微软雅黑"/>
                <a:cs typeface="微软雅黑"/>
              </a:defRPr>
            </a:pPr>
            <a:r>
              <a:rPr sz="1050" b="1">
                <a:solidFill>
                  <a:srgbClr val="0B63CE"/>
                </a:solidFill>
                <a:latin typeface="微软雅黑"/>
                <a:ea typeface="微软雅黑"/>
                <a:cs typeface="微软雅黑"/>
              </a:rPr>
              <a:t>检索与召回</a:t>
            </a:r>
          </a:p>
        </p:txBody>
      </p:sp>
      <p:sp>
        <p:nvSpPr>
          <p:cNvPr id="81" name="icon-retrieve-safe-area">
            <a:extLst xmlns:a="http://schemas.openxmlformats.org/drawingml/2006/main">
              <a:ext uri="{FF2B5EF4-FFF2-40B4-BE49-F238E27FC236}">
                <a16:creationId xmlns:a16="http://schemas.microsoft.com/office/drawing/2014/main" id="{85A70963-A03E-49D7-BD52-90A4385CD4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29225" y="1638300"/>
            <a:ext cx="609600" cy="600075"/>
          </a:xfrm>
          <a:prstGeom xmlns:a="http://schemas.openxmlformats.org/drawingml/2006/main" prst="roundRect">
            <a:avLst>
              <a:gd name="adj" fmla="val 15873"/>
            </a:avLst>
          </a:prstGeom>
          <a:solidFill xmlns:a="http://schemas.openxmlformats.org/drawingml/2006/main">
            <a:srgbClr val="0B63CE">
              <a:alpha val="12000"/>
            </a:srgbClr>
          </a:solidFill>
          <a:ln xmlns:a="http://schemas.openxmlformats.org/drawingml/2006/main" w="4763">
            <a:solidFill>
              <a:srgbClr val="0B63CE">
                <a:alpha val="10000"/>
              </a:srgbClr>
            </a:solidFill>
            <a:prstDash val="solid"/>
          </a:ln>
        </p:spPr>
      </p:sp>
      <p:sp>
        <p:nvSpPr>
          <p:cNvPr id="82" name="icon-db-top">
            <a:extLst xmlns:a="http://schemas.openxmlformats.org/drawingml/2006/main">
              <a:ext uri="{FF2B5EF4-FFF2-40B4-BE49-F238E27FC236}">
                <a16:creationId xmlns:a16="http://schemas.microsoft.com/office/drawing/2014/main" id="{C5CE3ABE-5A4E-4981-B11C-E84CE09D26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05425" y="1790700"/>
            <a:ext cx="276225" cy="85725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0B63CE">
              <a:alpha val="18000"/>
            </a:srgbClr>
          </a:solidFill>
          <a:ln xmlns:a="http://schemas.openxmlformats.org/drawingml/2006/main" w="10478">
            <a:solidFill>
              <a:srgbClr val="0B63CE"/>
            </a:solidFill>
            <a:prstDash val="solid"/>
          </a:ln>
        </p:spPr>
      </p:sp>
      <p:sp>
        <p:nvSpPr>
          <p:cNvPr id="83" name="icon-db-body">
            <a:extLst xmlns:a="http://schemas.openxmlformats.org/drawingml/2006/main">
              <a:ext uri="{FF2B5EF4-FFF2-40B4-BE49-F238E27FC236}">
                <a16:creationId xmlns:a16="http://schemas.microsoft.com/office/drawing/2014/main" id="{90284C9C-1AAF-40F9-BE52-7577ABE254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05425" y="1828800"/>
            <a:ext cx="276225" cy="76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B63CE">
              <a:alpha val="18000"/>
            </a:srgbClr>
          </a:solidFill>
          <a:ln xmlns:a="http://schemas.openxmlformats.org/drawingml/2006/main" w="9525">
            <a:solidFill>
              <a:srgbClr val="0B63CE"/>
            </a:solidFill>
            <a:prstDash val="solid"/>
          </a:ln>
        </p:spPr>
      </p:sp>
      <p:sp>
        <p:nvSpPr>
          <p:cNvPr id="84" name="icon-db-top">
            <a:extLst xmlns:a="http://schemas.openxmlformats.org/drawingml/2006/main">
              <a:ext uri="{FF2B5EF4-FFF2-40B4-BE49-F238E27FC236}">
                <a16:creationId xmlns:a16="http://schemas.microsoft.com/office/drawing/2014/main" id="{09A0E219-639A-461D-8ACE-9E0551A701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05425" y="1876425"/>
            <a:ext cx="276225" cy="85725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10478">
            <a:solidFill>
              <a:srgbClr val="0B63CE"/>
            </a:solidFill>
            <a:prstDash val="solid"/>
          </a:ln>
        </p:spPr>
      </p:sp>
      <p:sp>
        <p:nvSpPr>
          <p:cNvPr id="85" name="icon-db-body">
            <a:extLst xmlns:a="http://schemas.openxmlformats.org/drawingml/2006/main">
              <a:ext uri="{FF2B5EF4-FFF2-40B4-BE49-F238E27FC236}">
                <a16:creationId xmlns:a16="http://schemas.microsoft.com/office/drawing/2014/main" id="{F9C997CC-4A81-48CB-82F7-1AD9661585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05425" y="1914525"/>
            <a:ext cx="276225" cy="76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0B63CE"/>
            </a:solidFill>
            <a:prstDash val="solid"/>
          </a:ln>
        </p:spPr>
      </p:sp>
      <p:sp>
        <p:nvSpPr>
          <p:cNvPr id="86" name="icon-db-top">
            <a:extLst xmlns:a="http://schemas.openxmlformats.org/drawingml/2006/main">
              <a:ext uri="{FF2B5EF4-FFF2-40B4-BE49-F238E27FC236}">
                <a16:creationId xmlns:a16="http://schemas.microsoft.com/office/drawing/2014/main" id="{4E8E454A-A95D-4746-AE3B-BB90A71F2D3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05425" y="1962150"/>
            <a:ext cx="276225" cy="85725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10478">
            <a:solidFill>
              <a:srgbClr val="0B63CE"/>
            </a:solidFill>
            <a:prstDash val="solid"/>
          </a:ln>
        </p:spPr>
      </p:sp>
      <p:sp>
        <p:nvSpPr>
          <p:cNvPr id="87" name="icon-db-body">
            <a:extLst xmlns:a="http://schemas.openxmlformats.org/drawingml/2006/main">
              <a:ext uri="{FF2B5EF4-FFF2-40B4-BE49-F238E27FC236}">
                <a16:creationId xmlns:a16="http://schemas.microsoft.com/office/drawing/2014/main" id="{AB44C21C-1D8A-4C29-9163-35E4861C0FE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05425" y="2000250"/>
            <a:ext cx="276225" cy="76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0B63CE"/>
            </a:solidFill>
            <a:prstDash val="solid"/>
          </a:ln>
        </p:spPr>
      </p:sp>
      <p:sp>
        <p:nvSpPr>
          <p:cNvPr id="88" name="icon-web-box">
            <a:extLst xmlns:a="http://schemas.openxmlformats.org/drawingml/2006/main">
              <a:ext uri="{FF2B5EF4-FFF2-40B4-BE49-F238E27FC236}">
                <a16:creationId xmlns:a16="http://schemas.microsoft.com/office/drawing/2014/main" id="{41F05BA0-D63F-4F53-98A3-F626BE9C895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610225" y="1847850"/>
            <a:ext cx="190500" cy="266700"/>
          </a:xfrm>
          <a:prstGeom xmlns:a="http://schemas.openxmlformats.org/drawingml/2006/main" prst="roundRect">
            <a:avLst>
              <a:gd name="adj" fmla="val 150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1430">
            <a:solidFill>
              <a:srgbClr val="0B63CE"/>
            </a:solidFill>
            <a:prstDash val="solid"/>
          </a:ln>
        </p:spPr>
      </p:sp>
      <p:sp>
        <p:nvSpPr>
          <p:cNvPr id="89" name="icon-web-grid">
            <a:extLst xmlns:a="http://schemas.openxmlformats.org/drawingml/2006/main">
              <a:ext uri="{FF2B5EF4-FFF2-40B4-BE49-F238E27FC236}">
                <a16:creationId xmlns:a16="http://schemas.microsoft.com/office/drawing/2014/main" id="{ADA4F9BD-E0DC-4B7E-A643-B5AD1BBE5D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657850" y="1905000"/>
            <a:ext cx="47625" cy="476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B63CE"/>
          </a:solidFill>
          <a:ln xmlns:a="http://schemas.openxmlformats.org/drawingml/2006/main" w="0">
            <a:solidFill>
              <a:srgbClr val="0B63CE"/>
            </a:solidFill>
            <a:prstDash val="solid"/>
          </a:ln>
        </p:spPr>
      </p:sp>
      <p:sp>
        <p:nvSpPr>
          <p:cNvPr id="90" name="icon-web-grid">
            <a:extLst xmlns:a="http://schemas.openxmlformats.org/drawingml/2006/main">
              <a:ext uri="{FF2B5EF4-FFF2-40B4-BE49-F238E27FC236}">
                <a16:creationId xmlns:a16="http://schemas.microsoft.com/office/drawing/2014/main" id="{9D181054-C14A-4958-A115-3C95E080CE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34050" y="1905000"/>
            <a:ext cx="47625" cy="476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B63CE"/>
          </a:solidFill>
          <a:ln xmlns:a="http://schemas.openxmlformats.org/drawingml/2006/main" w="0">
            <a:solidFill>
              <a:srgbClr val="0B63CE"/>
            </a:solidFill>
            <a:prstDash val="solid"/>
          </a:ln>
        </p:spPr>
      </p:sp>
      <p:sp>
        <p:nvSpPr>
          <p:cNvPr id="91" name="icon-web-grid">
            <a:extLst xmlns:a="http://schemas.openxmlformats.org/drawingml/2006/main">
              <a:ext uri="{FF2B5EF4-FFF2-40B4-BE49-F238E27FC236}">
                <a16:creationId xmlns:a16="http://schemas.microsoft.com/office/drawing/2014/main" id="{2DCF5FCF-A513-49FD-8AC4-1F5A074AC7F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657850" y="1990725"/>
            <a:ext cx="47625" cy="476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B63CE"/>
          </a:solidFill>
          <a:ln xmlns:a="http://schemas.openxmlformats.org/drawingml/2006/main" w="0">
            <a:solidFill>
              <a:srgbClr val="0B63CE"/>
            </a:solidFill>
            <a:prstDash val="solid"/>
          </a:ln>
        </p:spPr>
      </p:sp>
      <p:sp>
        <p:nvSpPr>
          <p:cNvPr id="92" name="icon-web-grid">
            <a:extLst xmlns:a="http://schemas.openxmlformats.org/drawingml/2006/main">
              <a:ext uri="{FF2B5EF4-FFF2-40B4-BE49-F238E27FC236}">
                <a16:creationId xmlns:a16="http://schemas.microsoft.com/office/drawing/2014/main" id="{D0E8CB07-E545-445E-90C2-5090843990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34050" y="1990725"/>
            <a:ext cx="47625" cy="476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B63CE"/>
          </a:solidFill>
          <a:ln xmlns:a="http://schemas.openxmlformats.org/drawingml/2006/main" w="0">
            <a:solidFill>
              <a:srgbClr val="0B63CE"/>
            </a:solidFill>
            <a:prstDash val="solid"/>
          </a:ln>
        </p:spPr>
      </p:sp>
      <p:sp>
        <p:nvSpPr>
          <p:cNvPr id="93" name="step-4-做什么-box">
            <a:extLst xmlns:a="http://schemas.openxmlformats.org/drawingml/2006/main">
              <a:ext uri="{FF2B5EF4-FFF2-40B4-BE49-F238E27FC236}">
                <a16:creationId xmlns:a16="http://schemas.microsoft.com/office/drawing/2014/main" id="{C1BD3732-92CA-425D-A264-A533EF8724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933950" y="2400300"/>
            <a:ext cx="1200150" cy="590550"/>
          </a:xfrm>
          <a:prstGeom xmlns:a="http://schemas.openxmlformats.org/drawingml/2006/main" prst="roundRect">
            <a:avLst>
              <a:gd name="adj" fmla="val 8065"/>
            </a:avLst>
          </a:prstGeom>
          <a:solidFill xmlns:a="http://schemas.openxmlformats.org/drawingml/2006/main">
            <a:srgbClr val="FFFFFF">
              <a:alpha val="88000"/>
            </a:srgbClr>
          </a:solidFill>
          <a:ln xmlns:a="http://schemas.openxmlformats.org/drawingml/2006/main" w="7620">
            <a:solidFill>
              <a:srgbClr val="0B63CE">
                <a:alpha val="62000"/>
              </a:srgbClr>
            </a:solidFill>
            <a:prstDash val="dash"/>
          </a:ln>
        </p:spPr>
      </p:sp>
      <p:sp>
        <p:nvSpPr>
          <p:cNvPr id="94" name="pill-做什么">
            <a:extLst xmlns:a="http://schemas.openxmlformats.org/drawingml/2006/main">
              <a:ext uri="{FF2B5EF4-FFF2-40B4-BE49-F238E27FC236}">
                <a16:creationId xmlns:a16="http://schemas.microsoft.com/office/drawing/2014/main" id="{77178B6D-8AB6-41E2-B73A-1828380C07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981575" y="2438400"/>
            <a:ext cx="409575" cy="161925"/>
          </a:xfrm>
          <a:prstGeom xmlns:a="http://schemas.openxmlformats.org/drawingml/2006/main" prst="roundRect">
            <a:avLst>
              <a:gd name="adj" fmla="val 23529"/>
            </a:avLst>
          </a:prstGeom>
          <a:solidFill xmlns:a="http://schemas.openxmlformats.org/drawingml/2006/main">
            <a:srgbClr val="0B63CE"/>
          </a:solidFill>
          <a:ln xmlns:a="http://schemas.openxmlformats.org/drawingml/2006/main" w="4763">
            <a:solidFill>
              <a:srgbClr val="0B63CE"/>
            </a:solidFill>
            <a:prstDash val="solid"/>
          </a:ln>
        </p:spPr>
      </p:sp>
      <p:sp>
        <p:nvSpPr>
          <p:cNvPr id="95" name="pill-text-做什么">
            <a:extLst xmlns:a="http://schemas.openxmlformats.org/drawingml/2006/main">
              <a:ext uri="{FF2B5EF4-FFF2-40B4-BE49-F238E27FC236}">
                <a16:creationId xmlns:a16="http://schemas.microsoft.com/office/drawing/2014/main" id="{2614DF2D-F98A-4AAE-B9AA-E7A72E9393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000625" y="2447925"/>
            <a:ext cx="371475" cy="133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9525" tIns="0" rIns="9525" bIns="0" anchor="ctr">
            <a:normAutofit/>
          </a:bodyPr>
          <a:lstStyle xmlns:a="http://schemas.openxmlformats.org/drawingml/2006/main"/>
          <a:p xmlns:a="http://schemas.openxmlformats.org/drawingml/2006/main">
            <a:pPr algn="ctr">
              <a:lnSpc>
                <a:spcPct val="105000"/>
              </a:lnSpc>
              <a:buNone/>
              <a:def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pPr>
            <a:r>
              <a: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做什么</a:t>
            </a:r>
          </a:p>
        </p:txBody>
      </p:sp>
      <p:sp>
        <p:nvSpPr>
          <p:cNvPr id="96" name="step-4-做什么-text">
            <a:extLst xmlns:a="http://schemas.openxmlformats.org/drawingml/2006/main">
              <a:ext uri="{FF2B5EF4-FFF2-40B4-BE49-F238E27FC236}">
                <a16:creationId xmlns:a16="http://schemas.microsoft.com/office/drawing/2014/main" id="{CB20D661-2EF4-4046-B07D-C3251FA2A8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981575" y="2628900"/>
            <a:ext cx="11049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9525" tIns="0" rIns="9525" bIns="0" anchor="t">
            <a:norm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04000"/>
              </a:lnSpc>
              <a:buNone/>
              <a:def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defRPr>
            </a:pPr>
            <a:r>
              <a: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rPr>
              <a:t>从网页、知识库、数据库、内容池中找出候选信息。</a:t>
            </a:r>
          </a:p>
        </p:txBody>
      </p:sp>
      <p:sp>
        <p:nvSpPr>
          <p:cNvPr id="97" name="step-4-底层原理-box">
            <a:extLst xmlns:a="http://schemas.openxmlformats.org/drawingml/2006/main">
              <a:ext uri="{FF2B5EF4-FFF2-40B4-BE49-F238E27FC236}">
                <a16:creationId xmlns:a16="http://schemas.microsoft.com/office/drawing/2014/main" id="{F3628CBF-258D-4956-8134-E0C5A00940B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933950" y="3038475"/>
            <a:ext cx="1200150" cy="590550"/>
          </a:xfrm>
          <a:prstGeom xmlns:a="http://schemas.openxmlformats.org/drawingml/2006/main" prst="roundRect">
            <a:avLst>
              <a:gd name="adj" fmla="val 8065"/>
            </a:avLst>
          </a:prstGeom>
          <a:solidFill xmlns:a="http://schemas.openxmlformats.org/drawingml/2006/main">
            <a:srgbClr val="FFFFFF">
              <a:alpha val="88000"/>
            </a:srgbClr>
          </a:solidFill>
          <a:ln xmlns:a="http://schemas.openxmlformats.org/drawingml/2006/main" w="7620">
            <a:solidFill>
              <a:srgbClr val="0B63CE">
                <a:alpha val="62000"/>
              </a:srgbClr>
            </a:solidFill>
            <a:prstDash val="dash"/>
          </a:ln>
        </p:spPr>
      </p:sp>
      <p:sp>
        <p:nvSpPr>
          <p:cNvPr id="98" name="pill-底层原理">
            <a:extLst xmlns:a="http://schemas.openxmlformats.org/drawingml/2006/main">
              <a:ext uri="{FF2B5EF4-FFF2-40B4-BE49-F238E27FC236}">
                <a16:creationId xmlns:a16="http://schemas.microsoft.com/office/drawing/2014/main" id="{2C058519-1A94-4BCA-AF27-1D66132F2C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981575" y="3076575"/>
            <a:ext cx="409575" cy="161925"/>
          </a:xfrm>
          <a:prstGeom xmlns:a="http://schemas.openxmlformats.org/drawingml/2006/main" prst="roundRect">
            <a:avLst>
              <a:gd name="adj" fmla="val 23529"/>
            </a:avLst>
          </a:prstGeom>
          <a:solidFill xmlns:a="http://schemas.openxmlformats.org/drawingml/2006/main">
            <a:srgbClr val="0B63CE"/>
          </a:solidFill>
          <a:ln xmlns:a="http://schemas.openxmlformats.org/drawingml/2006/main" w="4763">
            <a:solidFill>
              <a:srgbClr val="0B63CE"/>
            </a:solidFill>
            <a:prstDash val="solid"/>
          </a:ln>
        </p:spPr>
      </p:sp>
      <p:sp>
        <p:nvSpPr>
          <p:cNvPr id="99" name="pill-text-底层原理">
            <a:extLst xmlns:a="http://schemas.openxmlformats.org/drawingml/2006/main">
              <a:ext uri="{FF2B5EF4-FFF2-40B4-BE49-F238E27FC236}">
                <a16:creationId xmlns:a16="http://schemas.microsoft.com/office/drawing/2014/main" id="{2EA26DF4-D08D-459B-B2A1-ECBAEBF3C4E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000625" y="3086100"/>
            <a:ext cx="371475" cy="133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9525" tIns="0" rIns="9525" bIns="0" anchor="ctr">
            <a:normAutofit/>
          </a:bodyPr>
          <a:lstStyle xmlns:a="http://schemas.openxmlformats.org/drawingml/2006/main"/>
          <a:p xmlns:a="http://schemas.openxmlformats.org/drawingml/2006/main">
            <a:pPr algn="ctr">
              <a:lnSpc>
                <a:spcPct val="105000"/>
              </a:lnSpc>
              <a:buNone/>
              <a:def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pPr>
            <a:r>
              <a: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底层原理</a:t>
            </a:r>
          </a:p>
        </p:txBody>
      </p:sp>
      <p:sp>
        <p:nvSpPr>
          <p:cNvPr id="100" name="step-4-底层原理-text">
            <a:extLst xmlns:a="http://schemas.openxmlformats.org/drawingml/2006/main">
              <a:ext uri="{FF2B5EF4-FFF2-40B4-BE49-F238E27FC236}">
                <a16:creationId xmlns:a16="http://schemas.microsoft.com/office/drawing/2014/main" id="{CEEC6940-C637-4390-A9DF-05ACC96CDE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981575" y="3267075"/>
            <a:ext cx="11049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9525" tIns="0" rIns="9525" bIns="0" anchor="t">
            <a:norm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04000"/>
              </a:lnSpc>
              <a:buNone/>
              <a:def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defRPr>
            </a:pPr>
            <a:r>
              <a: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rPr>
              <a:t>关键词检索 + 语义检索 + 实体匹配 + 新鲜度过滤。</a:t>
            </a:r>
          </a:p>
        </p:txBody>
      </p:sp>
      <p:sp>
        <p:nvSpPr>
          <p:cNvPr id="101" name="step-4-示例-box">
            <a:extLst xmlns:a="http://schemas.openxmlformats.org/drawingml/2006/main">
              <a:ext uri="{FF2B5EF4-FFF2-40B4-BE49-F238E27FC236}">
                <a16:creationId xmlns:a16="http://schemas.microsoft.com/office/drawing/2014/main" id="{F99DCBA6-2C5E-47B6-A73E-EF763DECD43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933950" y="3676650"/>
            <a:ext cx="1200150" cy="590550"/>
          </a:xfrm>
          <a:prstGeom xmlns:a="http://schemas.openxmlformats.org/drawingml/2006/main" prst="roundRect">
            <a:avLst>
              <a:gd name="adj" fmla="val 8065"/>
            </a:avLst>
          </a:prstGeom>
          <a:solidFill xmlns:a="http://schemas.openxmlformats.org/drawingml/2006/main">
            <a:srgbClr val="FFFFFF">
              <a:alpha val="88000"/>
            </a:srgbClr>
          </a:solidFill>
          <a:ln xmlns:a="http://schemas.openxmlformats.org/drawingml/2006/main" w="7620">
            <a:solidFill>
              <a:srgbClr val="0B63CE">
                <a:alpha val="62000"/>
              </a:srgbClr>
            </a:solidFill>
            <a:prstDash val="dash"/>
          </a:ln>
        </p:spPr>
      </p:sp>
      <p:sp>
        <p:nvSpPr>
          <p:cNvPr id="102" name="pill-示例">
            <a:extLst xmlns:a="http://schemas.openxmlformats.org/drawingml/2006/main">
              <a:ext uri="{FF2B5EF4-FFF2-40B4-BE49-F238E27FC236}">
                <a16:creationId xmlns:a16="http://schemas.microsoft.com/office/drawing/2014/main" id="{2A39DD95-DAE6-44B2-A85B-E12309925E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981575" y="3714750"/>
            <a:ext cx="409575" cy="161925"/>
          </a:xfrm>
          <a:prstGeom xmlns:a="http://schemas.openxmlformats.org/drawingml/2006/main" prst="roundRect">
            <a:avLst>
              <a:gd name="adj" fmla="val 23529"/>
            </a:avLst>
          </a:prstGeom>
          <a:solidFill xmlns:a="http://schemas.openxmlformats.org/drawingml/2006/main">
            <a:srgbClr val="0B63CE"/>
          </a:solidFill>
          <a:ln xmlns:a="http://schemas.openxmlformats.org/drawingml/2006/main" w="4763">
            <a:solidFill>
              <a:srgbClr val="0B63CE"/>
            </a:solidFill>
            <a:prstDash val="solid"/>
          </a:ln>
        </p:spPr>
      </p:sp>
      <p:sp>
        <p:nvSpPr>
          <p:cNvPr id="103" name="pill-text-示例">
            <a:extLst xmlns:a="http://schemas.openxmlformats.org/drawingml/2006/main">
              <a:ext uri="{FF2B5EF4-FFF2-40B4-BE49-F238E27FC236}">
                <a16:creationId xmlns:a16="http://schemas.microsoft.com/office/drawing/2014/main" id="{94CE26CE-94FC-439A-A9EE-5B62553650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000625" y="3724275"/>
            <a:ext cx="371475" cy="133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9525" tIns="0" rIns="9525" bIns="0" anchor="ctr">
            <a:normAutofit/>
          </a:bodyPr>
          <a:lstStyle xmlns:a="http://schemas.openxmlformats.org/drawingml/2006/main"/>
          <a:p xmlns:a="http://schemas.openxmlformats.org/drawingml/2006/main">
            <a:pPr algn="ctr">
              <a:lnSpc>
                <a:spcPct val="105000"/>
              </a:lnSpc>
              <a:buNone/>
              <a:def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pPr>
            <a:r>
              <a: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示例</a:t>
            </a:r>
          </a:p>
        </p:txBody>
      </p:sp>
      <p:sp>
        <p:nvSpPr>
          <p:cNvPr id="104" name="step-4-示例-text">
            <a:extLst xmlns:a="http://schemas.openxmlformats.org/drawingml/2006/main">
              <a:ext uri="{FF2B5EF4-FFF2-40B4-BE49-F238E27FC236}">
                <a16:creationId xmlns:a16="http://schemas.microsoft.com/office/drawing/2014/main" id="{7C7DAF98-0909-4EA1-AD83-61443DB4B51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981575" y="3905250"/>
            <a:ext cx="11049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9525" tIns="0" rIns="9525" bIns="0" anchor="t">
            <a:norm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04000"/>
              </a:lnSpc>
              <a:buNone/>
              <a:def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defRPr>
            </a:pPr>
            <a:r>
              <a: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rPr>
              <a:t>召回官网、百科、媒体文章、地图信息、用户评价。</a:t>
            </a:r>
          </a:p>
        </p:txBody>
      </p:sp>
      <p:sp>
        <p:nvSpPr>
          <p:cNvPr id="105" name="step-5-card">
            <a:extLst xmlns:a="http://schemas.openxmlformats.org/drawingml/2006/main">
              <a:ext uri="{FF2B5EF4-FFF2-40B4-BE49-F238E27FC236}">
                <a16:creationId xmlns:a16="http://schemas.microsoft.com/office/drawing/2014/main" id="{68195527-3105-4D1D-B3FA-0DA88F62D9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43650" y="1057275"/>
            <a:ext cx="1352550" cy="3381375"/>
          </a:xfrm>
          <a:prstGeom xmlns:a="http://schemas.openxmlformats.org/drawingml/2006/main" prst="roundRect">
            <a:avLst>
              <a:gd name="adj" fmla="val 4930"/>
            </a:avLst>
          </a:prstGeom>
          <a:solidFill xmlns:a="http://schemas.openxmlformats.org/drawingml/2006/main">
            <a:srgbClr val="F5FBF7"/>
          </a:solidFill>
          <a:ln xmlns:a="http://schemas.openxmlformats.org/drawingml/2006/main" w="17145">
            <a:solidFill>
              <a:srgbClr val="2C8A57"/>
            </a:solidFill>
            <a:prstDash val="solid"/>
          </a:ln>
        </p:spPr>
        <p:style>
          <a:lnRef xmlns:a="http://schemas.openxmlformats.org/drawingml/2006/main" idx="0">
            <a:srgbClr val="FFFFFF"/>
          </a:lnRef>
          <a:fillRef xmlns:a="http://schemas.openxmlformats.org/drawingml/2006/main" idx="0">
            <a:srgbClr val="FFFFFF"/>
          </a:fillRef>
          <a:effectRef xmlns:a="http://schemas.openxmlformats.org/drawingml/2006/main" idx="4">
            <a:srgbClr val="FFFFFF"/>
          </a:effectRef>
          <a:fontRef xmlns:a="http://schemas.openxmlformats.org/drawingml/2006/main" idx="major"/>
        </p:style>
      </p:sp>
      <p:sp>
        <p:nvSpPr>
          <p:cNvPr id="106" name="step-5-number">
            <a:extLst xmlns:a="http://schemas.openxmlformats.org/drawingml/2006/main">
              <a:ext uri="{FF2B5EF4-FFF2-40B4-BE49-F238E27FC236}">
                <a16:creationId xmlns:a16="http://schemas.microsoft.com/office/drawing/2014/main" id="{50A44145-081F-4ACD-B20A-BAA15BC23FD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48425" y="1162050"/>
            <a:ext cx="257175" cy="257175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2C8A57"/>
          </a:solidFill>
          <a:ln xmlns:a="http://schemas.openxmlformats.org/drawingml/2006/main" w="0">
            <a:solidFill>
              <a:srgbClr val="2C8A57"/>
            </a:solidFill>
            <a:prstDash val="solid"/>
          </a:ln>
        </p:spPr>
      </p:sp>
      <p:sp>
        <p:nvSpPr>
          <p:cNvPr id="107" name="step-5-number-text">
            <a:extLst xmlns:a="http://schemas.openxmlformats.org/drawingml/2006/main">
              <a:ext uri="{FF2B5EF4-FFF2-40B4-BE49-F238E27FC236}">
                <a16:creationId xmlns:a16="http://schemas.microsoft.com/office/drawing/2014/main" id="{FAF4C783-F6D7-430A-9BC7-DC9CC894AE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48425" y="1171575"/>
            <a:ext cx="257175" cy="2000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ctr">
            <a:normAutofit/>
          </a:bodyPr>
          <a:lstStyle xmlns:a="http://schemas.openxmlformats.org/drawingml/2006/main"/>
          <a:p xmlns:a="http://schemas.openxmlformats.org/drawingml/2006/main">
            <a:pPr algn="ctr">
              <a:lnSpc>
                <a:spcPct val="105000"/>
              </a:lnSpc>
              <a:buNone/>
              <a:defRPr sz="11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pPr>
            <a:r>
              <a:rPr sz="11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5</a:t>
            </a:r>
          </a:p>
        </p:txBody>
      </p:sp>
      <p:sp>
        <p:nvSpPr>
          <p:cNvPr id="108" name="step-5-title">
            <a:extLst xmlns:a="http://schemas.openxmlformats.org/drawingml/2006/main">
              <a:ext uri="{FF2B5EF4-FFF2-40B4-BE49-F238E27FC236}">
                <a16:creationId xmlns:a16="http://schemas.microsoft.com/office/drawing/2014/main" id="{FA6C4701-F9F3-4200-B3EF-BDCD91EECC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43700" y="1143000"/>
            <a:ext cx="885825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9525" tIns="0" rIns="9525" bIns="0" anchor="ctr">
            <a:norm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050" b="1">
                <a:solidFill>
                  <a:srgbClr val="2C8A57"/>
                </a:solidFill>
                <a:latin typeface="微软雅黑"/>
                <a:ea typeface="微软雅黑"/>
                <a:cs typeface="微软雅黑"/>
              </a:defRPr>
            </a:pPr>
            <a:r>
              <a:rPr sz="1050" b="1">
                <a:solidFill>
                  <a:srgbClr val="2C8A57"/>
                </a:solidFill>
                <a:latin typeface="微软雅黑"/>
                <a:ea typeface="微软雅黑"/>
                <a:cs typeface="微软雅黑"/>
              </a:rPr>
              <a:t>候选内容评估</a:t>
            </a:r>
          </a:p>
          <a:p xmlns:a="http://schemas.openxmlformats.org/drawingml/2006/main">
            <a:pPr algn="l">
              <a:lnSpc>
                <a:spcPct val="105000"/>
              </a:lnSpc>
              <a:buNone/>
              <a:defRPr sz="1050" b="1">
                <a:solidFill>
                  <a:srgbClr val="2C8A57"/>
                </a:solidFill>
                <a:latin typeface="微软雅黑"/>
                <a:ea typeface="微软雅黑"/>
                <a:cs typeface="微软雅黑"/>
              </a:defRPr>
            </a:pPr>
            <a:r>
              <a:rPr sz="1050" b="1">
                <a:solidFill>
                  <a:srgbClr val="2C8A57"/>
                </a:solidFill>
                <a:latin typeface="微软雅黑"/>
                <a:ea typeface="微软雅黑"/>
                <a:cs typeface="微软雅黑"/>
              </a:rPr>
              <a:t>与排序</a:t>
            </a:r>
          </a:p>
        </p:txBody>
      </p:sp>
      <p:sp>
        <p:nvSpPr>
          <p:cNvPr id="109" name="icon-filter-safe-area">
            <a:extLst xmlns:a="http://schemas.openxmlformats.org/drawingml/2006/main">
              <a:ext uri="{FF2B5EF4-FFF2-40B4-BE49-F238E27FC236}">
                <a16:creationId xmlns:a16="http://schemas.microsoft.com/office/drawing/2014/main" id="{03B4BA79-2D47-422C-9D12-510AE825A7F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15125" y="1638300"/>
            <a:ext cx="609600" cy="600075"/>
          </a:xfrm>
          <a:prstGeom xmlns:a="http://schemas.openxmlformats.org/drawingml/2006/main" prst="roundRect">
            <a:avLst>
              <a:gd name="adj" fmla="val 15873"/>
            </a:avLst>
          </a:prstGeom>
          <a:solidFill xmlns:a="http://schemas.openxmlformats.org/drawingml/2006/main">
            <a:srgbClr val="2C8A57">
              <a:alpha val="12000"/>
            </a:srgbClr>
          </a:solidFill>
          <a:ln xmlns:a="http://schemas.openxmlformats.org/drawingml/2006/main" w="4763">
            <a:solidFill>
              <a:srgbClr val="2C8A57">
                <a:alpha val="10000"/>
              </a:srgbClr>
            </a:solidFill>
            <a:prstDash val="solid"/>
          </a:ln>
        </p:spPr>
      </p:sp>
      <p:sp>
        <p:nvSpPr>
          <p:cNvPr id="110" name="icon-filter-line">
            <a:extLst xmlns:a="http://schemas.openxmlformats.org/drawingml/2006/main">
              <a:ext uri="{FF2B5EF4-FFF2-40B4-BE49-F238E27FC236}">
                <a16:creationId xmlns:a16="http://schemas.microsoft.com/office/drawing/2014/main" id="{B7F6E478-BEAA-4473-8D89-0FAC7EF20B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10375" y="1800225"/>
            <a:ext cx="238125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19050">
            <a:solidFill>
              <a:srgbClr val="2C8A57"/>
            </a:solidFill>
            <a:prstDash val="solid"/>
          </a:ln>
        </p:spPr>
      </p:sp>
      <p:sp>
        <p:nvSpPr>
          <p:cNvPr id="111" name="icon-filter-line">
            <a:extLst xmlns:a="http://schemas.openxmlformats.org/drawingml/2006/main">
              <a:ext uri="{FF2B5EF4-FFF2-40B4-BE49-F238E27FC236}">
                <a16:creationId xmlns:a16="http://schemas.microsoft.com/office/drawing/2014/main" id="{F346C91F-D42A-4C92-B824-B19CE4CBEE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10375" y="1800225"/>
            <a:ext cx="123825" cy="200025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19050">
            <a:solidFill>
              <a:srgbClr val="2C8A57"/>
            </a:solidFill>
            <a:prstDash val="solid"/>
          </a:ln>
        </p:spPr>
      </p:sp>
      <p:sp>
        <p:nvSpPr>
          <p:cNvPr id="112" name="icon-filter-line">
            <a:extLst xmlns:a="http://schemas.openxmlformats.org/drawingml/2006/main">
              <a:ext uri="{FF2B5EF4-FFF2-40B4-BE49-F238E27FC236}">
                <a16:creationId xmlns:a16="http://schemas.microsoft.com/office/drawing/2014/main" id="{675A8922-3459-438A-94B0-AEDED415369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800225"/>
            <a:ext cx="114300" cy="200025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19050">
            <a:solidFill>
              <a:srgbClr val="2C8A57"/>
            </a:solidFill>
            <a:prstDash val="solid"/>
          </a:ln>
        </p:spPr>
      </p:sp>
      <p:sp>
        <p:nvSpPr>
          <p:cNvPr id="113" name="icon-filter-stem">
            <a:extLst xmlns:a="http://schemas.openxmlformats.org/drawingml/2006/main">
              <a:ext uri="{FF2B5EF4-FFF2-40B4-BE49-F238E27FC236}">
                <a16:creationId xmlns:a16="http://schemas.microsoft.com/office/drawing/2014/main" id="{259E2490-1909-47C4-941E-C7F076F3A2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05625" y="2000250"/>
            <a:ext cx="66675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C8A57"/>
          </a:solidFill>
          <a:ln xmlns:a="http://schemas.openxmlformats.org/drawingml/2006/main" w="0">
            <a:solidFill>
              <a:srgbClr val="2C8A57"/>
            </a:solidFill>
            <a:prstDash val="solid"/>
          </a:ln>
        </p:spPr>
      </p:sp>
      <p:sp>
        <p:nvSpPr>
          <p:cNvPr id="114" name="icon-rank">
            <a:extLst xmlns:a="http://schemas.openxmlformats.org/drawingml/2006/main">
              <a:ext uri="{FF2B5EF4-FFF2-40B4-BE49-F238E27FC236}">
                <a16:creationId xmlns:a16="http://schemas.microsoft.com/office/drawing/2014/main" id="{9E4587CE-EBD9-4F6C-9E1E-093E6905C6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96125" y="1800225"/>
            <a:ext cx="171450" cy="371475"/>
          </a:xfrm>
          <a:prstGeom xmlns:a="http://schemas.openxmlformats.org/drawingml/2006/main" prst="roundRect">
            <a:avLst>
              <a:gd name="adj" fmla="val 16667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0478">
            <a:solidFill>
              <a:srgbClr val="2C8A57"/>
            </a:solidFill>
            <a:prstDash val="solid"/>
          </a:ln>
        </p:spPr>
      </p:sp>
      <p:sp>
        <p:nvSpPr>
          <p:cNvPr id="115" name="rank-num">
            <a:extLst xmlns:a="http://schemas.openxmlformats.org/drawingml/2006/main">
              <a:ext uri="{FF2B5EF4-FFF2-40B4-BE49-F238E27FC236}">
                <a16:creationId xmlns:a16="http://schemas.microsoft.com/office/drawing/2014/main" id="{676BDD41-8FAA-4904-9035-150C192A6A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1838325"/>
            <a:ext cx="57150" cy="857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480" b="1">
                <a:solidFill>
                  <a:srgbClr val="2C8A57"/>
                </a:solidFill>
                <a:latin typeface="微软雅黑"/>
                <a:ea typeface="微软雅黑"/>
                <a:cs typeface="微软雅黑"/>
              </a:defRPr>
            </a:pPr>
            <a:r>
              <a:rPr sz="480" b="1">
                <a:solidFill>
                  <a:srgbClr val="2C8A57"/>
                </a:solidFill>
                <a:latin typeface="微软雅黑"/>
                <a:ea typeface="微软雅黑"/>
                <a:cs typeface="微软雅黑"/>
              </a:rPr>
              <a:t>1</a:t>
            </a:r>
          </a:p>
        </p:txBody>
      </p:sp>
      <p:sp>
        <p:nvSpPr>
          <p:cNvPr id="116" name="icon-filter-line">
            <a:extLst xmlns:a="http://schemas.openxmlformats.org/drawingml/2006/main">
              <a:ext uri="{FF2B5EF4-FFF2-40B4-BE49-F238E27FC236}">
                <a16:creationId xmlns:a16="http://schemas.microsoft.com/office/drawing/2014/main" id="{2CC59732-CBAE-4DB2-BA48-FA10B41FDA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91375" y="1876425"/>
            <a:ext cx="57150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2C8A57"/>
            </a:solidFill>
            <a:prstDash val="solid"/>
          </a:ln>
        </p:spPr>
      </p:sp>
      <p:sp>
        <p:nvSpPr>
          <p:cNvPr id="117" name="rank-num">
            <a:extLst xmlns:a="http://schemas.openxmlformats.org/drawingml/2006/main">
              <a:ext uri="{FF2B5EF4-FFF2-40B4-BE49-F238E27FC236}">
                <a16:creationId xmlns:a16="http://schemas.microsoft.com/office/drawing/2014/main" id="{AABC3032-9553-477C-B6CA-B9D1A287F9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1943100"/>
            <a:ext cx="57150" cy="857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480" b="1">
                <a:solidFill>
                  <a:srgbClr val="2C8A57"/>
                </a:solidFill>
                <a:latin typeface="微软雅黑"/>
                <a:ea typeface="微软雅黑"/>
                <a:cs typeface="微软雅黑"/>
              </a:defRPr>
            </a:pPr>
            <a:r>
              <a:rPr sz="480" b="1">
                <a:solidFill>
                  <a:srgbClr val="2C8A57"/>
                </a:solidFill>
                <a:latin typeface="微软雅黑"/>
                <a:ea typeface="微软雅黑"/>
                <a:cs typeface="微软雅黑"/>
              </a:rPr>
              <a:t>2</a:t>
            </a:r>
          </a:p>
        </p:txBody>
      </p:sp>
      <p:sp>
        <p:nvSpPr>
          <p:cNvPr id="118" name="icon-filter-line">
            <a:extLst xmlns:a="http://schemas.openxmlformats.org/drawingml/2006/main">
              <a:ext uri="{FF2B5EF4-FFF2-40B4-BE49-F238E27FC236}">
                <a16:creationId xmlns:a16="http://schemas.microsoft.com/office/drawing/2014/main" id="{E09DF8F2-DD4A-4B3A-9CFF-ADDA4DE4B7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91375" y="1981200"/>
            <a:ext cx="57150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2C8A57"/>
            </a:solidFill>
            <a:prstDash val="solid"/>
          </a:ln>
        </p:spPr>
      </p:sp>
      <p:sp>
        <p:nvSpPr>
          <p:cNvPr id="119" name="rank-num">
            <a:extLst xmlns:a="http://schemas.openxmlformats.org/drawingml/2006/main">
              <a:ext uri="{FF2B5EF4-FFF2-40B4-BE49-F238E27FC236}">
                <a16:creationId xmlns:a16="http://schemas.microsoft.com/office/drawing/2014/main" id="{0D1CE0FA-E947-4926-A975-8F127BF048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2047875"/>
            <a:ext cx="57150" cy="857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480" b="1">
                <a:solidFill>
                  <a:srgbClr val="2C8A57"/>
                </a:solidFill>
                <a:latin typeface="微软雅黑"/>
                <a:ea typeface="微软雅黑"/>
                <a:cs typeface="微软雅黑"/>
              </a:defRPr>
            </a:pPr>
            <a:r>
              <a:rPr sz="480" b="1">
                <a:solidFill>
                  <a:srgbClr val="2C8A57"/>
                </a:solidFill>
                <a:latin typeface="微软雅黑"/>
                <a:ea typeface="微软雅黑"/>
                <a:cs typeface="微软雅黑"/>
              </a:rPr>
              <a:t>3</a:t>
            </a:r>
          </a:p>
        </p:txBody>
      </p:sp>
      <p:sp>
        <p:nvSpPr>
          <p:cNvPr id="120" name="icon-filter-line">
            <a:extLst xmlns:a="http://schemas.openxmlformats.org/drawingml/2006/main">
              <a:ext uri="{FF2B5EF4-FFF2-40B4-BE49-F238E27FC236}">
                <a16:creationId xmlns:a16="http://schemas.microsoft.com/office/drawing/2014/main" id="{927C60CF-CCA9-4B04-AE16-1DCC03993BB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91375" y="2085975"/>
            <a:ext cx="57150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2C8A57"/>
            </a:solidFill>
            <a:prstDash val="solid"/>
          </a:ln>
        </p:spPr>
      </p:sp>
      <p:sp>
        <p:nvSpPr>
          <p:cNvPr id="121" name="step-5-做什么-box">
            <a:extLst xmlns:a="http://schemas.openxmlformats.org/drawingml/2006/main">
              <a:ext uri="{FF2B5EF4-FFF2-40B4-BE49-F238E27FC236}">
                <a16:creationId xmlns:a16="http://schemas.microsoft.com/office/drawing/2014/main" id="{E1E01178-1AD5-471F-993D-FCF62199F5E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19850" y="2400300"/>
            <a:ext cx="1200150" cy="590550"/>
          </a:xfrm>
          <a:prstGeom xmlns:a="http://schemas.openxmlformats.org/drawingml/2006/main" prst="roundRect">
            <a:avLst>
              <a:gd name="adj" fmla="val 8065"/>
            </a:avLst>
          </a:prstGeom>
          <a:solidFill xmlns:a="http://schemas.openxmlformats.org/drawingml/2006/main">
            <a:srgbClr val="FFFFFF">
              <a:alpha val="88000"/>
            </a:srgbClr>
          </a:solidFill>
          <a:ln xmlns:a="http://schemas.openxmlformats.org/drawingml/2006/main" w="7620">
            <a:solidFill>
              <a:srgbClr val="2C8A57">
                <a:alpha val="62000"/>
              </a:srgbClr>
            </a:solidFill>
            <a:prstDash val="dash"/>
          </a:ln>
        </p:spPr>
      </p:sp>
      <p:sp>
        <p:nvSpPr>
          <p:cNvPr id="122" name="pill-做什么">
            <a:extLst xmlns:a="http://schemas.openxmlformats.org/drawingml/2006/main">
              <a:ext uri="{FF2B5EF4-FFF2-40B4-BE49-F238E27FC236}">
                <a16:creationId xmlns:a16="http://schemas.microsoft.com/office/drawing/2014/main" id="{6B5B7081-1265-41B2-8153-F90FAF352A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67475" y="2438400"/>
            <a:ext cx="409575" cy="161925"/>
          </a:xfrm>
          <a:prstGeom xmlns:a="http://schemas.openxmlformats.org/drawingml/2006/main" prst="roundRect">
            <a:avLst>
              <a:gd name="adj" fmla="val 23529"/>
            </a:avLst>
          </a:prstGeom>
          <a:solidFill xmlns:a="http://schemas.openxmlformats.org/drawingml/2006/main">
            <a:srgbClr val="2C8A57"/>
          </a:solidFill>
          <a:ln xmlns:a="http://schemas.openxmlformats.org/drawingml/2006/main" w="4763">
            <a:solidFill>
              <a:srgbClr val="2C8A57"/>
            </a:solidFill>
            <a:prstDash val="solid"/>
          </a:ln>
        </p:spPr>
      </p:sp>
      <p:sp>
        <p:nvSpPr>
          <p:cNvPr id="123" name="pill-text-做什么">
            <a:extLst xmlns:a="http://schemas.openxmlformats.org/drawingml/2006/main">
              <a:ext uri="{FF2B5EF4-FFF2-40B4-BE49-F238E27FC236}">
                <a16:creationId xmlns:a16="http://schemas.microsoft.com/office/drawing/2014/main" id="{505AFF39-429C-48B3-8FEF-BE702D8447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86525" y="2447925"/>
            <a:ext cx="371475" cy="133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9525" tIns="0" rIns="9525" bIns="0" anchor="ctr">
            <a:normAutofit/>
          </a:bodyPr>
          <a:lstStyle xmlns:a="http://schemas.openxmlformats.org/drawingml/2006/main"/>
          <a:p xmlns:a="http://schemas.openxmlformats.org/drawingml/2006/main">
            <a:pPr algn="ctr">
              <a:lnSpc>
                <a:spcPct val="105000"/>
              </a:lnSpc>
              <a:buNone/>
              <a:def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pPr>
            <a:r>
              <a: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做什么</a:t>
            </a:r>
          </a:p>
        </p:txBody>
      </p:sp>
      <p:sp>
        <p:nvSpPr>
          <p:cNvPr id="124" name="step-5-做什么-text">
            <a:extLst xmlns:a="http://schemas.openxmlformats.org/drawingml/2006/main">
              <a:ext uri="{FF2B5EF4-FFF2-40B4-BE49-F238E27FC236}">
                <a16:creationId xmlns:a16="http://schemas.microsoft.com/office/drawing/2014/main" id="{0239B5DD-E991-483B-A559-00A6F18C81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67475" y="2628900"/>
            <a:ext cx="11049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9525" tIns="0" rIns="9525" bIns="0" anchor="t">
            <a:norm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04000"/>
              </a:lnSpc>
              <a:buNone/>
              <a:def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defRPr>
            </a:pPr>
            <a:r>
              <a: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rPr>
              <a:t>判断哪些内容更值得被 AI 使用。</a:t>
            </a:r>
          </a:p>
        </p:txBody>
      </p:sp>
      <p:sp>
        <p:nvSpPr>
          <p:cNvPr id="125" name="step-5-底层原理-box">
            <a:extLst xmlns:a="http://schemas.openxmlformats.org/drawingml/2006/main">
              <a:ext uri="{FF2B5EF4-FFF2-40B4-BE49-F238E27FC236}">
                <a16:creationId xmlns:a16="http://schemas.microsoft.com/office/drawing/2014/main" id="{2878AE92-8AFB-4BC1-AC87-761EF53A4AE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19850" y="3038475"/>
            <a:ext cx="1200150" cy="590550"/>
          </a:xfrm>
          <a:prstGeom xmlns:a="http://schemas.openxmlformats.org/drawingml/2006/main" prst="roundRect">
            <a:avLst>
              <a:gd name="adj" fmla="val 8065"/>
            </a:avLst>
          </a:prstGeom>
          <a:solidFill xmlns:a="http://schemas.openxmlformats.org/drawingml/2006/main">
            <a:srgbClr val="FFFFFF">
              <a:alpha val="88000"/>
            </a:srgbClr>
          </a:solidFill>
          <a:ln xmlns:a="http://schemas.openxmlformats.org/drawingml/2006/main" w="7620">
            <a:solidFill>
              <a:srgbClr val="2C8A57">
                <a:alpha val="62000"/>
              </a:srgbClr>
            </a:solidFill>
            <a:prstDash val="dash"/>
          </a:ln>
        </p:spPr>
      </p:sp>
      <p:sp>
        <p:nvSpPr>
          <p:cNvPr id="126" name="pill-底层原理">
            <a:extLst xmlns:a="http://schemas.openxmlformats.org/drawingml/2006/main">
              <a:ext uri="{FF2B5EF4-FFF2-40B4-BE49-F238E27FC236}">
                <a16:creationId xmlns:a16="http://schemas.microsoft.com/office/drawing/2014/main" id="{58115949-06CC-42DF-B739-2275C289E6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67475" y="3076575"/>
            <a:ext cx="409575" cy="161925"/>
          </a:xfrm>
          <a:prstGeom xmlns:a="http://schemas.openxmlformats.org/drawingml/2006/main" prst="roundRect">
            <a:avLst>
              <a:gd name="adj" fmla="val 23529"/>
            </a:avLst>
          </a:prstGeom>
          <a:solidFill xmlns:a="http://schemas.openxmlformats.org/drawingml/2006/main">
            <a:srgbClr val="2C8A57"/>
          </a:solidFill>
          <a:ln xmlns:a="http://schemas.openxmlformats.org/drawingml/2006/main" w="4763">
            <a:solidFill>
              <a:srgbClr val="2C8A57"/>
            </a:solidFill>
            <a:prstDash val="solid"/>
          </a:ln>
        </p:spPr>
      </p:sp>
      <p:sp>
        <p:nvSpPr>
          <p:cNvPr id="127" name="pill-text-底层原理">
            <a:extLst xmlns:a="http://schemas.openxmlformats.org/drawingml/2006/main">
              <a:ext uri="{FF2B5EF4-FFF2-40B4-BE49-F238E27FC236}">
                <a16:creationId xmlns:a16="http://schemas.microsoft.com/office/drawing/2014/main" id="{DA351709-2692-4B66-9F37-B86A2FE83A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86525" y="3086100"/>
            <a:ext cx="371475" cy="133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9525" tIns="0" rIns="9525" bIns="0" anchor="ctr">
            <a:normAutofit/>
          </a:bodyPr>
          <a:lstStyle xmlns:a="http://schemas.openxmlformats.org/drawingml/2006/main"/>
          <a:p xmlns:a="http://schemas.openxmlformats.org/drawingml/2006/main">
            <a:pPr algn="ctr">
              <a:lnSpc>
                <a:spcPct val="105000"/>
              </a:lnSpc>
              <a:buNone/>
              <a:def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pPr>
            <a:r>
              <a: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底层原理</a:t>
            </a:r>
          </a:p>
        </p:txBody>
      </p:sp>
      <p:sp>
        <p:nvSpPr>
          <p:cNvPr id="128" name="step-5-底层原理-text">
            <a:extLst xmlns:a="http://schemas.openxmlformats.org/drawingml/2006/main">
              <a:ext uri="{FF2B5EF4-FFF2-40B4-BE49-F238E27FC236}">
                <a16:creationId xmlns:a16="http://schemas.microsoft.com/office/drawing/2014/main" id="{0600F52B-8324-4CBE-A195-5C8C5FD89F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67475" y="3267075"/>
            <a:ext cx="11049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9525" tIns="0" rIns="9525" bIns="0" anchor="t">
            <a:norm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04000"/>
              </a:lnSpc>
              <a:buNone/>
              <a:def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defRPr>
            </a:pPr>
            <a:r>
              <a: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rPr>
              <a:t>相关性、权威性、可信度、完整性、一致性、时效性。</a:t>
            </a:r>
          </a:p>
        </p:txBody>
      </p:sp>
      <p:sp>
        <p:nvSpPr>
          <p:cNvPr id="129" name="step-5-示例-box">
            <a:extLst xmlns:a="http://schemas.openxmlformats.org/drawingml/2006/main">
              <a:ext uri="{FF2B5EF4-FFF2-40B4-BE49-F238E27FC236}">
                <a16:creationId xmlns:a16="http://schemas.microsoft.com/office/drawing/2014/main" id="{68034723-69A4-4B66-ABD2-03FB046C26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19850" y="3676650"/>
            <a:ext cx="1200150" cy="590550"/>
          </a:xfrm>
          <a:prstGeom xmlns:a="http://schemas.openxmlformats.org/drawingml/2006/main" prst="roundRect">
            <a:avLst>
              <a:gd name="adj" fmla="val 8065"/>
            </a:avLst>
          </a:prstGeom>
          <a:solidFill xmlns:a="http://schemas.openxmlformats.org/drawingml/2006/main">
            <a:srgbClr val="FFFFFF">
              <a:alpha val="88000"/>
            </a:srgbClr>
          </a:solidFill>
          <a:ln xmlns:a="http://schemas.openxmlformats.org/drawingml/2006/main" w="7620">
            <a:solidFill>
              <a:srgbClr val="2C8A57">
                <a:alpha val="62000"/>
              </a:srgbClr>
            </a:solidFill>
            <a:prstDash val="dash"/>
          </a:ln>
        </p:spPr>
      </p:sp>
      <p:sp>
        <p:nvSpPr>
          <p:cNvPr id="130" name="pill-示例">
            <a:extLst xmlns:a="http://schemas.openxmlformats.org/drawingml/2006/main">
              <a:ext uri="{FF2B5EF4-FFF2-40B4-BE49-F238E27FC236}">
                <a16:creationId xmlns:a16="http://schemas.microsoft.com/office/drawing/2014/main" id="{49692C9F-97DD-4425-AA97-1E9E03CABF2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67475" y="3714750"/>
            <a:ext cx="409575" cy="161925"/>
          </a:xfrm>
          <a:prstGeom xmlns:a="http://schemas.openxmlformats.org/drawingml/2006/main" prst="roundRect">
            <a:avLst>
              <a:gd name="adj" fmla="val 23529"/>
            </a:avLst>
          </a:prstGeom>
          <a:solidFill xmlns:a="http://schemas.openxmlformats.org/drawingml/2006/main">
            <a:srgbClr val="2C8A57"/>
          </a:solidFill>
          <a:ln xmlns:a="http://schemas.openxmlformats.org/drawingml/2006/main" w="4763">
            <a:solidFill>
              <a:srgbClr val="2C8A57"/>
            </a:solidFill>
            <a:prstDash val="solid"/>
          </a:ln>
        </p:spPr>
      </p:sp>
      <p:sp>
        <p:nvSpPr>
          <p:cNvPr id="131" name="pill-text-示例">
            <a:extLst xmlns:a="http://schemas.openxmlformats.org/drawingml/2006/main">
              <a:ext uri="{FF2B5EF4-FFF2-40B4-BE49-F238E27FC236}">
                <a16:creationId xmlns:a16="http://schemas.microsoft.com/office/drawing/2014/main" id="{2B49C493-3C27-4FF8-BBB8-ABAB2C2026D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86525" y="3724275"/>
            <a:ext cx="371475" cy="133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9525" tIns="0" rIns="9525" bIns="0" anchor="ctr">
            <a:normAutofit/>
          </a:bodyPr>
          <a:lstStyle xmlns:a="http://schemas.openxmlformats.org/drawingml/2006/main"/>
          <a:p xmlns:a="http://schemas.openxmlformats.org/drawingml/2006/main">
            <a:pPr algn="ctr">
              <a:lnSpc>
                <a:spcPct val="105000"/>
              </a:lnSpc>
              <a:buNone/>
              <a:def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pPr>
            <a:r>
              <a: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示例</a:t>
            </a:r>
          </a:p>
        </p:txBody>
      </p:sp>
      <p:sp>
        <p:nvSpPr>
          <p:cNvPr id="132" name="step-5-示例-text">
            <a:extLst xmlns:a="http://schemas.openxmlformats.org/drawingml/2006/main">
              <a:ext uri="{FF2B5EF4-FFF2-40B4-BE49-F238E27FC236}">
                <a16:creationId xmlns:a16="http://schemas.microsoft.com/office/drawing/2014/main" id="{40CA50A6-45C4-4600-80D2-137217E094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67475" y="3905250"/>
            <a:ext cx="11049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9525" tIns="0" rIns="9525" bIns="0" anchor="t">
            <a:norm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04000"/>
              </a:lnSpc>
              <a:buNone/>
              <a:def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defRPr>
            </a:pPr>
            <a:r>
              <a: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rPr>
              <a:t>官方信息通常优先于过时或低质量内容。</a:t>
            </a:r>
          </a:p>
        </p:txBody>
      </p:sp>
      <p:sp>
        <p:nvSpPr>
          <p:cNvPr id="133" name="step-6-card">
            <a:extLst xmlns:a="http://schemas.openxmlformats.org/drawingml/2006/main">
              <a:ext uri="{FF2B5EF4-FFF2-40B4-BE49-F238E27FC236}">
                <a16:creationId xmlns:a16="http://schemas.microsoft.com/office/drawing/2014/main" id="{A2D21B8E-CC4E-42BA-8278-852C6B2C11F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29550" y="1057275"/>
            <a:ext cx="1352550" cy="3381375"/>
          </a:xfrm>
          <a:prstGeom xmlns:a="http://schemas.openxmlformats.org/drawingml/2006/main" prst="roundRect">
            <a:avLst>
              <a:gd name="adj" fmla="val 4930"/>
            </a:avLst>
          </a:prstGeom>
          <a:solidFill xmlns:a="http://schemas.openxmlformats.org/drawingml/2006/main">
            <a:srgbClr val="FFF9F1"/>
          </a:solidFill>
          <a:ln xmlns:a="http://schemas.openxmlformats.org/drawingml/2006/main" w="17145">
            <a:solidFill>
              <a:srgbClr val="E07A13"/>
            </a:solidFill>
            <a:prstDash val="solid"/>
          </a:ln>
        </p:spPr>
        <p:style>
          <a:lnRef xmlns:a="http://schemas.openxmlformats.org/drawingml/2006/main" idx="0">
            <a:srgbClr val="FFFFFF"/>
          </a:lnRef>
          <a:fillRef xmlns:a="http://schemas.openxmlformats.org/drawingml/2006/main" idx="0">
            <a:srgbClr val="FFFFFF"/>
          </a:fillRef>
          <a:effectRef xmlns:a="http://schemas.openxmlformats.org/drawingml/2006/main" idx="4">
            <a:srgbClr val="FFFFFF"/>
          </a:effectRef>
          <a:fontRef xmlns:a="http://schemas.openxmlformats.org/drawingml/2006/main" idx="major"/>
        </p:style>
      </p:sp>
      <p:sp>
        <p:nvSpPr>
          <p:cNvPr id="134" name="step-6-number">
            <a:extLst xmlns:a="http://schemas.openxmlformats.org/drawingml/2006/main">
              <a:ext uri="{FF2B5EF4-FFF2-40B4-BE49-F238E27FC236}">
                <a16:creationId xmlns:a16="http://schemas.microsoft.com/office/drawing/2014/main" id="{A8B462FF-5FDF-4714-991F-672026A912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34325" y="1162050"/>
            <a:ext cx="257175" cy="257175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07A13"/>
          </a:solidFill>
          <a:ln xmlns:a="http://schemas.openxmlformats.org/drawingml/2006/main" w="0">
            <a:solidFill>
              <a:srgbClr val="E07A13"/>
            </a:solidFill>
            <a:prstDash val="solid"/>
          </a:ln>
        </p:spPr>
      </p:sp>
      <p:sp>
        <p:nvSpPr>
          <p:cNvPr id="135" name="step-6-number-text">
            <a:extLst xmlns:a="http://schemas.openxmlformats.org/drawingml/2006/main">
              <a:ext uri="{FF2B5EF4-FFF2-40B4-BE49-F238E27FC236}">
                <a16:creationId xmlns:a16="http://schemas.microsoft.com/office/drawing/2014/main" id="{BE3DCC79-4A0D-468F-9C97-CFCC3B4A32A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34325" y="1171575"/>
            <a:ext cx="257175" cy="2000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ctr">
            <a:normAutofit/>
          </a:bodyPr>
          <a:lstStyle xmlns:a="http://schemas.openxmlformats.org/drawingml/2006/main"/>
          <a:p xmlns:a="http://schemas.openxmlformats.org/drawingml/2006/main">
            <a:pPr algn="ctr">
              <a:lnSpc>
                <a:spcPct val="105000"/>
              </a:lnSpc>
              <a:buNone/>
              <a:defRPr sz="11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pPr>
            <a:r>
              <a:rPr sz="11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6</a:t>
            </a:r>
          </a:p>
        </p:txBody>
      </p:sp>
      <p:sp>
        <p:nvSpPr>
          <p:cNvPr id="136" name="step-6-title">
            <a:extLst xmlns:a="http://schemas.openxmlformats.org/drawingml/2006/main">
              <a:ext uri="{FF2B5EF4-FFF2-40B4-BE49-F238E27FC236}">
                <a16:creationId xmlns:a16="http://schemas.microsoft.com/office/drawing/2014/main" id="{7E2C0F01-5639-431B-9483-CBB199446B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0" y="1143000"/>
            <a:ext cx="885825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9525" tIns="0" rIns="9525" bIns="0" anchor="ctr">
            <a:norm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050" b="1">
                <a:solidFill>
                  <a:srgbClr val="E07A13"/>
                </a:solidFill>
                <a:latin typeface="微软雅黑"/>
                <a:ea typeface="微软雅黑"/>
                <a:cs typeface="微软雅黑"/>
              </a:defRPr>
            </a:pPr>
            <a:r>
              <a:rPr sz="1050" b="1">
                <a:solidFill>
                  <a:srgbClr val="E07A13"/>
                </a:solidFill>
                <a:latin typeface="微软雅黑"/>
                <a:ea typeface="微软雅黑"/>
                <a:cs typeface="微软雅黑"/>
              </a:rPr>
              <a:t>内容理解与</a:t>
            </a:r>
          </a:p>
          <a:p xmlns:a="http://schemas.openxmlformats.org/drawingml/2006/main">
            <a:pPr algn="l">
              <a:lnSpc>
                <a:spcPct val="105000"/>
              </a:lnSpc>
              <a:buNone/>
              <a:defRPr sz="1050" b="1">
                <a:solidFill>
                  <a:srgbClr val="E07A13"/>
                </a:solidFill>
                <a:latin typeface="微软雅黑"/>
                <a:ea typeface="微软雅黑"/>
                <a:cs typeface="微软雅黑"/>
              </a:defRPr>
            </a:pPr>
            <a:r>
              <a:rPr sz="1050" b="1">
                <a:solidFill>
                  <a:srgbClr val="E07A13"/>
                </a:solidFill>
                <a:latin typeface="微软雅黑"/>
                <a:ea typeface="微软雅黑"/>
                <a:cs typeface="微软雅黑"/>
              </a:rPr>
              <a:t>证据融合</a:t>
            </a:r>
          </a:p>
        </p:txBody>
      </p:sp>
      <p:sp>
        <p:nvSpPr>
          <p:cNvPr id="137" name="icon-evidence-safe-area">
            <a:extLst xmlns:a="http://schemas.openxmlformats.org/drawingml/2006/main">
              <a:ext uri="{FF2B5EF4-FFF2-40B4-BE49-F238E27FC236}">
                <a16:creationId xmlns:a16="http://schemas.microsoft.com/office/drawing/2014/main" id="{58A0AAC1-84DD-4E42-811C-B84076D7C0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01025" y="1638300"/>
            <a:ext cx="609600" cy="600075"/>
          </a:xfrm>
          <a:prstGeom xmlns:a="http://schemas.openxmlformats.org/drawingml/2006/main" prst="roundRect">
            <a:avLst>
              <a:gd name="adj" fmla="val 15873"/>
            </a:avLst>
          </a:prstGeom>
          <a:solidFill xmlns:a="http://schemas.openxmlformats.org/drawingml/2006/main">
            <a:srgbClr val="E07A13">
              <a:alpha val="12000"/>
            </a:srgbClr>
          </a:solidFill>
          <a:ln xmlns:a="http://schemas.openxmlformats.org/drawingml/2006/main" w="4763">
            <a:solidFill>
              <a:srgbClr val="E07A13">
                <a:alpha val="10000"/>
              </a:srgbClr>
            </a:solidFill>
            <a:prstDash val="solid"/>
          </a:ln>
        </p:spPr>
      </p:sp>
      <p:sp>
        <p:nvSpPr>
          <p:cNvPr id="138" name="icon-doc">
            <a:extLst xmlns:a="http://schemas.openxmlformats.org/drawingml/2006/main">
              <a:ext uri="{FF2B5EF4-FFF2-40B4-BE49-F238E27FC236}">
                <a16:creationId xmlns:a16="http://schemas.microsoft.com/office/drawing/2014/main" id="{6F03A7D3-A107-4934-B407-32641232048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77225" y="1781175"/>
            <a:ext cx="114300" cy="1619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10478">
            <a:solidFill>
              <a:srgbClr val="E07A13"/>
            </a:solidFill>
            <a:prstDash val="solid"/>
          </a:ln>
        </p:spPr>
      </p:sp>
      <p:sp>
        <p:nvSpPr>
          <p:cNvPr id="139" name="icon-evidence-line">
            <a:extLst xmlns:a="http://schemas.openxmlformats.org/drawingml/2006/main">
              <a:ext uri="{FF2B5EF4-FFF2-40B4-BE49-F238E27FC236}">
                <a16:creationId xmlns:a16="http://schemas.microsoft.com/office/drawing/2014/main" id="{5CAB86C2-93C3-4D67-96D7-228661D352C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05800" y="1838325"/>
            <a:ext cx="57150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7620">
            <a:solidFill>
              <a:srgbClr val="E07A13"/>
            </a:solidFill>
            <a:prstDash val="solid"/>
          </a:ln>
        </p:spPr>
      </p:sp>
      <p:sp>
        <p:nvSpPr>
          <p:cNvPr id="140" name="icon-doc">
            <a:extLst xmlns:a="http://schemas.openxmlformats.org/drawingml/2006/main">
              <a:ext uri="{FF2B5EF4-FFF2-40B4-BE49-F238E27FC236}">
                <a16:creationId xmlns:a16="http://schemas.microsoft.com/office/drawing/2014/main" id="{D06296E7-59C5-4963-9EBC-0B945DE5D5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429625" y="1781175"/>
            <a:ext cx="114300" cy="1619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10478">
            <a:solidFill>
              <a:srgbClr val="E07A13"/>
            </a:solidFill>
            <a:prstDash val="solid"/>
          </a:ln>
        </p:spPr>
      </p:sp>
      <p:sp>
        <p:nvSpPr>
          <p:cNvPr id="141" name="icon-evidence-line">
            <a:extLst xmlns:a="http://schemas.openxmlformats.org/drawingml/2006/main">
              <a:ext uri="{FF2B5EF4-FFF2-40B4-BE49-F238E27FC236}">
                <a16:creationId xmlns:a16="http://schemas.microsoft.com/office/drawing/2014/main" id="{EDB82DC3-73E8-4106-8B40-DD1FF4C7B4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458200" y="1838325"/>
            <a:ext cx="57150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7620">
            <a:solidFill>
              <a:srgbClr val="E07A13"/>
            </a:solidFill>
            <a:prstDash val="solid"/>
          </a:ln>
        </p:spPr>
      </p:sp>
      <p:sp>
        <p:nvSpPr>
          <p:cNvPr id="142" name="icon-doc">
            <a:extLst xmlns:a="http://schemas.openxmlformats.org/drawingml/2006/main">
              <a:ext uri="{FF2B5EF4-FFF2-40B4-BE49-F238E27FC236}">
                <a16:creationId xmlns:a16="http://schemas.microsoft.com/office/drawing/2014/main" id="{70F8A0A7-8906-4996-B8F9-6CFB44932ED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82025" y="1781175"/>
            <a:ext cx="114300" cy="1619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10478">
            <a:solidFill>
              <a:srgbClr val="E07A13"/>
            </a:solidFill>
            <a:prstDash val="solid"/>
          </a:ln>
        </p:spPr>
      </p:sp>
      <p:sp>
        <p:nvSpPr>
          <p:cNvPr id="143" name="icon-evidence-line">
            <a:extLst xmlns:a="http://schemas.openxmlformats.org/drawingml/2006/main">
              <a:ext uri="{FF2B5EF4-FFF2-40B4-BE49-F238E27FC236}">
                <a16:creationId xmlns:a16="http://schemas.microsoft.com/office/drawing/2014/main" id="{F07A2FCD-5208-4617-A4F1-D11FFA83D4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610600" y="1838325"/>
            <a:ext cx="57150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7620">
            <a:solidFill>
              <a:srgbClr val="E07A13"/>
            </a:solidFill>
            <a:prstDash val="solid"/>
          </a:ln>
        </p:spPr>
      </p:sp>
      <p:sp>
        <p:nvSpPr>
          <p:cNvPr id="144" name="icon-evidence-line">
            <a:extLst xmlns:a="http://schemas.openxmlformats.org/drawingml/2006/main">
              <a:ext uri="{FF2B5EF4-FFF2-40B4-BE49-F238E27FC236}">
                <a16:creationId xmlns:a16="http://schemas.microsoft.com/office/drawing/2014/main" id="{AAE623B6-6D61-4B27-A6AC-AF3257D4E88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34375" y="1962150"/>
            <a:ext cx="171450" cy="85725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10478">
            <a:solidFill>
              <a:srgbClr val="E07A13"/>
            </a:solidFill>
            <a:prstDash val="solid"/>
          </a:ln>
        </p:spPr>
      </p:sp>
      <p:sp>
        <p:nvSpPr>
          <p:cNvPr id="145" name="icon-evidence-line">
            <a:extLst xmlns:a="http://schemas.openxmlformats.org/drawingml/2006/main">
              <a:ext uri="{FF2B5EF4-FFF2-40B4-BE49-F238E27FC236}">
                <a16:creationId xmlns:a16="http://schemas.microsoft.com/office/drawing/2014/main" id="{9816DF56-9F63-4B52-AD67-DBC95B48981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05825" y="1962150"/>
            <a:ext cx="133350" cy="85725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10478">
            <a:solidFill>
              <a:srgbClr val="E07A13"/>
            </a:solidFill>
            <a:prstDash val="solid"/>
          </a:ln>
        </p:spPr>
      </p:sp>
      <p:sp>
        <p:nvSpPr>
          <p:cNvPr id="146" name="icon-merged-doc">
            <a:extLst xmlns:a="http://schemas.openxmlformats.org/drawingml/2006/main">
              <a:ext uri="{FF2B5EF4-FFF2-40B4-BE49-F238E27FC236}">
                <a16:creationId xmlns:a16="http://schemas.microsoft.com/office/drawing/2014/main" id="{44359E7E-3333-4C8E-AF39-829677C1C8C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429625" y="2019300"/>
            <a:ext cx="171450" cy="1619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07A13">
              <a:alpha val="18000"/>
            </a:srgbClr>
          </a:solidFill>
          <a:ln xmlns:a="http://schemas.openxmlformats.org/drawingml/2006/main" w="11430">
            <a:solidFill>
              <a:srgbClr val="E07A13"/>
            </a:solidFill>
            <a:prstDash val="solid"/>
          </a:ln>
        </p:spPr>
      </p:sp>
      <p:sp>
        <p:nvSpPr>
          <p:cNvPr id="147" name="step-6-做什么-box">
            <a:extLst xmlns:a="http://schemas.openxmlformats.org/drawingml/2006/main">
              <a:ext uri="{FF2B5EF4-FFF2-40B4-BE49-F238E27FC236}">
                <a16:creationId xmlns:a16="http://schemas.microsoft.com/office/drawing/2014/main" id="{F0F50260-ED84-451D-A5A0-A1E1B7006C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05750" y="2400300"/>
            <a:ext cx="1200150" cy="590550"/>
          </a:xfrm>
          <a:prstGeom xmlns:a="http://schemas.openxmlformats.org/drawingml/2006/main" prst="roundRect">
            <a:avLst>
              <a:gd name="adj" fmla="val 8065"/>
            </a:avLst>
          </a:prstGeom>
          <a:solidFill xmlns:a="http://schemas.openxmlformats.org/drawingml/2006/main">
            <a:srgbClr val="FFFFFF">
              <a:alpha val="88000"/>
            </a:srgbClr>
          </a:solidFill>
          <a:ln xmlns:a="http://schemas.openxmlformats.org/drawingml/2006/main" w="7620">
            <a:solidFill>
              <a:srgbClr val="E07A13">
                <a:alpha val="62000"/>
              </a:srgbClr>
            </a:solidFill>
            <a:prstDash val="dash"/>
          </a:ln>
        </p:spPr>
      </p:sp>
      <p:sp>
        <p:nvSpPr>
          <p:cNvPr id="148" name="pill-做什么">
            <a:extLst xmlns:a="http://schemas.openxmlformats.org/drawingml/2006/main">
              <a:ext uri="{FF2B5EF4-FFF2-40B4-BE49-F238E27FC236}">
                <a16:creationId xmlns:a16="http://schemas.microsoft.com/office/drawing/2014/main" id="{6BDA4F5F-A057-4932-8197-F6E87306A78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53375" y="2438400"/>
            <a:ext cx="409575" cy="161925"/>
          </a:xfrm>
          <a:prstGeom xmlns:a="http://schemas.openxmlformats.org/drawingml/2006/main" prst="roundRect">
            <a:avLst>
              <a:gd name="adj" fmla="val 23529"/>
            </a:avLst>
          </a:prstGeom>
          <a:solidFill xmlns:a="http://schemas.openxmlformats.org/drawingml/2006/main">
            <a:srgbClr val="E07A13"/>
          </a:solidFill>
          <a:ln xmlns:a="http://schemas.openxmlformats.org/drawingml/2006/main" w="4763">
            <a:solidFill>
              <a:srgbClr val="E07A13"/>
            </a:solidFill>
            <a:prstDash val="solid"/>
          </a:ln>
        </p:spPr>
      </p:sp>
      <p:sp>
        <p:nvSpPr>
          <p:cNvPr id="149" name="pill-text-做什么">
            <a:extLst xmlns:a="http://schemas.openxmlformats.org/drawingml/2006/main">
              <a:ext uri="{FF2B5EF4-FFF2-40B4-BE49-F238E27FC236}">
                <a16:creationId xmlns:a16="http://schemas.microsoft.com/office/drawing/2014/main" id="{0B10A00B-1ACA-40D3-B8BD-0860A02E7E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72425" y="2447925"/>
            <a:ext cx="371475" cy="133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9525" tIns="0" rIns="9525" bIns="0" anchor="ctr">
            <a:normAutofit/>
          </a:bodyPr>
          <a:lstStyle xmlns:a="http://schemas.openxmlformats.org/drawingml/2006/main"/>
          <a:p xmlns:a="http://schemas.openxmlformats.org/drawingml/2006/main">
            <a:pPr algn="ctr">
              <a:lnSpc>
                <a:spcPct val="105000"/>
              </a:lnSpc>
              <a:buNone/>
              <a:def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pPr>
            <a:r>
              <a: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做什么</a:t>
            </a:r>
          </a:p>
        </p:txBody>
      </p:sp>
      <p:sp>
        <p:nvSpPr>
          <p:cNvPr id="150" name="step-6-做什么-text">
            <a:extLst xmlns:a="http://schemas.openxmlformats.org/drawingml/2006/main">
              <a:ext uri="{FF2B5EF4-FFF2-40B4-BE49-F238E27FC236}">
                <a16:creationId xmlns:a16="http://schemas.microsoft.com/office/drawing/2014/main" id="{4EADD8BB-9840-4A28-9875-B6253AB9A2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53375" y="2628900"/>
            <a:ext cx="11049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9525" tIns="0" rIns="9525" bIns="0" anchor="t">
            <a:norm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04000"/>
              </a:lnSpc>
              <a:buNone/>
              <a:def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defRPr>
            </a:pPr>
            <a:r>
              <a: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rPr>
              <a:t>从多个来源提取事实，并进行去重、对比、融合。</a:t>
            </a:r>
          </a:p>
        </p:txBody>
      </p:sp>
      <p:sp>
        <p:nvSpPr>
          <p:cNvPr id="151" name="step-6-底层原理-box">
            <a:extLst xmlns:a="http://schemas.openxmlformats.org/drawingml/2006/main">
              <a:ext uri="{FF2B5EF4-FFF2-40B4-BE49-F238E27FC236}">
                <a16:creationId xmlns:a16="http://schemas.microsoft.com/office/drawing/2014/main" id="{259C0D64-E07D-406B-9DA1-142726DA2C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05750" y="3038475"/>
            <a:ext cx="1200150" cy="590550"/>
          </a:xfrm>
          <a:prstGeom xmlns:a="http://schemas.openxmlformats.org/drawingml/2006/main" prst="roundRect">
            <a:avLst>
              <a:gd name="adj" fmla="val 8065"/>
            </a:avLst>
          </a:prstGeom>
          <a:solidFill xmlns:a="http://schemas.openxmlformats.org/drawingml/2006/main">
            <a:srgbClr val="FFFFFF">
              <a:alpha val="88000"/>
            </a:srgbClr>
          </a:solidFill>
          <a:ln xmlns:a="http://schemas.openxmlformats.org/drawingml/2006/main" w="7620">
            <a:solidFill>
              <a:srgbClr val="E07A13">
                <a:alpha val="62000"/>
              </a:srgbClr>
            </a:solidFill>
            <a:prstDash val="dash"/>
          </a:ln>
        </p:spPr>
      </p:sp>
      <p:sp>
        <p:nvSpPr>
          <p:cNvPr id="152" name="pill-底层原理">
            <a:extLst xmlns:a="http://schemas.openxmlformats.org/drawingml/2006/main">
              <a:ext uri="{FF2B5EF4-FFF2-40B4-BE49-F238E27FC236}">
                <a16:creationId xmlns:a16="http://schemas.microsoft.com/office/drawing/2014/main" id="{C1BE31AA-79EA-4F96-A7F8-C4BB6493809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53375" y="3076575"/>
            <a:ext cx="409575" cy="161925"/>
          </a:xfrm>
          <a:prstGeom xmlns:a="http://schemas.openxmlformats.org/drawingml/2006/main" prst="roundRect">
            <a:avLst>
              <a:gd name="adj" fmla="val 23529"/>
            </a:avLst>
          </a:prstGeom>
          <a:solidFill xmlns:a="http://schemas.openxmlformats.org/drawingml/2006/main">
            <a:srgbClr val="E07A13"/>
          </a:solidFill>
          <a:ln xmlns:a="http://schemas.openxmlformats.org/drawingml/2006/main" w="4763">
            <a:solidFill>
              <a:srgbClr val="E07A13"/>
            </a:solidFill>
            <a:prstDash val="solid"/>
          </a:ln>
        </p:spPr>
      </p:sp>
      <p:sp>
        <p:nvSpPr>
          <p:cNvPr id="153" name="pill-text-底层原理">
            <a:extLst xmlns:a="http://schemas.openxmlformats.org/drawingml/2006/main">
              <a:ext uri="{FF2B5EF4-FFF2-40B4-BE49-F238E27FC236}">
                <a16:creationId xmlns:a16="http://schemas.microsoft.com/office/drawing/2014/main" id="{2317546E-4E57-44C6-B94A-BF0C2504BE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72425" y="3086100"/>
            <a:ext cx="371475" cy="133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9525" tIns="0" rIns="9525" bIns="0" anchor="ctr">
            <a:normAutofit/>
          </a:bodyPr>
          <a:lstStyle xmlns:a="http://schemas.openxmlformats.org/drawingml/2006/main"/>
          <a:p xmlns:a="http://schemas.openxmlformats.org/drawingml/2006/main">
            <a:pPr algn="ctr">
              <a:lnSpc>
                <a:spcPct val="105000"/>
              </a:lnSpc>
              <a:buNone/>
              <a:def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pPr>
            <a:r>
              <a: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底层原理</a:t>
            </a:r>
          </a:p>
        </p:txBody>
      </p:sp>
      <p:sp>
        <p:nvSpPr>
          <p:cNvPr id="154" name="step-6-底层原理-text">
            <a:extLst xmlns:a="http://schemas.openxmlformats.org/drawingml/2006/main">
              <a:ext uri="{FF2B5EF4-FFF2-40B4-BE49-F238E27FC236}">
                <a16:creationId xmlns:a16="http://schemas.microsoft.com/office/drawing/2014/main" id="{63E96D1F-30CF-4A1B-8E4A-AE2DED487DA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53375" y="3267075"/>
            <a:ext cx="11049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9525" tIns="0" rIns="9525" bIns="0" anchor="t">
            <a:norm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04000"/>
              </a:lnSpc>
              <a:buNone/>
              <a:def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defRPr>
            </a:pPr>
            <a:r>
              <a: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rPr>
              <a:t>信息抽取、事实对齐、冲突校验、证据拼装。</a:t>
            </a:r>
          </a:p>
        </p:txBody>
      </p:sp>
      <p:sp>
        <p:nvSpPr>
          <p:cNvPr id="155" name="step-6-示例-box">
            <a:extLst xmlns:a="http://schemas.openxmlformats.org/drawingml/2006/main">
              <a:ext uri="{FF2B5EF4-FFF2-40B4-BE49-F238E27FC236}">
                <a16:creationId xmlns:a16="http://schemas.microsoft.com/office/drawing/2014/main" id="{DAA0799E-A984-4019-966D-7926937BFE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05750" y="3676650"/>
            <a:ext cx="1200150" cy="590550"/>
          </a:xfrm>
          <a:prstGeom xmlns:a="http://schemas.openxmlformats.org/drawingml/2006/main" prst="roundRect">
            <a:avLst>
              <a:gd name="adj" fmla="val 8065"/>
            </a:avLst>
          </a:prstGeom>
          <a:solidFill xmlns:a="http://schemas.openxmlformats.org/drawingml/2006/main">
            <a:srgbClr val="FFFFFF">
              <a:alpha val="88000"/>
            </a:srgbClr>
          </a:solidFill>
          <a:ln xmlns:a="http://schemas.openxmlformats.org/drawingml/2006/main" w="7620">
            <a:solidFill>
              <a:srgbClr val="E07A13">
                <a:alpha val="62000"/>
              </a:srgbClr>
            </a:solidFill>
            <a:prstDash val="dash"/>
          </a:ln>
        </p:spPr>
      </p:sp>
      <p:sp>
        <p:nvSpPr>
          <p:cNvPr id="156" name="pill-示例">
            <a:extLst xmlns:a="http://schemas.openxmlformats.org/drawingml/2006/main">
              <a:ext uri="{FF2B5EF4-FFF2-40B4-BE49-F238E27FC236}">
                <a16:creationId xmlns:a16="http://schemas.microsoft.com/office/drawing/2014/main" id="{B769E664-2440-4E9D-A56A-AFD7C7CF70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53375" y="3714750"/>
            <a:ext cx="409575" cy="161925"/>
          </a:xfrm>
          <a:prstGeom xmlns:a="http://schemas.openxmlformats.org/drawingml/2006/main" prst="roundRect">
            <a:avLst>
              <a:gd name="adj" fmla="val 23529"/>
            </a:avLst>
          </a:prstGeom>
          <a:solidFill xmlns:a="http://schemas.openxmlformats.org/drawingml/2006/main">
            <a:srgbClr val="E07A13"/>
          </a:solidFill>
          <a:ln xmlns:a="http://schemas.openxmlformats.org/drawingml/2006/main" w="4763">
            <a:solidFill>
              <a:srgbClr val="E07A13"/>
            </a:solidFill>
            <a:prstDash val="solid"/>
          </a:ln>
        </p:spPr>
      </p:sp>
      <p:sp>
        <p:nvSpPr>
          <p:cNvPr id="157" name="pill-text-示例">
            <a:extLst xmlns:a="http://schemas.openxmlformats.org/drawingml/2006/main">
              <a:ext uri="{FF2B5EF4-FFF2-40B4-BE49-F238E27FC236}">
                <a16:creationId xmlns:a16="http://schemas.microsoft.com/office/drawing/2014/main" id="{2A45F35D-2258-4018-8F04-5FC7C28463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72425" y="3724275"/>
            <a:ext cx="371475" cy="133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9525" tIns="0" rIns="9525" bIns="0" anchor="ctr">
            <a:normAutofit/>
          </a:bodyPr>
          <a:lstStyle xmlns:a="http://schemas.openxmlformats.org/drawingml/2006/main"/>
          <a:p xmlns:a="http://schemas.openxmlformats.org/drawingml/2006/main">
            <a:pPr algn="ctr">
              <a:lnSpc>
                <a:spcPct val="105000"/>
              </a:lnSpc>
              <a:buNone/>
              <a:def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pPr>
            <a:r>
              <a: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示例</a:t>
            </a:r>
          </a:p>
        </p:txBody>
      </p:sp>
      <p:sp>
        <p:nvSpPr>
          <p:cNvPr id="158" name="step-6-示例-text">
            <a:extLst xmlns:a="http://schemas.openxmlformats.org/drawingml/2006/main">
              <a:ext uri="{FF2B5EF4-FFF2-40B4-BE49-F238E27FC236}">
                <a16:creationId xmlns:a16="http://schemas.microsoft.com/office/drawing/2014/main" id="{A24F24FB-679C-4739-889B-4A7533D6EC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53375" y="3905250"/>
            <a:ext cx="11049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9525" tIns="0" rIns="9525" bIns="0" anchor="t">
            <a:norm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04000"/>
              </a:lnSpc>
              <a:buNone/>
              <a:def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defRPr>
            </a:pPr>
            <a:r>
              <a: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rPr>
              <a:t>整合开放时间、适龄建议、亮点展览、预约方式。</a:t>
            </a:r>
          </a:p>
        </p:txBody>
      </p:sp>
      <p:sp>
        <p:nvSpPr>
          <p:cNvPr id="159" name="step-7-card">
            <a:extLst xmlns:a="http://schemas.openxmlformats.org/drawingml/2006/main">
              <a:ext uri="{FF2B5EF4-FFF2-40B4-BE49-F238E27FC236}">
                <a16:creationId xmlns:a16="http://schemas.microsoft.com/office/drawing/2014/main" id="{AA6C14C1-33AC-4904-B45D-53A136512A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15450" y="1057275"/>
            <a:ext cx="1352550" cy="3381375"/>
          </a:xfrm>
          <a:prstGeom xmlns:a="http://schemas.openxmlformats.org/drawingml/2006/main" prst="roundRect">
            <a:avLst>
              <a:gd name="adj" fmla="val 4930"/>
            </a:avLst>
          </a:prstGeom>
          <a:solidFill xmlns:a="http://schemas.openxmlformats.org/drawingml/2006/main">
            <a:srgbClr val="F6FAFF"/>
          </a:solidFill>
          <a:ln xmlns:a="http://schemas.openxmlformats.org/drawingml/2006/main" w="17145">
            <a:solidFill>
              <a:srgbClr val="0B63CE"/>
            </a:solidFill>
            <a:prstDash val="solid"/>
          </a:ln>
        </p:spPr>
        <p:style>
          <a:lnRef xmlns:a="http://schemas.openxmlformats.org/drawingml/2006/main" idx="0">
            <a:srgbClr val="FFFFFF"/>
          </a:lnRef>
          <a:fillRef xmlns:a="http://schemas.openxmlformats.org/drawingml/2006/main" idx="0">
            <a:srgbClr val="FFFFFF"/>
          </a:fillRef>
          <a:effectRef xmlns:a="http://schemas.openxmlformats.org/drawingml/2006/main" idx="4">
            <a:srgbClr val="FFFFFF"/>
          </a:effectRef>
          <a:fontRef xmlns:a="http://schemas.openxmlformats.org/drawingml/2006/main" idx="major"/>
        </p:style>
      </p:sp>
      <p:sp>
        <p:nvSpPr>
          <p:cNvPr id="160" name="step-7-number">
            <a:extLst xmlns:a="http://schemas.openxmlformats.org/drawingml/2006/main">
              <a:ext uri="{FF2B5EF4-FFF2-40B4-BE49-F238E27FC236}">
                <a16:creationId xmlns:a16="http://schemas.microsoft.com/office/drawing/2014/main" id="{4857082F-748B-4F17-A842-103201E78F7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420225" y="1162050"/>
            <a:ext cx="257175" cy="257175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0B63CE"/>
          </a:solidFill>
          <a:ln xmlns:a="http://schemas.openxmlformats.org/drawingml/2006/main" w="0">
            <a:solidFill>
              <a:srgbClr val="0B63CE"/>
            </a:solidFill>
            <a:prstDash val="solid"/>
          </a:ln>
        </p:spPr>
      </p:sp>
      <p:sp>
        <p:nvSpPr>
          <p:cNvPr id="161" name="step-7-number-text">
            <a:extLst xmlns:a="http://schemas.openxmlformats.org/drawingml/2006/main">
              <a:ext uri="{FF2B5EF4-FFF2-40B4-BE49-F238E27FC236}">
                <a16:creationId xmlns:a16="http://schemas.microsoft.com/office/drawing/2014/main" id="{DCD8198D-DEF5-4183-A4D6-663157EFE70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420225" y="1171575"/>
            <a:ext cx="257175" cy="2000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ctr">
            <a:normAutofit/>
          </a:bodyPr>
          <a:lstStyle xmlns:a="http://schemas.openxmlformats.org/drawingml/2006/main"/>
          <a:p xmlns:a="http://schemas.openxmlformats.org/drawingml/2006/main">
            <a:pPr algn="ctr">
              <a:lnSpc>
                <a:spcPct val="105000"/>
              </a:lnSpc>
              <a:buNone/>
              <a:defRPr sz="11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pPr>
            <a:r>
              <a:rPr sz="11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7</a:t>
            </a:r>
          </a:p>
        </p:txBody>
      </p:sp>
      <p:sp>
        <p:nvSpPr>
          <p:cNvPr id="162" name="step-7-title">
            <a:extLst xmlns:a="http://schemas.openxmlformats.org/drawingml/2006/main">
              <a:ext uri="{FF2B5EF4-FFF2-40B4-BE49-F238E27FC236}">
                <a16:creationId xmlns:a16="http://schemas.microsoft.com/office/drawing/2014/main" id="{5F5CA783-1109-4109-AE4F-4AEEB6AC5A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0" y="1143000"/>
            <a:ext cx="885825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9525" tIns="0" rIns="9525" bIns="0" anchor="ctr">
            <a:norm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050" b="1">
                <a:solidFill>
                  <a:srgbClr val="0B63CE"/>
                </a:solidFill>
                <a:latin typeface="微软雅黑"/>
                <a:ea typeface="微软雅黑"/>
                <a:cs typeface="微软雅黑"/>
              </a:defRPr>
            </a:pPr>
            <a:r>
              <a:rPr sz="1050" b="1">
                <a:solidFill>
                  <a:srgbClr val="0B63CE"/>
                </a:solidFill>
                <a:latin typeface="微软雅黑"/>
                <a:ea typeface="微软雅黑"/>
                <a:cs typeface="微软雅黑"/>
              </a:rPr>
              <a:t>答案生成与</a:t>
            </a:r>
          </a:p>
          <a:p xmlns:a="http://schemas.openxmlformats.org/drawingml/2006/main">
            <a:pPr algn="l">
              <a:lnSpc>
                <a:spcPct val="105000"/>
              </a:lnSpc>
              <a:buNone/>
              <a:defRPr sz="1050" b="1">
                <a:solidFill>
                  <a:srgbClr val="0B63CE"/>
                </a:solidFill>
                <a:latin typeface="微软雅黑"/>
                <a:ea typeface="微软雅黑"/>
                <a:cs typeface="微软雅黑"/>
              </a:defRPr>
            </a:pPr>
            <a:r>
              <a:rPr sz="1050" b="1">
                <a:solidFill>
                  <a:srgbClr val="0B63CE"/>
                </a:solidFill>
                <a:latin typeface="微软雅黑"/>
                <a:ea typeface="微软雅黑"/>
                <a:cs typeface="微软雅黑"/>
              </a:rPr>
              <a:t>引用呈现</a:t>
            </a:r>
          </a:p>
        </p:txBody>
      </p:sp>
      <p:sp>
        <p:nvSpPr>
          <p:cNvPr id="163" name="icon-answer-safe-area">
            <a:extLst xmlns:a="http://schemas.openxmlformats.org/drawingml/2006/main">
              <a:ext uri="{FF2B5EF4-FFF2-40B4-BE49-F238E27FC236}">
                <a16:creationId xmlns:a16="http://schemas.microsoft.com/office/drawing/2014/main" id="{6425DAB8-291A-4985-998F-D1358C3D4D8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686925" y="1638300"/>
            <a:ext cx="609600" cy="600075"/>
          </a:xfrm>
          <a:prstGeom xmlns:a="http://schemas.openxmlformats.org/drawingml/2006/main" prst="roundRect">
            <a:avLst>
              <a:gd name="adj" fmla="val 15873"/>
            </a:avLst>
          </a:prstGeom>
          <a:solidFill xmlns:a="http://schemas.openxmlformats.org/drawingml/2006/main">
            <a:srgbClr val="0B63CE">
              <a:alpha val="12000"/>
            </a:srgbClr>
          </a:solidFill>
          <a:ln xmlns:a="http://schemas.openxmlformats.org/drawingml/2006/main" w="4763">
            <a:solidFill>
              <a:srgbClr val="0B63CE">
                <a:alpha val="10000"/>
              </a:srgbClr>
            </a:solidFill>
            <a:prstDash val="solid"/>
          </a:ln>
        </p:spPr>
      </p:sp>
      <p:sp>
        <p:nvSpPr>
          <p:cNvPr id="164" name="icon-answer-bubble">
            <a:extLst xmlns:a="http://schemas.openxmlformats.org/drawingml/2006/main">
              <a:ext uri="{FF2B5EF4-FFF2-40B4-BE49-F238E27FC236}">
                <a16:creationId xmlns:a16="http://schemas.microsoft.com/office/drawing/2014/main" id="{7153B571-1B1D-4223-B1D0-4846847472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72650" y="1838325"/>
            <a:ext cx="285750" cy="219075"/>
          </a:xfrm>
          <a:prstGeom xmlns:a="http://schemas.openxmlformats.org/drawingml/2006/main" prst="roundRect">
            <a:avLst>
              <a:gd name="adj" fmla="val 30435"/>
            </a:avLst>
          </a:prstGeom>
          <a:solidFill xmlns:a="http://schemas.openxmlformats.org/drawingml/2006/main">
            <a:srgbClr val="0B63CE">
              <a:alpha val="18000"/>
            </a:srgbClr>
          </a:solidFill>
          <a:ln xmlns:a="http://schemas.openxmlformats.org/drawingml/2006/main" w="12383">
            <a:solidFill>
              <a:srgbClr val="0B63CE"/>
            </a:solidFill>
            <a:prstDash val="solid"/>
          </a:ln>
        </p:spPr>
      </p:sp>
      <p:sp>
        <p:nvSpPr>
          <p:cNvPr id="165" name="icon-answer-eye-a">
            <a:extLst xmlns:a="http://schemas.openxmlformats.org/drawingml/2006/main">
              <a:ext uri="{FF2B5EF4-FFF2-40B4-BE49-F238E27FC236}">
                <a16:creationId xmlns:a16="http://schemas.microsoft.com/office/drawing/2014/main" id="{75ADD097-3BCD-40BF-B5BD-3FFD80FF874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877425" y="1924050"/>
            <a:ext cx="38100" cy="381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0B63CE"/>
          </a:solidFill>
          <a:ln xmlns:a="http://schemas.openxmlformats.org/drawingml/2006/main" w="0">
            <a:solidFill>
              <a:srgbClr val="0B63CE"/>
            </a:solidFill>
            <a:prstDash val="solid"/>
          </a:ln>
        </p:spPr>
      </p:sp>
      <p:sp>
        <p:nvSpPr>
          <p:cNvPr id="166" name="icon-answer-eye-b">
            <a:extLst xmlns:a="http://schemas.openxmlformats.org/drawingml/2006/main">
              <a:ext uri="{FF2B5EF4-FFF2-40B4-BE49-F238E27FC236}">
                <a16:creationId xmlns:a16="http://schemas.microsoft.com/office/drawing/2014/main" id="{8EC3D397-AC05-400E-A0D1-75DE689FF5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63150" y="1924050"/>
            <a:ext cx="38100" cy="381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0B63CE"/>
          </a:solidFill>
          <a:ln xmlns:a="http://schemas.openxmlformats.org/drawingml/2006/main" w="0">
            <a:solidFill>
              <a:srgbClr val="0B63CE"/>
            </a:solidFill>
            <a:prstDash val="solid"/>
          </a:ln>
        </p:spPr>
      </p:sp>
      <p:sp>
        <p:nvSpPr>
          <p:cNvPr id="167" name="icon-answer-line">
            <a:extLst xmlns:a="http://schemas.openxmlformats.org/drawingml/2006/main">
              <a:ext uri="{FF2B5EF4-FFF2-40B4-BE49-F238E27FC236}">
                <a16:creationId xmlns:a16="http://schemas.microsoft.com/office/drawing/2014/main" id="{7A389751-7AD3-4162-8886-09895057D9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867900" y="2057400"/>
            <a:ext cx="47625" cy="85725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11430">
            <a:solidFill>
              <a:srgbClr val="0B63CE"/>
            </a:solidFill>
            <a:prstDash val="solid"/>
          </a:ln>
        </p:spPr>
      </p:sp>
      <p:sp>
        <p:nvSpPr>
          <p:cNvPr id="168" name="icon-answer-doc">
            <a:extLst xmlns:a="http://schemas.openxmlformats.org/drawingml/2006/main">
              <a:ext uri="{FF2B5EF4-FFF2-40B4-BE49-F238E27FC236}">
                <a16:creationId xmlns:a16="http://schemas.microsoft.com/office/drawing/2014/main" id="{9EA6796F-FF7E-4B92-AB54-8F473E10B73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106025" y="1790700"/>
            <a:ext cx="142875" cy="3333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11430">
            <a:solidFill>
              <a:srgbClr val="0B63CE"/>
            </a:solidFill>
            <a:prstDash val="solid"/>
          </a:ln>
        </p:spPr>
      </p:sp>
      <p:sp>
        <p:nvSpPr>
          <p:cNvPr id="169" name="icon-answer-line">
            <a:extLst xmlns:a="http://schemas.openxmlformats.org/drawingml/2006/main">
              <a:ext uri="{FF2B5EF4-FFF2-40B4-BE49-F238E27FC236}">
                <a16:creationId xmlns:a16="http://schemas.microsoft.com/office/drawing/2014/main" id="{FDB6B26C-7324-44E7-AC18-93BD7942FF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134600" y="1885950"/>
            <a:ext cx="85725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0B63CE"/>
            </a:solidFill>
            <a:prstDash val="solid"/>
          </a:ln>
        </p:spPr>
      </p:sp>
      <p:sp>
        <p:nvSpPr>
          <p:cNvPr id="170" name="icon-answer-line">
            <a:extLst xmlns:a="http://schemas.openxmlformats.org/drawingml/2006/main">
              <a:ext uri="{FF2B5EF4-FFF2-40B4-BE49-F238E27FC236}">
                <a16:creationId xmlns:a16="http://schemas.microsoft.com/office/drawing/2014/main" id="{2998EF54-1B6F-4A70-93F6-726F1071B1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134600" y="1952625"/>
            <a:ext cx="85725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0B63CE"/>
            </a:solidFill>
            <a:prstDash val="solid"/>
          </a:ln>
        </p:spPr>
      </p:sp>
      <p:sp>
        <p:nvSpPr>
          <p:cNvPr id="171" name="step-7-做什么-box">
            <a:extLst xmlns:a="http://schemas.openxmlformats.org/drawingml/2006/main">
              <a:ext uri="{FF2B5EF4-FFF2-40B4-BE49-F238E27FC236}">
                <a16:creationId xmlns:a16="http://schemas.microsoft.com/office/drawing/2014/main" id="{4E7194A6-1BBE-4732-A853-2BF0A3462E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91650" y="2400300"/>
            <a:ext cx="1200150" cy="590550"/>
          </a:xfrm>
          <a:prstGeom xmlns:a="http://schemas.openxmlformats.org/drawingml/2006/main" prst="roundRect">
            <a:avLst>
              <a:gd name="adj" fmla="val 8065"/>
            </a:avLst>
          </a:prstGeom>
          <a:solidFill xmlns:a="http://schemas.openxmlformats.org/drawingml/2006/main">
            <a:srgbClr val="FFFFFF">
              <a:alpha val="88000"/>
            </a:srgbClr>
          </a:solidFill>
          <a:ln xmlns:a="http://schemas.openxmlformats.org/drawingml/2006/main" w="7620">
            <a:solidFill>
              <a:srgbClr val="0B63CE">
                <a:alpha val="62000"/>
              </a:srgbClr>
            </a:solidFill>
            <a:prstDash val="dash"/>
          </a:ln>
        </p:spPr>
      </p:sp>
      <p:sp>
        <p:nvSpPr>
          <p:cNvPr id="172" name="pill-做什么">
            <a:extLst xmlns:a="http://schemas.openxmlformats.org/drawingml/2006/main">
              <a:ext uri="{FF2B5EF4-FFF2-40B4-BE49-F238E27FC236}">
                <a16:creationId xmlns:a16="http://schemas.microsoft.com/office/drawing/2014/main" id="{45369680-BE9C-4BF0-B0DD-F767FD1D3A4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439275" y="2438400"/>
            <a:ext cx="409575" cy="161925"/>
          </a:xfrm>
          <a:prstGeom xmlns:a="http://schemas.openxmlformats.org/drawingml/2006/main" prst="roundRect">
            <a:avLst>
              <a:gd name="adj" fmla="val 23529"/>
            </a:avLst>
          </a:prstGeom>
          <a:solidFill xmlns:a="http://schemas.openxmlformats.org/drawingml/2006/main">
            <a:srgbClr val="0B63CE"/>
          </a:solidFill>
          <a:ln xmlns:a="http://schemas.openxmlformats.org/drawingml/2006/main" w="4763">
            <a:solidFill>
              <a:srgbClr val="0B63CE"/>
            </a:solidFill>
            <a:prstDash val="solid"/>
          </a:ln>
        </p:spPr>
      </p:sp>
      <p:sp>
        <p:nvSpPr>
          <p:cNvPr id="173" name="pill-text-做什么">
            <a:extLst xmlns:a="http://schemas.openxmlformats.org/drawingml/2006/main">
              <a:ext uri="{FF2B5EF4-FFF2-40B4-BE49-F238E27FC236}">
                <a16:creationId xmlns:a16="http://schemas.microsoft.com/office/drawing/2014/main" id="{A9D95647-C5E4-4548-AC87-08BB6E8302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458325" y="2447925"/>
            <a:ext cx="371475" cy="133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9525" tIns="0" rIns="9525" bIns="0" anchor="ctr">
            <a:normAutofit/>
          </a:bodyPr>
          <a:lstStyle xmlns:a="http://schemas.openxmlformats.org/drawingml/2006/main"/>
          <a:p xmlns:a="http://schemas.openxmlformats.org/drawingml/2006/main">
            <a:pPr algn="ctr">
              <a:lnSpc>
                <a:spcPct val="105000"/>
              </a:lnSpc>
              <a:buNone/>
              <a:def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pPr>
            <a:r>
              <a: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做什么</a:t>
            </a:r>
          </a:p>
        </p:txBody>
      </p:sp>
      <p:sp>
        <p:nvSpPr>
          <p:cNvPr id="174" name="step-7-做什么-text">
            <a:extLst xmlns:a="http://schemas.openxmlformats.org/drawingml/2006/main">
              <a:ext uri="{FF2B5EF4-FFF2-40B4-BE49-F238E27FC236}">
                <a16:creationId xmlns:a16="http://schemas.microsoft.com/office/drawing/2014/main" id="{32CB50F3-AC82-4621-8415-1C4DA8F4A0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439275" y="2628900"/>
            <a:ext cx="11049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9525" tIns="0" rIns="9525" bIns="0" anchor="t">
            <a:norm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04000"/>
              </a:lnSpc>
              <a:buNone/>
              <a:def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defRPr>
            </a:pPr>
            <a:r>
              <a: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rPr>
              <a:t>把证据组织成用户能直接理解的答案。</a:t>
            </a:r>
          </a:p>
        </p:txBody>
      </p:sp>
      <p:sp>
        <p:nvSpPr>
          <p:cNvPr id="175" name="step-7-底层原理-box">
            <a:extLst xmlns:a="http://schemas.openxmlformats.org/drawingml/2006/main">
              <a:ext uri="{FF2B5EF4-FFF2-40B4-BE49-F238E27FC236}">
                <a16:creationId xmlns:a16="http://schemas.microsoft.com/office/drawing/2014/main" id="{08D61D47-663A-4D2D-8D62-9A44701B380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91650" y="3038475"/>
            <a:ext cx="1200150" cy="590550"/>
          </a:xfrm>
          <a:prstGeom xmlns:a="http://schemas.openxmlformats.org/drawingml/2006/main" prst="roundRect">
            <a:avLst>
              <a:gd name="adj" fmla="val 8065"/>
            </a:avLst>
          </a:prstGeom>
          <a:solidFill xmlns:a="http://schemas.openxmlformats.org/drawingml/2006/main">
            <a:srgbClr val="FFFFFF">
              <a:alpha val="88000"/>
            </a:srgbClr>
          </a:solidFill>
          <a:ln xmlns:a="http://schemas.openxmlformats.org/drawingml/2006/main" w="7620">
            <a:solidFill>
              <a:srgbClr val="0B63CE">
                <a:alpha val="62000"/>
              </a:srgbClr>
            </a:solidFill>
            <a:prstDash val="dash"/>
          </a:ln>
        </p:spPr>
      </p:sp>
      <p:sp>
        <p:nvSpPr>
          <p:cNvPr id="176" name="pill-底层原理">
            <a:extLst xmlns:a="http://schemas.openxmlformats.org/drawingml/2006/main">
              <a:ext uri="{FF2B5EF4-FFF2-40B4-BE49-F238E27FC236}">
                <a16:creationId xmlns:a16="http://schemas.microsoft.com/office/drawing/2014/main" id="{39FB1991-B38E-4F86-87E4-B34A901C7F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439275" y="3076575"/>
            <a:ext cx="409575" cy="161925"/>
          </a:xfrm>
          <a:prstGeom xmlns:a="http://schemas.openxmlformats.org/drawingml/2006/main" prst="roundRect">
            <a:avLst>
              <a:gd name="adj" fmla="val 23529"/>
            </a:avLst>
          </a:prstGeom>
          <a:solidFill xmlns:a="http://schemas.openxmlformats.org/drawingml/2006/main">
            <a:srgbClr val="0B63CE"/>
          </a:solidFill>
          <a:ln xmlns:a="http://schemas.openxmlformats.org/drawingml/2006/main" w="4763">
            <a:solidFill>
              <a:srgbClr val="0B63CE"/>
            </a:solidFill>
            <a:prstDash val="solid"/>
          </a:ln>
        </p:spPr>
      </p:sp>
      <p:sp>
        <p:nvSpPr>
          <p:cNvPr id="177" name="pill-text-底层原理">
            <a:extLst xmlns:a="http://schemas.openxmlformats.org/drawingml/2006/main">
              <a:ext uri="{FF2B5EF4-FFF2-40B4-BE49-F238E27FC236}">
                <a16:creationId xmlns:a16="http://schemas.microsoft.com/office/drawing/2014/main" id="{88664A80-4E7D-45A4-B50B-ECF665EB57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458325" y="3086100"/>
            <a:ext cx="371475" cy="133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9525" tIns="0" rIns="9525" bIns="0" anchor="ctr">
            <a:normAutofit/>
          </a:bodyPr>
          <a:lstStyle xmlns:a="http://schemas.openxmlformats.org/drawingml/2006/main"/>
          <a:p xmlns:a="http://schemas.openxmlformats.org/drawingml/2006/main">
            <a:pPr algn="ctr">
              <a:lnSpc>
                <a:spcPct val="105000"/>
              </a:lnSpc>
              <a:buNone/>
              <a:def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pPr>
            <a:r>
              <a: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底层原理</a:t>
            </a:r>
          </a:p>
        </p:txBody>
      </p:sp>
      <p:sp>
        <p:nvSpPr>
          <p:cNvPr id="178" name="step-7-底层原理-text">
            <a:extLst xmlns:a="http://schemas.openxmlformats.org/drawingml/2006/main">
              <a:ext uri="{FF2B5EF4-FFF2-40B4-BE49-F238E27FC236}">
                <a16:creationId xmlns:a16="http://schemas.microsoft.com/office/drawing/2014/main" id="{2EC6BFFE-95E1-44D6-9380-7CDFE47652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439275" y="3267075"/>
            <a:ext cx="11049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9525" tIns="0" rIns="9525" bIns="0" anchor="t">
            <a:norm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04000"/>
              </a:lnSpc>
              <a:buNone/>
              <a:def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defRPr>
            </a:pPr>
            <a:r>
              <a: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rPr>
              <a:t>生成式总结、结构化表达、理由说明、引用来源。</a:t>
            </a:r>
          </a:p>
        </p:txBody>
      </p:sp>
      <p:sp>
        <p:nvSpPr>
          <p:cNvPr id="179" name="step-7-示例-box">
            <a:extLst xmlns:a="http://schemas.openxmlformats.org/drawingml/2006/main">
              <a:ext uri="{FF2B5EF4-FFF2-40B4-BE49-F238E27FC236}">
                <a16:creationId xmlns:a16="http://schemas.microsoft.com/office/drawing/2014/main" id="{0BB9FB23-9CFB-4E5F-820B-FE78F55533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91650" y="3676650"/>
            <a:ext cx="1200150" cy="590550"/>
          </a:xfrm>
          <a:prstGeom xmlns:a="http://schemas.openxmlformats.org/drawingml/2006/main" prst="roundRect">
            <a:avLst>
              <a:gd name="adj" fmla="val 8065"/>
            </a:avLst>
          </a:prstGeom>
          <a:solidFill xmlns:a="http://schemas.openxmlformats.org/drawingml/2006/main">
            <a:srgbClr val="FFFFFF">
              <a:alpha val="88000"/>
            </a:srgbClr>
          </a:solidFill>
          <a:ln xmlns:a="http://schemas.openxmlformats.org/drawingml/2006/main" w="7620">
            <a:solidFill>
              <a:srgbClr val="0B63CE">
                <a:alpha val="62000"/>
              </a:srgbClr>
            </a:solidFill>
            <a:prstDash val="dash"/>
          </a:ln>
        </p:spPr>
      </p:sp>
      <p:sp>
        <p:nvSpPr>
          <p:cNvPr id="180" name="pill-示例">
            <a:extLst xmlns:a="http://schemas.openxmlformats.org/drawingml/2006/main">
              <a:ext uri="{FF2B5EF4-FFF2-40B4-BE49-F238E27FC236}">
                <a16:creationId xmlns:a16="http://schemas.microsoft.com/office/drawing/2014/main" id="{41E116BE-3851-475A-8F9E-D665A6E7DF7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439275" y="3714750"/>
            <a:ext cx="409575" cy="161925"/>
          </a:xfrm>
          <a:prstGeom xmlns:a="http://schemas.openxmlformats.org/drawingml/2006/main" prst="roundRect">
            <a:avLst>
              <a:gd name="adj" fmla="val 23529"/>
            </a:avLst>
          </a:prstGeom>
          <a:solidFill xmlns:a="http://schemas.openxmlformats.org/drawingml/2006/main">
            <a:srgbClr val="0B63CE"/>
          </a:solidFill>
          <a:ln xmlns:a="http://schemas.openxmlformats.org/drawingml/2006/main" w="4763">
            <a:solidFill>
              <a:srgbClr val="0B63CE"/>
            </a:solidFill>
            <a:prstDash val="solid"/>
          </a:ln>
        </p:spPr>
      </p:sp>
      <p:sp>
        <p:nvSpPr>
          <p:cNvPr id="181" name="pill-text-示例">
            <a:extLst xmlns:a="http://schemas.openxmlformats.org/drawingml/2006/main">
              <a:ext uri="{FF2B5EF4-FFF2-40B4-BE49-F238E27FC236}">
                <a16:creationId xmlns:a16="http://schemas.microsoft.com/office/drawing/2014/main" id="{5639B918-B884-4C85-A04D-7F3E60EC76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458325" y="3724275"/>
            <a:ext cx="371475" cy="133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9525" tIns="0" rIns="9525" bIns="0" anchor="ctr">
            <a:normAutofit/>
          </a:bodyPr>
          <a:lstStyle xmlns:a="http://schemas.openxmlformats.org/drawingml/2006/main"/>
          <a:p xmlns:a="http://schemas.openxmlformats.org/drawingml/2006/main">
            <a:pPr algn="ctr">
              <a:lnSpc>
                <a:spcPct val="105000"/>
              </a:lnSpc>
              <a:buNone/>
              <a:def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pPr>
            <a:r>
              <a: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示例</a:t>
            </a:r>
          </a:p>
        </p:txBody>
      </p:sp>
      <p:sp>
        <p:nvSpPr>
          <p:cNvPr id="182" name="step-7-示例-text">
            <a:extLst xmlns:a="http://schemas.openxmlformats.org/drawingml/2006/main">
              <a:ext uri="{FF2B5EF4-FFF2-40B4-BE49-F238E27FC236}">
                <a16:creationId xmlns:a16="http://schemas.microsoft.com/office/drawing/2014/main" id="{6852155A-92EF-44EF-B748-99BA2C718D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439275" y="3905250"/>
            <a:ext cx="11049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9525" tIns="0" rIns="9525" bIns="0" anchor="t">
            <a:norm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04000"/>
              </a:lnSpc>
              <a:buNone/>
              <a:def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defRPr>
            </a:pPr>
            <a:r>
              <a: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rPr>
              <a:t>输出“推荐3家博物馆 + 推荐理由 + 适合年龄”。</a:t>
            </a:r>
          </a:p>
        </p:txBody>
      </p:sp>
      <p:sp>
        <p:nvSpPr>
          <p:cNvPr id="183" name="step-8-card">
            <a:extLst xmlns:a="http://schemas.openxmlformats.org/drawingml/2006/main">
              <a:ext uri="{FF2B5EF4-FFF2-40B4-BE49-F238E27FC236}">
                <a16:creationId xmlns:a16="http://schemas.microsoft.com/office/drawing/2014/main" id="{D36DB5B7-6B9C-4C0E-BB60-D8CE8F59F7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801350" y="1057275"/>
            <a:ext cx="1352550" cy="3381375"/>
          </a:xfrm>
          <a:prstGeom xmlns:a="http://schemas.openxmlformats.org/drawingml/2006/main" prst="roundRect">
            <a:avLst>
              <a:gd name="adj" fmla="val 4930"/>
            </a:avLst>
          </a:prstGeom>
          <a:solidFill xmlns:a="http://schemas.openxmlformats.org/drawingml/2006/main">
            <a:srgbClr val="F5FBF7"/>
          </a:solidFill>
          <a:ln xmlns:a="http://schemas.openxmlformats.org/drawingml/2006/main" w="17145">
            <a:solidFill>
              <a:srgbClr val="2C8A57"/>
            </a:solidFill>
            <a:prstDash val="solid"/>
          </a:ln>
        </p:spPr>
        <p:style>
          <a:lnRef xmlns:a="http://schemas.openxmlformats.org/drawingml/2006/main" idx="0">
            <a:srgbClr val="FFFFFF"/>
          </a:lnRef>
          <a:fillRef xmlns:a="http://schemas.openxmlformats.org/drawingml/2006/main" idx="0">
            <a:srgbClr val="FFFFFF"/>
          </a:fillRef>
          <a:effectRef xmlns:a="http://schemas.openxmlformats.org/drawingml/2006/main" idx="4">
            <a:srgbClr val="FFFFFF"/>
          </a:effectRef>
          <a:fontRef xmlns:a="http://schemas.openxmlformats.org/drawingml/2006/main" idx="major"/>
        </p:style>
      </p:sp>
      <p:sp>
        <p:nvSpPr>
          <p:cNvPr id="184" name="step-8-number">
            <a:extLst xmlns:a="http://schemas.openxmlformats.org/drawingml/2006/main">
              <a:ext uri="{FF2B5EF4-FFF2-40B4-BE49-F238E27FC236}">
                <a16:creationId xmlns:a16="http://schemas.microsoft.com/office/drawing/2014/main" id="{46C45735-907A-4255-923E-1692D46E4A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06125" y="1162050"/>
            <a:ext cx="257175" cy="257175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2C8A57"/>
          </a:solidFill>
          <a:ln xmlns:a="http://schemas.openxmlformats.org/drawingml/2006/main" w="0">
            <a:solidFill>
              <a:srgbClr val="2C8A57"/>
            </a:solidFill>
            <a:prstDash val="solid"/>
          </a:ln>
        </p:spPr>
      </p:sp>
      <p:sp>
        <p:nvSpPr>
          <p:cNvPr id="185" name="step-8-number-text">
            <a:extLst xmlns:a="http://schemas.openxmlformats.org/drawingml/2006/main">
              <a:ext uri="{FF2B5EF4-FFF2-40B4-BE49-F238E27FC236}">
                <a16:creationId xmlns:a16="http://schemas.microsoft.com/office/drawing/2014/main" id="{A1BDCD8E-3E5B-4D8F-8858-BFD4A5826C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06125" y="1171575"/>
            <a:ext cx="257175" cy="2000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ctr">
            <a:normAutofit/>
          </a:bodyPr>
          <a:lstStyle xmlns:a="http://schemas.openxmlformats.org/drawingml/2006/main"/>
          <a:p xmlns:a="http://schemas.openxmlformats.org/drawingml/2006/main">
            <a:pPr algn="ctr">
              <a:lnSpc>
                <a:spcPct val="105000"/>
              </a:lnSpc>
              <a:buNone/>
              <a:defRPr sz="11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pPr>
            <a:r>
              <a:rPr sz="11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8</a:t>
            </a:r>
          </a:p>
        </p:txBody>
      </p:sp>
      <p:sp>
        <p:nvSpPr>
          <p:cNvPr id="186" name="step-8-title">
            <a:extLst xmlns:a="http://schemas.openxmlformats.org/drawingml/2006/main">
              <a:ext uri="{FF2B5EF4-FFF2-40B4-BE49-F238E27FC236}">
                <a16:creationId xmlns:a16="http://schemas.microsoft.com/office/drawing/2014/main" id="{4A611AE0-697D-46C0-981E-79E0E83601F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01400" y="1143000"/>
            <a:ext cx="885825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9525" tIns="0" rIns="9525" bIns="0" anchor="ctr">
            <a:norm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050" b="1">
                <a:solidFill>
                  <a:srgbClr val="2C8A57"/>
                </a:solidFill>
                <a:latin typeface="微软雅黑"/>
                <a:ea typeface="微软雅黑"/>
                <a:cs typeface="微软雅黑"/>
              </a:defRPr>
            </a:pPr>
            <a:r>
              <a:rPr sz="1050" b="1">
                <a:solidFill>
                  <a:srgbClr val="2C8A57"/>
                </a:solidFill>
                <a:latin typeface="微软雅黑"/>
                <a:ea typeface="微软雅黑"/>
                <a:cs typeface="微软雅黑"/>
              </a:rPr>
              <a:t>用户反馈与</a:t>
            </a:r>
          </a:p>
          <a:p xmlns:a="http://schemas.openxmlformats.org/drawingml/2006/main">
            <a:pPr algn="l">
              <a:lnSpc>
                <a:spcPct val="105000"/>
              </a:lnSpc>
              <a:buNone/>
              <a:defRPr sz="1050" b="1">
                <a:solidFill>
                  <a:srgbClr val="2C8A57"/>
                </a:solidFill>
                <a:latin typeface="微软雅黑"/>
                <a:ea typeface="微软雅黑"/>
                <a:cs typeface="微软雅黑"/>
              </a:defRPr>
            </a:pPr>
            <a:r>
              <a:rPr sz="1050" b="1">
                <a:solidFill>
                  <a:srgbClr val="2C8A57"/>
                </a:solidFill>
                <a:latin typeface="微软雅黑"/>
                <a:ea typeface="微软雅黑"/>
                <a:cs typeface="微软雅黑"/>
              </a:rPr>
              <a:t>持续优化</a:t>
            </a:r>
          </a:p>
        </p:txBody>
      </p:sp>
      <p:sp>
        <p:nvSpPr>
          <p:cNvPr id="187" name="icon-optimize-safe-area">
            <a:extLst xmlns:a="http://schemas.openxmlformats.org/drawingml/2006/main">
              <a:ext uri="{FF2B5EF4-FFF2-40B4-BE49-F238E27FC236}">
                <a16:creationId xmlns:a16="http://schemas.microsoft.com/office/drawing/2014/main" id="{1D8B02F1-7F5D-4E7A-86C6-F5FA4B6594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72825" y="1638300"/>
            <a:ext cx="609600" cy="600075"/>
          </a:xfrm>
          <a:prstGeom xmlns:a="http://schemas.openxmlformats.org/drawingml/2006/main" prst="roundRect">
            <a:avLst>
              <a:gd name="adj" fmla="val 15873"/>
            </a:avLst>
          </a:prstGeom>
          <a:solidFill xmlns:a="http://schemas.openxmlformats.org/drawingml/2006/main">
            <a:srgbClr val="2C8A57">
              <a:alpha val="12000"/>
            </a:srgbClr>
          </a:solidFill>
          <a:ln xmlns:a="http://schemas.openxmlformats.org/drawingml/2006/main" w="4763">
            <a:solidFill>
              <a:srgbClr val="2C8A57">
                <a:alpha val="10000"/>
              </a:srgbClr>
            </a:solidFill>
            <a:prstDash val="solid"/>
          </a:ln>
        </p:spPr>
      </p:sp>
      <p:sp>
        <p:nvSpPr>
          <p:cNvPr id="188" name="icon-optimize-line">
            <a:extLst xmlns:a="http://schemas.openxmlformats.org/drawingml/2006/main">
              <a:ext uri="{FF2B5EF4-FFF2-40B4-BE49-F238E27FC236}">
                <a16:creationId xmlns:a16="http://schemas.microsoft.com/office/drawing/2014/main" id="{48128ACF-A51E-42C0-A3DC-30C4CC45D19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87125" y="2152650"/>
            <a:ext cx="419100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13335">
            <a:solidFill>
              <a:srgbClr val="2C8A57"/>
            </a:solidFill>
            <a:prstDash val="solid"/>
          </a:ln>
        </p:spPr>
      </p:sp>
      <p:sp>
        <p:nvSpPr>
          <p:cNvPr id="189" name="icon-opt-bar">
            <a:extLst xmlns:a="http://schemas.openxmlformats.org/drawingml/2006/main">
              <a:ext uri="{FF2B5EF4-FFF2-40B4-BE49-F238E27FC236}">
                <a16:creationId xmlns:a16="http://schemas.microsoft.com/office/drawing/2014/main" id="{573DEFA8-D731-41F4-9D58-A7E49BE8148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334750" y="2019300"/>
            <a:ext cx="57150" cy="13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C8A57">
              <a:alpha val="18000"/>
            </a:srgbClr>
          </a:solidFill>
          <a:ln xmlns:a="http://schemas.openxmlformats.org/drawingml/2006/main" w="9525">
            <a:solidFill>
              <a:srgbClr val="2C8A57"/>
            </a:solidFill>
            <a:prstDash val="solid"/>
          </a:ln>
        </p:spPr>
      </p:sp>
      <p:sp>
        <p:nvSpPr>
          <p:cNvPr id="190" name="icon-opt-bar">
            <a:extLst xmlns:a="http://schemas.openxmlformats.org/drawingml/2006/main">
              <a:ext uri="{FF2B5EF4-FFF2-40B4-BE49-F238E27FC236}">
                <a16:creationId xmlns:a16="http://schemas.microsoft.com/office/drawing/2014/main" id="{764F1675-CF98-47D6-81E8-F42D1EF820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49050" y="1914525"/>
            <a:ext cx="57150" cy="2381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C8A57">
              <a:alpha val="18000"/>
            </a:srgbClr>
          </a:solidFill>
          <a:ln xmlns:a="http://schemas.openxmlformats.org/drawingml/2006/main" w="9525">
            <a:solidFill>
              <a:srgbClr val="2C8A57"/>
            </a:solidFill>
            <a:prstDash val="solid"/>
          </a:ln>
        </p:spPr>
      </p:sp>
      <p:sp>
        <p:nvSpPr>
          <p:cNvPr id="191" name="icon-opt-bar">
            <a:extLst xmlns:a="http://schemas.openxmlformats.org/drawingml/2006/main">
              <a:ext uri="{FF2B5EF4-FFF2-40B4-BE49-F238E27FC236}">
                <a16:creationId xmlns:a16="http://schemas.microsoft.com/office/drawing/2014/main" id="{548BBC36-B319-48CA-A55F-9B79BD78381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563350" y="1800225"/>
            <a:ext cx="57150" cy="3524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C8A57">
              <a:alpha val="18000"/>
            </a:srgbClr>
          </a:solidFill>
          <a:ln xmlns:a="http://schemas.openxmlformats.org/drawingml/2006/main" w="9525">
            <a:solidFill>
              <a:srgbClr val="2C8A57"/>
            </a:solidFill>
            <a:prstDash val="solid"/>
          </a:ln>
        </p:spPr>
      </p:sp>
      <p:sp>
        <p:nvSpPr>
          <p:cNvPr id="192" name="icon-optimize-line">
            <a:extLst xmlns:a="http://schemas.openxmlformats.org/drawingml/2006/main">
              <a:ext uri="{FF2B5EF4-FFF2-40B4-BE49-F238E27FC236}">
                <a16:creationId xmlns:a16="http://schemas.microsoft.com/office/drawing/2014/main" id="{FF4341F9-0FB6-4D0A-875D-24F2F06CA0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325225" y="1943100"/>
            <a:ext cx="104775" cy="7620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17145">
            <a:solidFill>
              <a:srgbClr val="2C8A57"/>
            </a:solidFill>
            <a:prstDash val="solid"/>
          </a:ln>
        </p:spPr>
      </p:sp>
      <p:sp>
        <p:nvSpPr>
          <p:cNvPr id="193" name="icon-optimize-line">
            <a:extLst xmlns:a="http://schemas.openxmlformats.org/drawingml/2006/main">
              <a:ext uri="{FF2B5EF4-FFF2-40B4-BE49-F238E27FC236}">
                <a16:creationId xmlns:a16="http://schemas.microsoft.com/office/drawing/2014/main" id="{D02F14D0-C59D-46EF-BC9C-3487ECC0AA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00" y="1866900"/>
            <a:ext cx="114300" cy="7620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17145">
            <a:solidFill>
              <a:srgbClr val="2C8A57"/>
            </a:solidFill>
            <a:prstDash val="solid"/>
          </a:ln>
        </p:spPr>
      </p:sp>
      <p:sp>
        <p:nvSpPr>
          <p:cNvPr id="194" name="icon-optimize-line">
            <a:extLst xmlns:a="http://schemas.openxmlformats.org/drawingml/2006/main">
              <a:ext uri="{FF2B5EF4-FFF2-40B4-BE49-F238E27FC236}">
                <a16:creationId xmlns:a16="http://schemas.microsoft.com/office/drawing/2014/main" id="{62C02151-EBE5-4D41-B1AD-670D7643F4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544300" y="1809750"/>
            <a:ext cx="123825" cy="5715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17145">
            <a:solidFill>
              <a:srgbClr val="2C8A57"/>
            </a:solidFill>
            <a:prstDash val="solid"/>
          </a:ln>
        </p:spPr>
      </p:sp>
      <p:sp>
        <p:nvSpPr>
          <p:cNvPr id="195" name="icon-feedback-dot">
            <a:extLst xmlns:a="http://schemas.openxmlformats.org/drawingml/2006/main">
              <a:ext uri="{FF2B5EF4-FFF2-40B4-BE49-F238E27FC236}">
                <a16:creationId xmlns:a16="http://schemas.microsoft.com/office/drawing/2014/main" id="{12E659E6-9FCC-484A-88B4-F505ABDB2CD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658600" y="1790700"/>
            <a:ext cx="66675" cy="66675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2C8A57"/>
          </a:solidFill>
          <a:ln xmlns:a="http://schemas.openxmlformats.org/drawingml/2006/main" w="0">
            <a:solidFill>
              <a:srgbClr val="2C8A57"/>
            </a:solidFill>
            <a:prstDash val="solid"/>
          </a:ln>
        </p:spPr>
      </p:sp>
      <p:sp>
        <p:nvSpPr>
          <p:cNvPr id="196" name="step-8-做什么-box">
            <a:extLst xmlns:a="http://schemas.openxmlformats.org/drawingml/2006/main">
              <a:ext uri="{FF2B5EF4-FFF2-40B4-BE49-F238E27FC236}">
                <a16:creationId xmlns:a16="http://schemas.microsoft.com/office/drawing/2014/main" id="{3CA6E2BB-C18A-4F60-B6F5-1BB3A741D4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877550" y="2400300"/>
            <a:ext cx="1200150" cy="590550"/>
          </a:xfrm>
          <a:prstGeom xmlns:a="http://schemas.openxmlformats.org/drawingml/2006/main" prst="roundRect">
            <a:avLst>
              <a:gd name="adj" fmla="val 8065"/>
            </a:avLst>
          </a:prstGeom>
          <a:solidFill xmlns:a="http://schemas.openxmlformats.org/drawingml/2006/main">
            <a:srgbClr val="FFFFFF">
              <a:alpha val="88000"/>
            </a:srgbClr>
          </a:solidFill>
          <a:ln xmlns:a="http://schemas.openxmlformats.org/drawingml/2006/main" w="7620">
            <a:solidFill>
              <a:srgbClr val="2C8A57">
                <a:alpha val="62000"/>
              </a:srgbClr>
            </a:solidFill>
            <a:prstDash val="dash"/>
          </a:ln>
        </p:spPr>
      </p:sp>
      <p:sp>
        <p:nvSpPr>
          <p:cNvPr id="197" name="pill-做什么">
            <a:extLst xmlns:a="http://schemas.openxmlformats.org/drawingml/2006/main">
              <a:ext uri="{FF2B5EF4-FFF2-40B4-BE49-F238E27FC236}">
                <a16:creationId xmlns:a16="http://schemas.microsoft.com/office/drawing/2014/main" id="{5A6E8689-6C3D-4EA7-9E2D-307E5CC90BE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25175" y="2438400"/>
            <a:ext cx="409575" cy="161925"/>
          </a:xfrm>
          <a:prstGeom xmlns:a="http://schemas.openxmlformats.org/drawingml/2006/main" prst="roundRect">
            <a:avLst>
              <a:gd name="adj" fmla="val 23529"/>
            </a:avLst>
          </a:prstGeom>
          <a:solidFill xmlns:a="http://schemas.openxmlformats.org/drawingml/2006/main">
            <a:srgbClr val="2C8A57"/>
          </a:solidFill>
          <a:ln xmlns:a="http://schemas.openxmlformats.org/drawingml/2006/main" w="4763">
            <a:solidFill>
              <a:srgbClr val="2C8A57"/>
            </a:solidFill>
            <a:prstDash val="solid"/>
          </a:ln>
        </p:spPr>
      </p:sp>
      <p:sp>
        <p:nvSpPr>
          <p:cNvPr id="198" name="pill-text-做什么">
            <a:extLst xmlns:a="http://schemas.openxmlformats.org/drawingml/2006/main">
              <a:ext uri="{FF2B5EF4-FFF2-40B4-BE49-F238E27FC236}">
                <a16:creationId xmlns:a16="http://schemas.microsoft.com/office/drawing/2014/main" id="{1D134F5A-BD35-4FE6-9B1E-26847474A2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44225" y="2447925"/>
            <a:ext cx="371475" cy="133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9525" tIns="0" rIns="9525" bIns="0" anchor="ctr">
            <a:normAutofit/>
          </a:bodyPr>
          <a:lstStyle xmlns:a="http://schemas.openxmlformats.org/drawingml/2006/main"/>
          <a:p xmlns:a="http://schemas.openxmlformats.org/drawingml/2006/main">
            <a:pPr algn="ctr">
              <a:lnSpc>
                <a:spcPct val="105000"/>
              </a:lnSpc>
              <a:buNone/>
              <a:def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pPr>
            <a:r>
              <a: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做什么</a:t>
            </a:r>
          </a:p>
        </p:txBody>
      </p:sp>
      <p:sp>
        <p:nvSpPr>
          <p:cNvPr id="199" name="step-8-做什么-text">
            <a:extLst xmlns:a="http://schemas.openxmlformats.org/drawingml/2006/main">
              <a:ext uri="{FF2B5EF4-FFF2-40B4-BE49-F238E27FC236}">
                <a16:creationId xmlns:a16="http://schemas.microsoft.com/office/drawing/2014/main" id="{AE264588-0E71-4CA3-B7AD-910D887F3D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25175" y="2628900"/>
            <a:ext cx="11049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9525" tIns="0" rIns="9525" bIns="0" anchor="t">
            <a:norm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04000"/>
              </a:lnSpc>
              <a:buNone/>
              <a:def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defRPr>
            </a:pPr>
            <a:r>
              <a: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rPr>
              <a:t>根据点击、停留、追问、转化等信号持续优化结果。</a:t>
            </a:r>
          </a:p>
        </p:txBody>
      </p:sp>
      <p:sp>
        <p:nvSpPr>
          <p:cNvPr id="200" name="step-8-底层原理-box">
            <a:extLst xmlns:a="http://schemas.openxmlformats.org/drawingml/2006/main">
              <a:ext uri="{FF2B5EF4-FFF2-40B4-BE49-F238E27FC236}">
                <a16:creationId xmlns:a16="http://schemas.microsoft.com/office/drawing/2014/main" id="{F0DAF8BF-AD21-472E-8F9F-6FD386EC84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877550" y="3038475"/>
            <a:ext cx="1200150" cy="590550"/>
          </a:xfrm>
          <a:prstGeom xmlns:a="http://schemas.openxmlformats.org/drawingml/2006/main" prst="roundRect">
            <a:avLst>
              <a:gd name="adj" fmla="val 8065"/>
            </a:avLst>
          </a:prstGeom>
          <a:solidFill xmlns:a="http://schemas.openxmlformats.org/drawingml/2006/main">
            <a:srgbClr val="FFFFFF">
              <a:alpha val="88000"/>
            </a:srgbClr>
          </a:solidFill>
          <a:ln xmlns:a="http://schemas.openxmlformats.org/drawingml/2006/main" w="7620">
            <a:solidFill>
              <a:srgbClr val="2C8A57">
                <a:alpha val="62000"/>
              </a:srgbClr>
            </a:solidFill>
            <a:prstDash val="dash"/>
          </a:ln>
        </p:spPr>
      </p:sp>
      <p:sp>
        <p:nvSpPr>
          <p:cNvPr id="201" name="pill-底层原理">
            <a:extLst xmlns:a="http://schemas.openxmlformats.org/drawingml/2006/main">
              <a:ext uri="{FF2B5EF4-FFF2-40B4-BE49-F238E27FC236}">
                <a16:creationId xmlns:a16="http://schemas.microsoft.com/office/drawing/2014/main" id="{98DCEB00-B85D-4261-B949-B6F35E399E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25175" y="3076575"/>
            <a:ext cx="409575" cy="161925"/>
          </a:xfrm>
          <a:prstGeom xmlns:a="http://schemas.openxmlformats.org/drawingml/2006/main" prst="roundRect">
            <a:avLst>
              <a:gd name="adj" fmla="val 23529"/>
            </a:avLst>
          </a:prstGeom>
          <a:solidFill xmlns:a="http://schemas.openxmlformats.org/drawingml/2006/main">
            <a:srgbClr val="2C8A57"/>
          </a:solidFill>
          <a:ln xmlns:a="http://schemas.openxmlformats.org/drawingml/2006/main" w="4763">
            <a:solidFill>
              <a:srgbClr val="2C8A57"/>
            </a:solidFill>
            <a:prstDash val="solid"/>
          </a:ln>
        </p:spPr>
      </p:sp>
      <p:sp>
        <p:nvSpPr>
          <p:cNvPr id="202" name="pill-text-底层原理">
            <a:extLst xmlns:a="http://schemas.openxmlformats.org/drawingml/2006/main">
              <a:ext uri="{FF2B5EF4-FFF2-40B4-BE49-F238E27FC236}">
                <a16:creationId xmlns:a16="http://schemas.microsoft.com/office/drawing/2014/main" id="{C60FFA9C-2395-4E1E-A53C-B7AED0034E0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44225" y="3086100"/>
            <a:ext cx="371475" cy="133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9525" tIns="0" rIns="9525" bIns="0" anchor="ctr">
            <a:normAutofit/>
          </a:bodyPr>
          <a:lstStyle xmlns:a="http://schemas.openxmlformats.org/drawingml/2006/main"/>
          <a:p xmlns:a="http://schemas.openxmlformats.org/drawingml/2006/main">
            <a:pPr algn="ctr">
              <a:lnSpc>
                <a:spcPct val="105000"/>
              </a:lnSpc>
              <a:buNone/>
              <a:def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pPr>
            <a:r>
              <a: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底层原理</a:t>
            </a:r>
          </a:p>
        </p:txBody>
      </p:sp>
      <p:sp>
        <p:nvSpPr>
          <p:cNvPr id="203" name="step-8-底层原理-text">
            <a:extLst xmlns:a="http://schemas.openxmlformats.org/drawingml/2006/main">
              <a:ext uri="{FF2B5EF4-FFF2-40B4-BE49-F238E27FC236}">
                <a16:creationId xmlns:a16="http://schemas.microsoft.com/office/drawing/2014/main" id="{E7D4021E-51E4-4EED-B4BF-4C2286BA05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25175" y="3267075"/>
            <a:ext cx="11049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9525" tIns="0" rIns="9525" bIns="0" anchor="t">
            <a:norm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04000"/>
              </a:lnSpc>
              <a:buNone/>
              <a:def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defRPr>
            </a:pPr>
            <a:r>
              <a: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rPr>
              <a:t>显式反馈 + 隐式反馈 + 多轮交互优化。</a:t>
            </a:r>
          </a:p>
        </p:txBody>
      </p:sp>
      <p:sp>
        <p:nvSpPr>
          <p:cNvPr id="204" name="step-8-示例-box">
            <a:extLst xmlns:a="http://schemas.openxmlformats.org/drawingml/2006/main">
              <a:ext uri="{FF2B5EF4-FFF2-40B4-BE49-F238E27FC236}">
                <a16:creationId xmlns:a16="http://schemas.microsoft.com/office/drawing/2014/main" id="{48B2B0CE-5C94-4761-8B29-75B5C25E94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877550" y="3676650"/>
            <a:ext cx="1200150" cy="590550"/>
          </a:xfrm>
          <a:prstGeom xmlns:a="http://schemas.openxmlformats.org/drawingml/2006/main" prst="roundRect">
            <a:avLst>
              <a:gd name="adj" fmla="val 8065"/>
            </a:avLst>
          </a:prstGeom>
          <a:solidFill xmlns:a="http://schemas.openxmlformats.org/drawingml/2006/main">
            <a:srgbClr val="FFFFFF">
              <a:alpha val="88000"/>
            </a:srgbClr>
          </a:solidFill>
          <a:ln xmlns:a="http://schemas.openxmlformats.org/drawingml/2006/main" w="7620">
            <a:solidFill>
              <a:srgbClr val="2C8A57">
                <a:alpha val="62000"/>
              </a:srgbClr>
            </a:solidFill>
            <a:prstDash val="dash"/>
          </a:ln>
        </p:spPr>
      </p:sp>
      <p:sp>
        <p:nvSpPr>
          <p:cNvPr id="205" name="pill-示例">
            <a:extLst xmlns:a="http://schemas.openxmlformats.org/drawingml/2006/main">
              <a:ext uri="{FF2B5EF4-FFF2-40B4-BE49-F238E27FC236}">
                <a16:creationId xmlns:a16="http://schemas.microsoft.com/office/drawing/2014/main" id="{B9D4E9DC-4DAE-4764-A82C-47813A0C286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25175" y="3714750"/>
            <a:ext cx="409575" cy="161925"/>
          </a:xfrm>
          <a:prstGeom xmlns:a="http://schemas.openxmlformats.org/drawingml/2006/main" prst="roundRect">
            <a:avLst>
              <a:gd name="adj" fmla="val 23529"/>
            </a:avLst>
          </a:prstGeom>
          <a:solidFill xmlns:a="http://schemas.openxmlformats.org/drawingml/2006/main">
            <a:srgbClr val="2C8A57"/>
          </a:solidFill>
          <a:ln xmlns:a="http://schemas.openxmlformats.org/drawingml/2006/main" w="4763">
            <a:solidFill>
              <a:srgbClr val="2C8A57"/>
            </a:solidFill>
            <a:prstDash val="solid"/>
          </a:ln>
        </p:spPr>
      </p:sp>
      <p:sp>
        <p:nvSpPr>
          <p:cNvPr id="206" name="pill-text-示例">
            <a:extLst xmlns:a="http://schemas.openxmlformats.org/drawingml/2006/main">
              <a:ext uri="{FF2B5EF4-FFF2-40B4-BE49-F238E27FC236}">
                <a16:creationId xmlns:a16="http://schemas.microsoft.com/office/drawing/2014/main" id="{CF17C136-B89F-4546-97BF-1BC681419EF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44225" y="3724275"/>
            <a:ext cx="371475" cy="133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9525" tIns="0" rIns="9525" bIns="0" anchor="ctr">
            <a:normAutofit/>
          </a:bodyPr>
          <a:lstStyle xmlns:a="http://schemas.openxmlformats.org/drawingml/2006/main"/>
          <a:p xmlns:a="http://schemas.openxmlformats.org/drawingml/2006/main">
            <a:pPr algn="ctr">
              <a:lnSpc>
                <a:spcPct val="105000"/>
              </a:lnSpc>
              <a:buNone/>
              <a:def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pPr>
            <a:r>
              <a: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示例</a:t>
            </a:r>
          </a:p>
        </p:txBody>
      </p:sp>
      <p:sp>
        <p:nvSpPr>
          <p:cNvPr id="207" name="step-8-示例-text">
            <a:extLst xmlns:a="http://schemas.openxmlformats.org/drawingml/2006/main">
              <a:ext uri="{FF2B5EF4-FFF2-40B4-BE49-F238E27FC236}">
                <a16:creationId xmlns:a16="http://schemas.microsoft.com/office/drawing/2014/main" id="{9A509D2E-77B5-471C-BF29-3F9EDD6D26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25175" y="3905250"/>
            <a:ext cx="11049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9525" tIns="0" rIns="9525" bIns="0" anchor="t">
            <a:norm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04000"/>
              </a:lnSpc>
              <a:buNone/>
              <a:def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defRPr>
            </a:pPr>
            <a:r>
              <a: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rPr>
              <a:t>用户继续追问“请按地铁线路排序”，系统细化答案。</a:t>
            </a:r>
          </a:p>
        </p:txBody>
      </p:sp>
      <p:sp>
        <p:nvSpPr>
          <p:cNvPr id="208" name="flow-arrow">
            <a:extLst xmlns:a="http://schemas.openxmlformats.org/drawingml/2006/main">
              <a:ext uri="{FF2B5EF4-FFF2-40B4-BE49-F238E27FC236}">
                <a16:creationId xmlns:a16="http://schemas.microsoft.com/office/drawing/2014/main" id="{91BE17C7-D1EB-4835-8D27-271039DB823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771650" y="2486025"/>
            <a:ext cx="85725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22860">
            <a:solidFill>
              <a:srgbClr val="0B63CE"/>
            </a:solidFill>
            <a:prstDash val="solid"/>
          </a:ln>
        </p:spPr>
      </p:sp>
      <p:sp>
        <p:nvSpPr>
          <p:cNvPr id="209" name="flow-arrow">
            <a:extLst xmlns:a="http://schemas.openxmlformats.org/drawingml/2006/main">
              <a:ext uri="{FF2B5EF4-FFF2-40B4-BE49-F238E27FC236}">
                <a16:creationId xmlns:a16="http://schemas.microsoft.com/office/drawing/2014/main" id="{23FDE32E-26E7-4A90-B40F-533DE79093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257550" y="2486025"/>
            <a:ext cx="85725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22860">
            <a:solidFill>
              <a:srgbClr val="0B63CE"/>
            </a:solidFill>
            <a:prstDash val="solid"/>
          </a:ln>
        </p:spPr>
      </p:sp>
      <p:sp>
        <p:nvSpPr>
          <p:cNvPr id="210" name="flow-arrow">
            <a:extLst xmlns:a="http://schemas.openxmlformats.org/drawingml/2006/main">
              <a:ext uri="{FF2B5EF4-FFF2-40B4-BE49-F238E27FC236}">
                <a16:creationId xmlns:a16="http://schemas.microsoft.com/office/drawing/2014/main" id="{B5165D78-DCAF-42E6-8BA4-243F1F0DAD0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743450" y="2486025"/>
            <a:ext cx="85725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22860">
            <a:solidFill>
              <a:srgbClr val="0B63CE"/>
            </a:solidFill>
            <a:prstDash val="solid"/>
          </a:ln>
        </p:spPr>
      </p:sp>
      <p:sp>
        <p:nvSpPr>
          <p:cNvPr id="211" name="flow-arrow">
            <a:extLst xmlns:a="http://schemas.openxmlformats.org/drawingml/2006/main">
              <a:ext uri="{FF2B5EF4-FFF2-40B4-BE49-F238E27FC236}">
                <a16:creationId xmlns:a16="http://schemas.microsoft.com/office/drawing/2014/main" id="{8EAEAEF4-7740-4147-A666-EE952C0A5A7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29350" y="2486025"/>
            <a:ext cx="85725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22860">
            <a:solidFill>
              <a:srgbClr val="0B63CE"/>
            </a:solidFill>
            <a:prstDash val="solid"/>
          </a:ln>
        </p:spPr>
      </p:sp>
      <p:sp>
        <p:nvSpPr>
          <p:cNvPr id="212" name="flow-arrow">
            <a:extLst xmlns:a="http://schemas.openxmlformats.org/drawingml/2006/main">
              <a:ext uri="{FF2B5EF4-FFF2-40B4-BE49-F238E27FC236}">
                <a16:creationId xmlns:a16="http://schemas.microsoft.com/office/drawing/2014/main" id="{BC136A5F-B9C2-43C4-9178-8D3F90F6496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15250" y="2486025"/>
            <a:ext cx="85725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22860">
            <a:solidFill>
              <a:srgbClr val="0B63CE"/>
            </a:solidFill>
            <a:prstDash val="solid"/>
          </a:ln>
        </p:spPr>
      </p:sp>
      <p:sp>
        <p:nvSpPr>
          <p:cNvPr id="213" name="flow-arrow">
            <a:extLst xmlns:a="http://schemas.openxmlformats.org/drawingml/2006/main">
              <a:ext uri="{FF2B5EF4-FFF2-40B4-BE49-F238E27FC236}">
                <a16:creationId xmlns:a16="http://schemas.microsoft.com/office/drawing/2014/main" id="{5DDFFE13-4058-439A-84AF-961E896B77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201150" y="2486025"/>
            <a:ext cx="85725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22860">
            <a:solidFill>
              <a:srgbClr val="0B63CE"/>
            </a:solidFill>
            <a:prstDash val="solid"/>
          </a:ln>
        </p:spPr>
      </p:sp>
      <p:sp>
        <p:nvSpPr>
          <p:cNvPr id="214" name="flow-arrow">
            <a:extLst xmlns:a="http://schemas.openxmlformats.org/drawingml/2006/main">
              <a:ext uri="{FF2B5EF4-FFF2-40B4-BE49-F238E27FC236}">
                <a16:creationId xmlns:a16="http://schemas.microsoft.com/office/drawing/2014/main" id="{143EAFEB-3610-436F-8AE6-18B6118DCB2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87050" y="2486025"/>
            <a:ext cx="85725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22860">
            <a:solidFill>
              <a:srgbClr val="0B63CE"/>
            </a:solidFill>
            <a:prstDash val="solid"/>
          </a:ln>
        </p:spPr>
      </p:sp>
      <p:sp>
        <p:nvSpPr>
          <p:cNvPr id="215" name="feedback-route-left">
            <a:extLst xmlns:a="http://schemas.openxmlformats.org/drawingml/2006/main">
              <a:ext uri="{FF2B5EF4-FFF2-40B4-BE49-F238E27FC236}">
                <a16:creationId xmlns:a16="http://schemas.microsoft.com/office/drawing/2014/main" id="{C76C5AE8-61BA-46CB-B7F9-E344158637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8675" y="4695825"/>
            <a:ext cx="11153775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20955">
            <a:solidFill>
              <a:srgbClr val="0B63CE"/>
            </a:solidFill>
            <a:prstDash val="solid"/>
          </a:ln>
        </p:spPr>
      </p:sp>
      <p:sp>
        <p:nvSpPr>
          <p:cNvPr id="216" name="feedback-route-up">
            <a:extLst xmlns:a="http://schemas.openxmlformats.org/drawingml/2006/main">
              <a:ext uri="{FF2B5EF4-FFF2-40B4-BE49-F238E27FC236}">
                <a16:creationId xmlns:a16="http://schemas.microsoft.com/office/drawing/2014/main" id="{A1E7EE54-D147-46FF-B12E-8CA71CF84F8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8675" y="4410075"/>
            <a:ext cx="0" cy="28575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20955">
            <a:solidFill>
              <a:srgbClr val="0B63CE"/>
            </a:solidFill>
            <a:prstDash val="solid"/>
          </a:ln>
        </p:spPr>
      </p:sp>
      <p:sp>
        <p:nvSpPr>
          <p:cNvPr id="217" name="feedback-label">
            <a:extLst xmlns:a="http://schemas.openxmlformats.org/drawingml/2006/main">
              <a:ext uri="{FF2B5EF4-FFF2-40B4-BE49-F238E27FC236}">
                <a16:creationId xmlns:a16="http://schemas.microsoft.com/office/drawing/2014/main" id="{B1A4A6FE-E84D-4F86-AF4F-499D4BDCA6C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962400" y="4543425"/>
            <a:ext cx="4267200" cy="257175"/>
          </a:xfrm>
          <a:prstGeom xmlns:a="http://schemas.openxmlformats.org/drawingml/2006/main" prst="roundRect">
            <a:avLst>
              <a:gd name="adj" fmla="val 22222"/>
            </a:avLst>
          </a:prstGeom>
          <a:solidFill xmlns:a="http://schemas.openxmlformats.org/drawingml/2006/main">
            <a:srgbClr val="0B63CE"/>
          </a:solidFill>
          <a:ln xmlns:a="http://schemas.openxmlformats.org/drawingml/2006/main" w="0">
            <a:solidFill>
              <a:srgbClr val="0B63CE"/>
            </a:solidFill>
            <a:prstDash val="solid"/>
          </a:ln>
        </p:spPr>
      </p:sp>
      <p:sp>
        <p:nvSpPr>
          <p:cNvPr id="218" name="feedback-label-text">
            <a:extLst xmlns:a="http://schemas.openxmlformats.org/drawingml/2006/main">
              <a:ext uri="{FF2B5EF4-FFF2-40B4-BE49-F238E27FC236}">
                <a16:creationId xmlns:a16="http://schemas.microsoft.com/office/drawing/2014/main" id="{C105F21A-9BD7-4B8D-B523-ADBA6A38F10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10025" y="4581525"/>
            <a:ext cx="4171950" cy="1619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ctr">
            <a:normAutofit/>
          </a:bodyPr>
          <a:lstStyle xmlns:a="http://schemas.openxmlformats.org/drawingml/2006/main"/>
          <a:p xmlns:a="http://schemas.openxmlformats.org/drawingml/2006/main">
            <a:pPr algn="ctr">
              <a:lnSpc>
                <a:spcPct val="105000"/>
              </a:lnSpc>
              <a:buNone/>
              <a:defRPr sz="97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pPr>
            <a:r>
              <a:rPr sz="97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反馈回路：用户反馈驱动系统优化，改进意图理解、检索策略与答案质量</a:t>
            </a:r>
          </a:p>
        </p:txBody>
      </p:sp>
      <p:sp>
        <p:nvSpPr>
          <p:cNvPr id="219" name="logic-title-line-left">
            <a:extLst xmlns:a="http://schemas.openxmlformats.org/drawingml/2006/main">
              <a:ext uri="{FF2B5EF4-FFF2-40B4-BE49-F238E27FC236}">
                <a16:creationId xmlns:a16="http://schemas.microsoft.com/office/drawing/2014/main" id="{FBAE9EE3-D562-4F06-86F9-31ADE42232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847850" y="5029200"/>
            <a:ext cx="3048000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9CA3AF"/>
            </a:solidFill>
            <a:prstDash val="solid"/>
          </a:ln>
        </p:spPr>
      </p:sp>
      <p:sp>
        <p:nvSpPr>
          <p:cNvPr id="220" name="logic-title-line-right">
            <a:extLst xmlns:a="http://schemas.openxmlformats.org/drawingml/2006/main">
              <a:ext uri="{FF2B5EF4-FFF2-40B4-BE49-F238E27FC236}">
                <a16:creationId xmlns:a16="http://schemas.microsoft.com/office/drawing/2014/main" id="{76CAFD6A-34B2-4340-A7FF-3C317AF1098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96150" y="5029200"/>
            <a:ext cx="3048000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9CA3AF"/>
            </a:solidFill>
            <a:prstDash val="solid"/>
          </a:ln>
        </p:spPr>
      </p:sp>
      <p:sp>
        <p:nvSpPr>
          <p:cNvPr id="221" name="logic-title">
            <a:extLst xmlns:a="http://schemas.openxmlformats.org/drawingml/2006/main">
              <a:ext uri="{FF2B5EF4-FFF2-40B4-BE49-F238E27FC236}">
                <a16:creationId xmlns:a16="http://schemas.microsoft.com/office/drawing/2014/main" id="{77CE09E1-706A-40E6-8A62-B1D74EC54B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991100" y="4914900"/>
            <a:ext cx="2209800" cy="2381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38100" tIns="19050" rIns="38100" bIns="19050" anchor="ctr">
            <a:normAutofit fontScale="98039"/>
          </a:bodyPr>
          <a:lstStyle xmlns:a="http://schemas.openxmlformats.org/drawingml/2006/main"/>
          <a:p xmlns:a="http://schemas.openxmlformats.org/drawingml/2006/main">
            <a:pPr algn="ctr">
              <a:lnSpc>
                <a:spcPct val="105000"/>
              </a:lnSpc>
              <a:buNone/>
              <a:defRPr sz="1275" b="1">
                <a:solidFill>
                  <a:srgbClr val="374151"/>
                </a:solidFill>
                <a:latin typeface="微软雅黑"/>
                <a:ea typeface="微软雅黑"/>
                <a:cs typeface="微软雅黑"/>
              </a:defRPr>
            </a:pPr>
            <a:r>
              <a:rPr sz="1275" b="1">
                <a:solidFill>
                  <a:srgbClr val="374151"/>
                </a:solidFill>
                <a:latin typeface="微软雅黑"/>
                <a:ea typeface="微软雅黑"/>
                <a:cs typeface="微软雅黑"/>
              </a:rPr>
              <a:t>核心讲解逻辑</a:t>
            </a:r>
          </a:p>
        </p:txBody>
      </p:sp>
      <p:sp>
        <p:nvSpPr>
          <p:cNvPr id="222" name="logic-A">
            <a:extLst xmlns:a="http://schemas.openxmlformats.org/drawingml/2006/main">
              <a:ext uri="{FF2B5EF4-FFF2-40B4-BE49-F238E27FC236}">
                <a16:creationId xmlns:a16="http://schemas.microsoft.com/office/drawing/2014/main" id="{03307047-93A4-49A4-8BE2-895CCF492FE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9575" y="5219700"/>
            <a:ext cx="2495550" cy="552450"/>
          </a:xfrm>
          <a:prstGeom xmlns:a="http://schemas.openxmlformats.org/drawingml/2006/main" prst="roundRect">
            <a:avLst>
              <a:gd name="adj" fmla="val 13793"/>
            </a:avLst>
          </a:prstGeom>
          <a:solidFill xmlns:a="http://schemas.openxmlformats.org/drawingml/2006/main">
            <a:srgbClr val="F7FAFF"/>
          </a:solidFill>
          <a:ln xmlns:a="http://schemas.openxmlformats.org/drawingml/2006/main" w="11430">
            <a:solidFill>
              <a:srgbClr val="0B63CE">
                <a:alpha val="50000"/>
              </a:srgbClr>
            </a:solidFill>
            <a:prstDash val="solid"/>
          </a:ln>
        </p:spPr>
      </p:sp>
      <p:sp>
        <p:nvSpPr>
          <p:cNvPr id="223" name="logic-A-icon-bg">
            <a:extLst xmlns:a="http://schemas.openxmlformats.org/drawingml/2006/main">
              <a:ext uri="{FF2B5EF4-FFF2-40B4-BE49-F238E27FC236}">
                <a16:creationId xmlns:a16="http://schemas.microsoft.com/office/drawing/2014/main" id="{86C04258-8F17-4378-823E-C45A397C26E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3875" y="5334000"/>
            <a:ext cx="323850" cy="3238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0B63CE"/>
          </a:solidFill>
          <a:ln xmlns:a="http://schemas.openxmlformats.org/drawingml/2006/main" w="0">
            <a:solidFill>
              <a:srgbClr val="0B63CE"/>
            </a:solidFill>
            <a:prstDash val="solid"/>
          </a:ln>
        </p:spPr>
      </p:sp>
      <p:sp>
        <p:nvSpPr>
          <p:cNvPr id="224" name="logic-A-icon">
            <a:extLst xmlns:a="http://schemas.openxmlformats.org/drawingml/2006/main">
              <a:ext uri="{FF2B5EF4-FFF2-40B4-BE49-F238E27FC236}">
                <a16:creationId xmlns:a16="http://schemas.microsoft.com/office/drawing/2014/main" id="{A7B6A6BB-5467-4E71-9517-498A709B45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5362575"/>
            <a:ext cx="304800" cy="2381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ctr">
            <a:normAutofit/>
          </a:bodyPr>
          <a:lstStyle xmlns:a="http://schemas.openxmlformats.org/drawingml/2006/main"/>
          <a:p xmlns:a="http://schemas.openxmlformats.org/drawingml/2006/main">
            <a:pPr algn="ctr">
              <a:lnSpc>
                <a:spcPct val="105000"/>
              </a:lnSpc>
              <a:buNone/>
              <a:defRPr sz="1200" b="1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pPr>
            <a:r>
              <a:rPr sz="1200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脑</a:t>
            </a:r>
          </a:p>
        </p:txBody>
      </p:sp>
      <p:sp>
        <p:nvSpPr>
          <p:cNvPr id="225" name="logic-A-title">
            <a:extLst xmlns:a="http://schemas.openxmlformats.org/drawingml/2006/main">
              <a:ext uri="{FF2B5EF4-FFF2-40B4-BE49-F238E27FC236}">
                <a16:creationId xmlns:a16="http://schemas.microsoft.com/office/drawing/2014/main" id="{BDB409EF-CC05-4E0B-956F-51FBBF9C665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62025" y="5314950"/>
            <a:ext cx="1866900" cy="1809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9525" tIns="0" rIns="9525" bIns="0" anchor="t">
            <a:normAutofit fontScale="88702"/>
          </a:bodyPr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275" b="1">
                <a:solidFill>
                  <a:srgbClr val="0B63CE"/>
                </a:solidFill>
                <a:latin typeface="微软雅黑"/>
                <a:ea typeface="微软雅黑"/>
                <a:cs typeface="微软雅黑"/>
              </a:defRPr>
            </a:pPr>
            <a:r>
              <a:rPr sz="1275" b="1">
                <a:solidFill>
                  <a:srgbClr val="0B63CE"/>
                </a:solidFill>
                <a:latin typeface="微软雅黑"/>
                <a:ea typeface="微软雅黑"/>
                <a:cs typeface="微软雅黑"/>
              </a:rPr>
              <a:t>A. 先理解问题</a:t>
            </a:r>
          </a:p>
        </p:txBody>
      </p:sp>
      <p:sp>
        <p:nvSpPr>
          <p:cNvPr id="226" name="logic-A-body">
            <a:extLst xmlns:a="http://schemas.openxmlformats.org/drawingml/2006/main">
              <a:ext uri="{FF2B5EF4-FFF2-40B4-BE49-F238E27FC236}">
                <a16:creationId xmlns:a16="http://schemas.microsoft.com/office/drawing/2014/main" id="{AAD14976-4475-4AB6-A2C7-9D2048007E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62025" y="5514975"/>
            <a:ext cx="1866900" cy="1809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9525" tIns="0" rIns="9525" bIns="0" anchor="t">
            <a:norm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660" b="0">
                <a:solidFill>
                  <a:srgbClr val="374151"/>
                </a:solidFill>
                <a:latin typeface="微软雅黑"/>
                <a:ea typeface="微软雅黑"/>
                <a:cs typeface="微软雅黑"/>
              </a:defRPr>
            </a:pPr>
            <a:r>
              <a:rPr sz="660" b="0">
                <a:solidFill>
                  <a:srgbClr val="374151"/>
                </a:solidFill>
                <a:latin typeface="微软雅黑"/>
                <a:ea typeface="微软雅黑"/>
                <a:cs typeface="微软雅黑"/>
              </a:rPr>
              <a:t>AI 搜索首先理解意图，而不只是匹配关键词。</a:t>
            </a:r>
          </a:p>
        </p:txBody>
      </p:sp>
      <p:sp>
        <p:nvSpPr>
          <p:cNvPr id="227" name="flow-arrow">
            <a:extLst xmlns:a="http://schemas.openxmlformats.org/drawingml/2006/main">
              <a:ext uri="{FF2B5EF4-FFF2-40B4-BE49-F238E27FC236}">
                <a16:creationId xmlns:a16="http://schemas.microsoft.com/office/drawing/2014/main" id="{DE7FC8C7-EEB8-495F-BA20-433A6B173B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924175" y="5495925"/>
            <a:ext cx="295275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24765">
            <a:solidFill>
              <a:srgbClr val="0B63CE"/>
            </a:solidFill>
            <a:prstDash val="solid"/>
          </a:ln>
        </p:spPr>
      </p:sp>
      <p:sp>
        <p:nvSpPr>
          <p:cNvPr id="228" name="logic-B">
            <a:extLst xmlns:a="http://schemas.openxmlformats.org/drawingml/2006/main">
              <a:ext uri="{FF2B5EF4-FFF2-40B4-BE49-F238E27FC236}">
                <a16:creationId xmlns:a16="http://schemas.microsoft.com/office/drawing/2014/main" id="{BF57EE9A-E69C-47AD-89FA-6E7A030283F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257550" y="5219700"/>
            <a:ext cx="2495550" cy="552450"/>
          </a:xfrm>
          <a:prstGeom xmlns:a="http://schemas.openxmlformats.org/drawingml/2006/main" prst="roundRect">
            <a:avLst>
              <a:gd name="adj" fmla="val 13793"/>
            </a:avLst>
          </a:prstGeom>
          <a:solidFill xmlns:a="http://schemas.openxmlformats.org/drawingml/2006/main">
            <a:srgbClr val="F7FCF9"/>
          </a:solidFill>
          <a:ln xmlns:a="http://schemas.openxmlformats.org/drawingml/2006/main" w="11430">
            <a:solidFill>
              <a:srgbClr val="2C8A57">
                <a:alpha val="50000"/>
              </a:srgbClr>
            </a:solidFill>
            <a:prstDash val="solid"/>
          </a:ln>
        </p:spPr>
      </p:sp>
      <p:sp>
        <p:nvSpPr>
          <p:cNvPr id="229" name="logic-B-icon-bg">
            <a:extLst xmlns:a="http://schemas.openxmlformats.org/drawingml/2006/main">
              <a:ext uri="{FF2B5EF4-FFF2-40B4-BE49-F238E27FC236}">
                <a16:creationId xmlns:a16="http://schemas.microsoft.com/office/drawing/2014/main" id="{1939E3D7-F53A-4E59-8C99-DF2A5973D97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371850" y="5334000"/>
            <a:ext cx="323850" cy="3238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2C8A57"/>
          </a:solidFill>
          <a:ln xmlns:a="http://schemas.openxmlformats.org/drawingml/2006/main" w="0">
            <a:solidFill>
              <a:srgbClr val="2C8A57"/>
            </a:solidFill>
            <a:prstDash val="solid"/>
          </a:ln>
        </p:spPr>
      </p:sp>
      <p:sp>
        <p:nvSpPr>
          <p:cNvPr id="230" name="logic-B-icon">
            <a:extLst xmlns:a="http://schemas.openxmlformats.org/drawingml/2006/main">
              <a:ext uri="{FF2B5EF4-FFF2-40B4-BE49-F238E27FC236}">
                <a16:creationId xmlns:a16="http://schemas.microsoft.com/office/drawing/2014/main" id="{884B8D40-0637-4E2A-85C5-F6E625CD9F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381375" y="5362575"/>
            <a:ext cx="304800" cy="2381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ctr">
            <a:normAutofit/>
          </a:bodyPr>
          <a:lstStyle xmlns:a="http://schemas.openxmlformats.org/drawingml/2006/main"/>
          <a:p xmlns:a="http://schemas.openxmlformats.org/drawingml/2006/main">
            <a:pPr algn="ctr">
              <a:lnSpc>
                <a:spcPct val="105000"/>
              </a:lnSpc>
              <a:buNone/>
              <a:defRPr sz="1200" b="1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pPr>
            <a:r>
              <a:rPr sz="1200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查</a:t>
            </a:r>
          </a:p>
        </p:txBody>
      </p:sp>
      <p:sp>
        <p:nvSpPr>
          <p:cNvPr id="231" name="logic-B-title">
            <a:extLst xmlns:a="http://schemas.openxmlformats.org/drawingml/2006/main">
              <a:ext uri="{FF2B5EF4-FFF2-40B4-BE49-F238E27FC236}">
                <a16:creationId xmlns:a16="http://schemas.microsoft.com/office/drawing/2014/main" id="{40F3C162-29E1-4BE7-87C6-D30775AD033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810000" y="5314950"/>
            <a:ext cx="1866900" cy="1809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9525" tIns="0" rIns="9525" bIns="0" anchor="t">
            <a:normAutofit fontScale="88702"/>
          </a:bodyPr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275" b="1">
                <a:solidFill>
                  <a:srgbClr val="2C8A57"/>
                </a:solidFill>
                <a:latin typeface="微软雅黑"/>
                <a:ea typeface="微软雅黑"/>
                <a:cs typeface="微软雅黑"/>
              </a:defRPr>
            </a:pPr>
            <a:r>
              <a:rPr sz="1275" b="1">
                <a:solidFill>
                  <a:srgbClr val="2C8A57"/>
                </a:solidFill>
                <a:latin typeface="微软雅黑"/>
                <a:ea typeface="微软雅黑"/>
                <a:cs typeface="微软雅黑"/>
              </a:rPr>
              <a:t>B. 再找到证据</a:t>
            </a:r>
          </a:p>
        </p:txBody>
      </p:sp>
      <p:sp>
        <p:nvSpPr>
          <p:cNvPr id="232" name="logic-B-body">
            <a:extLst xmlns:a="http://schemas.openxmlformats.org/drawingml/2006/main">
              <a:ext uri="{FF2B5EF4-FFF2-40B4-BE49-F238E27FC236}">
                <a16:creationId xmlns:a16="http://schemas.microsoft.com/office/drawing/2014/main" id="{DD7850F2-D9C7-4A6F-B7A9-D4E9BB3D58F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810000" y="5514975"/>
            <a:ext cx="1866900" cy="1809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9525" tIns="0" rIns="9525" bIns="0" anchor="t">
            <a:norm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660" b="0">
                <a:solidFill>
                  <a:srgbClr val="374151"/>
                </a:solidFill>
                <a:latin typeface="微软雅黑"/>
                <a:ea typeface="微软雅黑"/>
                <a:cs typeface="微软雅黑"/>
              </a:defRPr>
            </a:pPr>
            <a:r>
              <a:rPr sz="660" b="0">
                <a:solidFill>
                  <a:srgbClr val="374151"/>
                </a:solidFill>
                <a:latin typeface="微软雅黑"/>
                <a:ea typeface="微软雅黑"/>
                <a:cs typeface="微软雅黑"/>
              </a:rPr>
              <a:t>通过检索与召回拿到候选信息。</a:t>
            </a:r>
          </a:p>
        </p:txBody>
      </p:sp>
      <p:sp>
        <p:nvSpPr>
          <p:cNvPr id="233" name="flow-arrow">
            <a:extLst xmlns:a="http://schemas.openxmlformats.org/drawingml/2006/main">
              <a:ext uri="{FF2B5EF4-FFF2-40B4-BE49-F238E27FC236}">
                <a16:creationId xmlns:a16="http://schemas.microsoft.com/office/drawing/2014/main" id="{7D1999C1-7A56-441A-ABA4-2F234CB902A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72150" y="5495925"/>
            <a:ext cx="295275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24765">
            <a:solidFill>
              <a:srgbClr val="0B63CE"/>
            </a:solidFill>
            <a:prstDash val="solid"/>
          </a:ln>
        </p:spPr>
      </p:sp>
      <p:sp>
        <p:nvSpPr>
          <p:cNvPr id="234" name="logic-C">
            <a:extLst xmlns:a="http://schemas.openxmlformats.org/drawingml/2006/main">
              <a:ext uri="{FF2B5EF4-FFF2-40B4-BE49-F238E27FC236}">
                <a16:creationId xmlns:a16="http://schemas.microsoft.com/office/drawing/2014/main" id="{C9F9A3E0-D879-4A90-8300-D1F6371A1B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105525" y="5219700"/>
            <a:ext cx="2495550" cy="552450"/>
          </a:xfrm>
          <a:prstGeom xmlns:a="http://schemas.openxmlformats.org/drawingml/2006/main" prst="roundRect">
            <a:avLst>
              <a:gd name="adj" fmla="val 13793"/>
            </a:avLst>
          </a:prstGeom>
          <a:solidFill xmlns:a="http://schemas.openxmlformats.org/drawingml/2006/main">
            <a:srgbClr val="FFF9F1"/>
          </a:solidFill>
          <a:ln xmlns:a="http://schemas.openxmlformats.org/drawingml/2006/main" w="11430">
            <a:solidFill>
              <a:srgbClr val="E07A13">
                <a:alpha val="50000"/>
              </a:srgbClr>
            </a:solidFill>
            <a:prstDash val="solid"/>
          </a:ln>
        </p:spPr>
      </p:sp>
      <p:sp>
        <p:nvSpPr>
          <p:cNvPr id="235" name="logic-C-icon-bg">
            <a:extLst xmlns:a="http://schemas.openxmlformats.org/drawingml/2006/main">
              <a:ext uri="{FF2B5EF4-FFF2-40B4-BE49-F238E27FC236}">
                <a16:creationId xmlns:a16="http://schemas.microsoft.com/office/drawing/2014/main" id="{62520171-7935-4CC0-BDFF-44C76BACE9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19825" y="5334000"/>
            <a:ext cx="323850" cy="3238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07A13"/>
          </a:solidFill>
          <a:ln xmlns:a="http://schemas.openxmlformats.org/drawingml/2006/main" w="0">
            <a:solidFill>
              <a:srgbClr val="E07A13"/>
            </a:solidFill>
            <a:prstDash val="solid"/>
          </a:ln>
        </p:spPr>
      </p:sp>
      <p:sp>
        <p:nvSpPr>
          <p:cNvPr id="236" name="logic-C-icon">
            <a:extLst xmlns:a="http://schemas.openxmlformats.org/drawingml/2006/main">
              <a:ext uri="{FF2B5EF4-FFF2-40B4-BE49-F238E27FC236}">
                <a16:creationId xmlns:a16="http://schemas.microsoft.com/office/drawing/2014/main" id="{18E68D10-F865-46D9-8EF2-0AE8032476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29350" y="5362575"/>
            <a:ext cx="304800" cy="2381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ctr">
            <a:normAutofit/>
          </a:bodyPr>
          <a:lstStyle xmlns:a="http://schemas.openxmlformats.org/drawingml/2006/main"/>
          <a:p xmlns:a="http://schemas.openxmlformats.org/drawingml/2006/main">
            <a:pPr algn="ctr">
              <a:lnSpc>
                <a:spcPct val="105000"/>
              </a:lnSpc>
              <a:buNone/>
              <a:defRPr sz="1200" b="1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pPr>
            <a:r>
              <a:rPr sz="1200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证</a:t>
            </a:r>
          </a:p>
        </p:txBody>
      </p:sp>
      <p:sp>
        <p:nvSpPr>
          <p:cNvPr id="237" name="logic-C-title">
            <a:extLst xmlns:a="http://schemas.openxmlformats.org/drawingml/2006/main">
              <a:ext uri="{FF2B5EF4-FFF2-40B4-BE49-F238E27FC236}">
                <a16:creationId xmlns:a16="http://schemas.microsoft.com/office/drawing/2014/main" id="{0F585386-FADB-47B0-985A-7345B862D9E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57975" y="5314950"/>
            <a:ext cx="1866900" cy="1809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9525" tIns="0" rIns="9525" bIns="0" anchor="t">
            <a:normAutofit fontScale="88702"/>
          </a:bodyPr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275" b="1">
                <a:solidFill>
                  <a:srgbClr val="E07A13"/>
                </a:solidFill>
                <a:latin typeface="微软雅黑"/>
                <a:ea typeface="微软雅黑"/>
                <a:cs typeface="微软雅黑"/>
              </a:defRPr>
            </a:pPr>
            <a:r>
              <a:rPr sz="1275" b="1">
                <a:solidFill>
                  <a:srgbClr val="E07A13"/>
                </a:solidFill>
                <a:latin typeface="微软雅黑"/>
                <a:ea typeface="微软雅黑"/>
                <a:cs typeface="微软雅黑"/>
              </a:rPr>
              <a:t>C. 再判断证据</a:t>
            </a:r>
          </a:p>
        </p:txBody>
      </p:sp>
      <p:sp>
        <p:nvSpPr>
          <p:cNvPr id="238" name="logic-C-body">
            <a:extLst xmlns:a="http://schemas.openxmlformats.org/drawingml/2006/main">
              <a:ext uri="{FF2B5EF4-FFF2-40B4-BE49-F238E27FC236}">
                <a16:creationId xmlns:a16="http://schemas.microsoft.com/office/drawing/2014/main" id="{227FB9B3-CDC4-447E-B36F-2B3775F74E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57975" y="5514975"/>
            <a:ext cx="1866900" cy="1809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9525" tIns="0" rIns="9525" bIns="0" anchor="t">
            <a:norm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660" b="0">
                <a:solidFill>
                  <a:srgbClr val="374151"/>
                </a:solidFill>
                <a:latin typeface="微软雅黑"/>
                <a:ea typeface="微软雅黑"/>
                <a:cs typeface="微软雅黑"/>
              </a:defRPr>
            </a:pPr>
            <a:r>
              <a:rPr sz="660" b="0">
                <a:solidFill>
                  <a:srgbClr val="374151"/>
                </a:solidFill>
                <a:latin typeface="微软雅黑"/>
                <a:ea typeface="微软雅黑"/>
                <a:cs typeface="微软雅黑"/>
              </a:rPr>
              <a:t>通过评估、排序、融合决定哪些信息能进答案。</a:t>
            </a:r>
          </a:p>
        </p:txBody>
      </p:sp>
      <p:sp>
        <p:nvSpPr>
          <p:cNvPr id="239" name="flow-arrow">
            <a:extLst xmlns:a="http://schemas.openxmlformats.org/drawingml/2006/main">
              <a:ext uri="{FF2B5EF4-FFF2-40B4-BE49-F238E27FC236}">
                <a16:creationId xmlns:a16="http://schemas.microsoft.com/office/drawing/2014/main" id="{9A346795-CCC5-42B3-84EE-CB199BAB1B8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620125" y="5495925"/>
            <a:ext cx="295275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24765">
            <a:solidFill>
              <a:srgbClr val="0B63CE"/>
            </a:solidFill>
            <a:prstDash val="solid"/>
          </a:ln>
        </p:spPr>
      </p:sp>
      <p:sp>
        <p:nvSpPr>
          <p:cNvPr id="240" name="logic-D">
            <a:extLst xmlns:a="http://schemas.openxmlformats.org/drawingml/2006/main">
              <a:ext uri="{FF2B5EF4-FFF2-40B4-BE49-F238E27FC236}">
                <a16:creationId xmlns:a16="http://schemas.microsoft.com/office/drawing/2014/main" id="{0D8647FC-7AA8-412B-8E85-890BC18AD2E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53500" y="5219700"/>
            <a:ext cx="2495550" cy="552450"/>
          </a:xfrm>
          <a:prstGeom xmlns:a="http://schemas.openxmlformats.org/drawingml/2006/main" prst="roundRect">
            <a:avLst>
              <a:gd name="adj" fmla="val 13793"/>
            </a:avLst>
          </a:prstGeom>
          <a:solidFill xmlns:a="http://schemas.openxmlformats.org/drawingml/2006/main">
            <a:srgbClr val="F7FAFF"/>
          </a:solidFill>
          <a:ln xmlns:a="http://schemas.openxmlformats.org/drawingml/2006/main" w="11430">
            <a:solidFill>
              <a:srgbClr val="0B63CE">
                <a:alpha val="50000"/>
              </a:srgbClr>
            </a:solidFill>
            <a:prstDash val="solid"/>
          </a:ln>
        </p:spPr>
      </p:sp>
      <p:sp>
        <p:nvSpPr>
          <p:cNvPr id="241" name="logic-D-icon-bg">
            <a:extLst xmlns:a="http://schemas.openxmlformats.org/drawingml/2006/main">
              <a:ext uri="{FF2B5EF4-FFF2-40B4-BE49-F238E27FC236}">
                <a16:creationId xmlns:a16="http://schemas.microsoft.com/office/drawing/2014/main" id="{9D3675BF-5303-4434-B4D5-90B4D804CD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067800" y="5334000"/>
            <a:ext cx="323850" cy="3238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0B63CE"/>
          </a:solidFill>
          <a:ln xmlns:a="http://schemas.openxmlformats.org/drawingml/2006/main" w="0">
            <a:solidFill>
              <a:srgbClr val="0B63CE"/>
            </a:solidFill>
            <a:prstDash val="solid"/>
          </a:ln>
        </p:spPr>
      </p:sp>
      <p:sp>
        <p:nvSpPr>
          <p:cNvPr id="242" name="logic-D-icon">
            <a:extLst xmlns:a="http://schemas.openxmlformats.org/drawingml/2006/main">
              <a:ext uri="{FF2B5EF4-FFF2-40B4-BE49-F238E27FC236}">
                <a16:creationId xmlns:a16="http://schemas.microsoft.com/office/drawing/2014/main" id="{E4E19D5D-F825-4FA1-AD21-92E23574F3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077325" y="5362575"/>
            <a:ext cx="304800" cy="2381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ctr">
            <a:normAutofit/>
          </a:bodyPr>
          <a:lstStyle xmlns:a="http://schemas.openxmlformats.org/drawingml/2006/main"/>
          <a:p xmlns:a="http://schemas.openxmlformats.org/drawingml/2006/main">
            <a:pPr algn="ctr">
              <a:lnSpc>
                <a:spcPct val="105000"/>
              </a:lnSpc>
              <a:buNone/>
              <a:defRPr sz="1200" b="1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pPr>
            <a:r>
              <a:rPr sz="1200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答</a:t>
            </a:r>
          </a:p>
        </p:txBody>
      </p:sp>
      <p:sp>
        <p:nvSpPr>
          <p:cNvPr id="243" name="logic-D-title">
            <a:extLst xmlns:a="http://schemas.openxmlformats.org/drawingml/2006/main">
              <a:ext uri="{FF2B5EF4-FFF2-40B4-BE49-F238E27FC236}">
                <a16:creationId xmlns:a16="http://schemas.microsoft.com/office/drawing/2014/main" id="{F79E7EAB-9FF2-4AC9-BC1D-6B2A7FCE118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505950" y="5314950"/>
            <a:ext cx="1866900" cy="1809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9525" tIns="0" rIns="9525" bIns="0" anchor="t">
            <a:normAutofit fontScale="88702"/>
          </a:bodyPr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275" b="1">
                <a:solidFill>
                  <a:srgbClr val="0B63CE"/>
                </a:solidFill>
                <a:latin typeface="微软雅黑"/>
                <a:ea typeface="微软雅黑"/>
                <a:cs typeface="微软雅黑"/>
              </a:defRPr>
            </a:pPr>
            <a:r>
              <a:rPr sz="1275" b="1">
                <a:solidFill>
                  <a:srgbClr val="0B63CE"/>
                </a:solidFill>
                <a:latin typeface="微软雅黑"/>
                <a:ea typeface="微软雅黑"/>
                <a:cs typeface="微软雅黑"/>
              </a:rPr>
              <a:t>D. 最后生成答案并优化</a:t>
            </a:r>
          </a:p>
        </p:txBody>
      </p:sp>
      <p:sp>
        <p:nvSpPr>
          <p:cNvPr id="244" name="logic-D-body">
            <a:extLst xmlns:a="http://schemas.openxmlformats.org/drawingml/2006/main">
              <a:ext uri="{FF2B5EF4-FFF2-40B4-BE49-F238E27FC236}">
                <a16:creationId xmlns:a16="http://schemas.microsoft.com/office/drawing/2014/main" id="{0ED0D8C9-F673-40A1-AA6A-DE0F0B1C96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505950" y="5514975"/>
            <a:ext cx="1866900" cy="1809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9525" tIns="0" rIns="9525" bIns="0" anchor="t">
            <a:norm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660" b="0">
                <a:solidFill>
                  <a:srgbClr val="374151"/>
                </a:solidFill>
                <a:latin typeface="微软雅黑"/>
                <a:ea typeface="微软雅黑"/>
                <a:cs typeface="微软雅黑"/>
              </a:defRPr>
            </a:pPr>
            <a:r>
              <a:rPr sz="660" b="0">
                <a:solidFill>
                  <a:srgbClr val="374151"/>
                </a:solidFill>
                <a:latin typeface="微软雅黑"/>
                <a:ea typeface="微软雅黑"/>
                <a:cs typeface="微软雅黑"/>
              </a:rPr>
              <a:t>最终目标是回答问题，并依据反馈持续提升。</a:t>
            </a:r>
          </a:p>
        </p:txBody>
      </p:sp>
      <p:sp>
        <p:nvSpPr>
          <p:cNvPr id="245" name="bottom-conclusion">
            <a:extLst xmlns:a="http://schemas.openxmlformats.org/drawingml/2006/main">
              <a:ext uri="{FF2B5EF4-FFF2-40B4-BE49-F238E27FC236}">
                <a16:creationId xmlns:a16="http://schemas.microsoft.com/office/drawing/2014/main" id="{2277D8B5-98CC-4FBB-922A-998B71A3B26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050" y="5991225"/>
            <a:ext cx="11391900" cy="485775"/>
          </a:xfrm>
          <a:prstGeom xmlns:a="http://schemas.openxmlformats.org/drawingml/2006/main" prst="roundRect">
            <a:avLst>
              <a:gd name="adj" fmla="val 13725"/>
            </a:avLst>
          </a:prstGeom>
          <a:solidFill xmlns:a="http://schemas.openxmlformats.org/drawingml/2006/main">
            <a:srgbClr val="075DCA"/>
          </a:solidFill>
          <a:ln xmlns:a="http://schemas.openxmlformats.org/drawingml/2006/main" w="0">
            <a:solidFill>
              <a:srgbClr val="075DCA"/>
            </a:solidFill>
            <a:prstDash val="solid"/>
          </a:ln>
        </p:spPr>
      </p:sp>
      <p:sp>
        <p:nvSpPr>
          <p:cNvPr id="246" name="target-icon-bg">
            <a:extLst xmlns:a="http://schemas.openxmlformats.org/drawingml/2006/main">
              <a:ext uri="{FF2B5EF4-FFF2-40B4-BE49-F238E27FC236}">
                <a16:creationId xmlns:a16="http://schemas.microsoft.com/office/drawing/2014/main" id="{8F9831DC-2BA9-4E9D-A781-66E0CDB56F8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4375" y="6086475"/>
            <a:ext cx="295275" cy="295275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FFFFFF">
              <a:alpha val="18000"/>
            </a:srgbClr>
          </a:solidFill>
          <a:ln xmlns:a="http://schemas.openxmlformats.org/drawingml/2006/main" w="14288">
            <a:solidFill>
              <a:srgbClr val="FFFFFF"/>
            </a:solidFill>
            <a:prstDash val="solid"/>
          </a:ln>
        </p:spPr>
      </p:sp>
      <p:sp>
        <p:nvSpPr>
          <p:cNvPr id="247" name="target-icon">
            <a:extLst xmlns:a="http://schemas.openxmlformats.org/drawingml/2006/main">
              <a:ext uri="{FF2B5EF4-FFF2-40B4-BE49-F238E27FC236}">
                <a16:creationId xmlns:a16="http://schemas.microsoft.com/office/drawing/2014/main" id="{28A1AF15-54FD-4044-9CC3-0AE02E74CC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3425" y="6105525"/>
            <a:ext cx="25717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ctr">
            <a:normAutofit fontScale="95238"/>
          </a:bodyPr>
          <a:lstStyle xmlns:a="http://schemas.openxmlformats.org/drawingml/2006/main"/>
          <a:p xmlns:a="http://schemas.openxmlformats.org/drawingml/2006/main">
            <a:pPr algn="ctr">
              <a:lnSpc>
                <a:spcPct val="105000"/>
              </a:lnSpc>
              <a:buNone/>
              <a:defRPr sz="1500" b="1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pPr>
            <a:r>
              <a:rPr sz="1500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◎</a:t>
            </a:r>
          </a:p>
        </p:txBody>
      </p:sp>
      <p:sp>
        <p:nvSpPr>
          <p:cNvPr id="248" name="bottom-conclusion-text">
            <a:extLst xmlns:a="http://schemas.openxmlformats.org/drawingml/2006/main">
              <a:ext uri="{FF2B5EF4-FFF2-40B4-BE49-F238E27FC236}">
                <a16:creationId xmlns:a16="http://schemas.microsoft.com/office/drawing/2014/main" id="{397BD18E-2A7B-4958-92FD-1459845538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" y="6096000"/>
            <a:ext cx="10363200" cy="2952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19050" tIns="0" rIns="19050" bIns="0" anchor="ctr">
            <a:normAutofit/>
          </a:bodyPr>
          <a:lstStyle xmlns:a="http://schemas.openxmlformats.org/drawingml/2006/main"/>
          <a:p xmlns:a="http://schemas.openxmlformats.org/drawingml/2006/main">
            <a:pPr algn="ctr">
              <a:lnSpc>
                <a:spcPct val="105000"/>
              </a:lnSpc>
              <a:buNone/>
              <a:defRPr sz="1500" b="1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pPr>
            <a:r>
              <a:rPr sz="1500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AI 搜索的本质：理解问题 → 找到证据 → 判断证据 → 生成答案 → 根据反馈优化的闭环系统。</a:t>
            </a:r>
          </a:p>
        </p:txBody>
      </p:sp>
      <p:pic>
        <p:nvPicPr>
          <p:cNvPr id="497" name="图片 248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1fc8f322c08346bf">
            <a:extLst>
              <a:ext uri="{96DAC541-7B7A-43D3-8B79-37D633B846F1}">
                <asvg:svgBlip xmlns:asvg="http://schemas.microsoft.com/office/drawing/2016/SVG/main" r:embed="Ra65bf3edf898446e"/>
              </a:ext>
            </a:extLst>
          </a:blip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2286000" y="1771015"/>
            <a:ext cx="285750" cy="319405"/>
          </a:xfrm>
          <a:prstGeom xmlns:a="http://schemas.openxmlformats.org/drawingml/2006/main"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495522"/>
      </p:ext>
    </p:extLst>
  </p:cSld>
</p:sld>
</file>

<file path=ppt/slides/slide4.xml><?xml version="1.0" encoding="utf-8"?>
<p:sld xmlns:p="http://schemas.openxmlformats.org/presentationml/2006/main">
  <p:cSld>
    <p:bg>
      <p:bgPr>
        <a:solidFill xmlns:a="http://schemas.openxmlformats.org/drawingml/2006/main">
          <a:srgbClr val="FFFFF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title">
            <a:extLst xmlns:a="http://schemas.openxmlformats.org/drawingml/2006/main">
              <a:ext uri="{FF2B5EF4-FFF2-40B4-BE49-F238E27FC236}">
                <a16:creationId xmlns:a16="http://schemas.microsoft.com/office/drawing/2014/main" id="{3930FBCF-99CC-4AD7-ADF6-3CB6179C700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266950" y="152400"/>
            <a:ext cx="765810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19050" tIns="9525" rIns="19050" bIns="9525" anchor="ctr">
            <a:normAutofit fontScale="97286"/>
          </a:bodyPr>
          <a:lstStyle xmlns:a="http://schemas.openxmlformats.org/drawingml/2006/main"/>
          <a:p xmlns:a="http://schemas.openxmlformats.org/drawingml/2006/main">
            <a:pPr algn="ctr">
              <a:lnSpc>
                <a:spcPct val="105000"/>
              </a:lnSpc>
              <a:buNone/>
              <a:defRPr sz="2325" b="1">
                <a:solidFill>
                  <a:srgbClr val="07164C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2325" b="1">
                <a:solidFill>
                  <a:srgbClr val="07164C"/>
                </a:solidFill>
                <a:latin typeface="Microsoft YaHei"/>
                <a:ea typeface="Microsoft YaHei"/>
                <a:cs typeface="Microsoft YaHei"/>
              </a:rPr>
              <a:t>GEO文章被大模型引用的五大影响因子模型</a:t>
            </a:r>
          </a:p>
        </p:txBody>
      </p:sp>
      <p:sp>
        <p:nvSpPr>
          <p:cNvPr id="2" name="subtitle">
            <a:extLst xmlns:a="http://schemas.openxmlformats.org/drawingml/2006/main">
              <a:ext uri="{FF2B5EF4-FFF2-40B4-BE49-F238E27FC236}">
                <a16:creationId xmlns:a16="http://schemas.microsoft.com/office/drawing/2014/main" id="{FBF5C7D8-53FE-4DBC-9118-0B6BF305F9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381250" y="581025"/>
            <a:ext cx="7429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19050" tIns="9525" rIns="19050" bIns="9525" anchor="ctr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lnSpc>
                <a:spcPct val="105000"/>
              </a:lnSpc>
              <a:buNone/>
              <a:defRPr sz="1065" b="1">
                <a:solidFill>
                  <a:srgbClr val="64748B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065" b="1">
                <a:solidFill>
                  <a:srgbClr val="64748B"/>
                </a:solidFill>
                <a:latin typeface="Microsoft YaHei"/>
                <a:ea typeface="Microsoft YaHei"/>
                <a:cs typeface="Microsoft YaHei"/>
              </a:rPr>
              <a:t>大模型在回答问题时，会综合评估多个维度，选择最可信、最相关、最有价值的信源进行引用</a:t>
            </a:r>
          </a:p>
        </p:txBody>
      </p:sp>
      <p:sp>
        <p:nvSpPr>
          <p:cNvPr id="3" name="connector-line">
            <a:extLst xmlns:a="http://schemas.openxmlformats.org/drawingml/2006/main">
              <a:ext uri="{FF2B5EF4-FFF2-40B4-BE49-F238E27FC236}">
                <a16:creationId xmlns:a16="http://schemas.microsoft.com/office/drawing/2014/main" id="{B5204E76-4089-4EF8-BC0A-32630F4195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0" y="2190750"/>
            <a:ext cx="0" cy="523875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22860">
            <a:solidFill>
              <a:srgbClr val="0B74D1"/>
            </a:solidFill>
            <a:prstDash val="solid"/>
          </a:ln>
        </p:spPr>
      </p:sp>
      <p:sp>
        <p:nvSpPr>
          <p:cNvPr id="4" name="connector-line">
            <a:extLst xmlns:a="http://schemas.openxmlformats.org/drawingml/2006/main">
              <a:ext uri="{FF2B5EF4-FFF2-40B4-BE49-F238E27FC236}">
                <a16:creationId xmlns:a16="http://schemas.microsoft.com/office/drawing/2014/main" id="{15223B59-5E30-414F-8C5B-3A1F276A53C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19600" y="2857500"/>
            <a:ext cx="800100" cy="34290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20955">
            <a:solidFill>
              <a:srgbClr val="2F8B4B"/>
            </a:solidFill>
            <a:prstDash val="solid"/>
          </a:ln>
        </p:spPr>
      </p:sp>
      <p:sp>
        <p:nvSpPr>
          <p:cNvPr id="5" name="connector-line">
            <a:extLst xmlns:a="http://schemas.openxmlformats.org/drawingml/2006/main">
              <a:ext uri="{FF2B5EF4-FFF2-40B4-BE49-F238E27FC236}">
                <a16:creationId xmlns:a16="http://schemas.microsoft.com/office/drawing/2014/main" id="{64F6BEB8-0F26-4AFB-BA49-7A42746ED3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72400" y="2857500"/>
            <a:ext cx="-819150" cy="34290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20955">
            <a:solidFill>
              <a:srgbClr val="F27A00"/>
            </a:solidFill>
            <a:prstDash val="solid"/>
          </a:ln>
        </p:spPr>
      </p:sp>
      <p:sp>
        <p:nvSpPr>
          <p:cNvPr id="6" name="connector-line">
            <a:extLst xmlns:a="http://schemas.openxmlformats.org/drawingml/2006/main">
              <a:ext uri="{FF2B5EF4-FFF2-40B4-BE49-F238E27FC236}">
                <a16:creationId xmlns:a16="http://schemas.microsoft.com/office/drawing/2014/main" id="{2FBD0177-DAA1-4CDA-AF07-15BE20C8CA8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705350" y="4324350"/>
            <a:ext cx="514350" cy="-59055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20955">
            <a:solidFill>
              <a:srgbClr val="6A42C2"/>
            </a:solidFill>
            <a:prstDash val="solid"/>
          </a:ln>
        </p:spPr>
      </p:sp>
      <p:sp>
        <p:nvSpPr>
          <p:cNvPr id="7" name="connector-line">
            <a:extLst xmlns:a="http://schemas.openxmlformats.org/drawingml/2006/main">
              <a:ext uri="{FF2B5EF4-FFF2-40B4-BE49-F238E27FC236}">
                <a16:creationId xmlns:a16="http://schemas.microsoft.com/office/drawing/2014/main" id="{049BD7B5-EAA0-480F-BABA-64B95342D67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86650" y="4324350"/>
            <a:ext cx="-533400" cy="-59055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20955">
            <a:solidFill>
              <a:srgbClr val="088496"/>
            </a:solidFill>
            <a:prstDash val="solid"/>
          </a:ln>
        </p:spPr>
      </p:sp>
      <p:sp>
        <p:nvSpPr>
          <p:cNvPr id="8" name="center-halo">
            <a:extLst xmlns:a="http://schemas.openxmlformats.org/drawingml/2006/main">
              <a:ext uri="{FF2B5EF4-FFF2-40B4-BE49-F238E27FC236}">
                <a16:creationId xmlns:a16="http://schemas.microsoft.com/office/drawing/2014/main" id="{3D1F0869-84E1-4C58-8E6E-524B30CE97E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962525" y="2305050"/>
            <a:ext cx="2266950" cy="22669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11430">
            <a:solidFill>
              <a:srgbClr val="0B74D1">
                <a:alpha val="22000"/>
              </a:srgbClr>
            </a:solidFill>
            <a:prstDash val="solid"/>
          </a:ln>
        </p:spPr>
      </p:sp>
      <p:sp>
        <p:nvSpPr>
          <p:cNvPr id="9" name="center-circle">
            <a:extLst xmlns:a="http://schemas.openxmlformats.org/drawingml/2006/main">
              <a:ext uri="{FF2B5EF4-FFF2-40B4-BE49-F238E27FC236}">
                <a16:creationId xmlns:a16="http://schemas.microsoft.com/office/drawing/2014/main" id="{4263EE88-84EE-4C65-B6FC-0DD0BD019A0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72075" y="2514600"/>
            <a:ext cx="1847850" cy="18478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0B376D"/>
          </a:solidFill>
          <a:ln xmlns:a="http://schemas.openxmlformats.org/drawingml/2006/main" w="0">
            <a:solidFill>
              <a:srgbClr val="0B376D"/>
            </a:solidFill>
            <a:prstDash val="solid"/>
          </a:ln>
        </p:spPr>
      </p:sp>
      <p:sp>
        <p:nvSpPr>
          <p:cNvPr id="10" name="center-doc">
            <a:extLst xmlns:a="http://schemas.openxmlformats.org/drawingml/2006/main">
              <a:ext uri="{FF2B5EF4-FFF2-40B4-BE49-F238E27FC236}">
                <a16:creationId xmlns:a16="http://schemas.microsoft.com/office/drawing/2014/main" id="{DE5BC69C-62C0-4D53-9C93-AB096A273F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876925" y="2800350"/>
            <a:ext cx="457200" cy="590550"/>
          </a:xfrm>
          <a:prstGeom xmlns:a="http://schemas.openxmlformats.org/drawingml/2006/main" prst="roundRect">
            <a:avLst>
              <a:gd name="adj" fmla="val 8333"/>
            </a:avLst>
          </a:prstGeom>
          <a:noFill xmlns:a="http://schemas.openxmlformats.org/drawingml/2006/main"/>
          <a:ln xmlns:a="http://schemas.openxmlformats.org/drawingml/2006/main" w="24765">
            <a:solidFill>
              <a:srgbClr val="FFFFFF"/>
            </a:solidFill>
            <a:prstDash val="solid"/>
          </a:ln>
        </p:spPr>
      </p:sp>
      <p:sp>
        <p:nvSpPr>
          <p:cNvPr id="11" name="connector-line">
            <a:extLst xmlns:a="http://schemas.openxmlformats.org/drawingml/2006/main">
              <a:ext uri="{FF2B5EF4-FFF2-40B4-BE49-F238E27FC236}">
                <a16:creationId xmlns:a16="http://schemas.microsoft.com/office/drawing/2014/main" id="{137631DF-D70C-4A72-B4BA-A9F308A44B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81700" y="2952750"/>
            <a:ext cx="247650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19050">
            <a:solidFill>
              <a:srgbClr val="FFFFFF"/>
            </a:solidFill>
            <a:prstDash val="solid"/>
          </a:ln>
        </p:spPr>
      </p:sp>
      <p:sp>
        <p:nvSpPr>
          <p:cNvPr id="12" name="connector-line">
            <a:extLst xmlns:a="http://schemas.openxmlformats.org/drawingml/2006/main">
              <a:ext uri="{FF2B5EF4-FFF2-40B4-BE49-F238E27FC236}">
                <a16:creationId xmlns:a16="http://schemas.microsoft.com/office/drawing/2014/main" id="{4A2C6CF8-FE36-46F4-9DAC-7A50D1DB790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81700" y="3076575"/>
            <a:ext cx="247650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19050">
            <a:solidFill>
              <a:srgbClr val="FFFFFF"/>
            </a:solidFill>
            <a:prstDash val="solid"/>
          </a:ln>
        </p:spPr>
      </p:sp>
      <p:sp>
        <p:nvSpPr>
          <p:cNvPr id="13" name="connector-line">
            <a:extLst xmlns:a="http://schemas.openxmlformats.org/drawingml/2006/main">
              <a:ext uri="{FF2B5EF4-FFF2-40B4-BE49-F238E27FC236}">
                <a16:creationId xmlns:a16="http://schemas.microsoft.com/office/drawing/2014/main" id="{258734BC-7717-40BE-B74C-243516F439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81700" y="3200400"/>
            <a:ext cx="247650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19050">
            <a:solidFill>
              <a:srgbClr val="FFFFFF"/>
            </a:solidFill>
            <a:prstDash val="solid"/>
          </a:ln>
        </p:spPr>
      </p:sp>
      <p:sp>
        <p:nvSpPr>
          <p:cNvPr id="14" name="quote-circle">
            <a:extLst xmlns:a="http://schemas.openxmlformats.org/drawingml/2006/main">
              <a:ext uri="{FF2B5EF4-FFF2-40B4-BE49-F238E27FC236}">
                <a16:creationId xmlns:a16="http://schemas.microsoft.com/office/drawing/2014/main" id="{621462D0-55C5-4A40-869D-4181F2BF974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181725" y="3171825"/>
            <a:ext cx="228600" cy="2286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0">
            <a:solidFill>
              <a:srgbClr val="FFFFFF"/>
            </a:solidFill>
            <a:prstDash val="solid"/>
          </a:ln>
        </p:spPr>
      </p:sp>
      <p:sp>
        <p:nvSpPr>
          <p:cNvPr id="15" name="quote">
            <a:extLst xmlns:a="http://schemas.openxmlformats.org/drawingml/2006/main">
              <a:ext uri="{FF2B5EF4-FFF2-40B4-BE49-F238E27FC236}">
                <a16:creationId xmlns:a16="http://schemas.microsoft.com/office/drawing/2014/main" id="{4BCE1AED-0ABB-42EC-A8C0-79FE7E8502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10300" y="3171825"/>
            <a:ext cx="1714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ctr">
            <a:normAutofit fontScale="79365"/>
          </a:bodyPr>
          <a:lstStyle xmlns:a="http://schemas.openxmlformats.org/drawingml/2006/main"/>
          <a:p xmlns:a="http://schemas.openxmlformats.org/drawingml/2006/main">
            <a:pPr algn="ctr">
              <a:lnSpc>
                <a:spcPct val="105000"/>
              </a:lnSpc>
              <a:buNone/>
              <a:defRPr sz="1350" b="1">
                <a:solidFill>
                  <a:srgbClr val="0B376D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350" b="1">
                <a:solidFill>
                  <a:srgbClr val="0B376D"/>
                </a:solidFill>
                <a:latin typeface="Microsoft YaHei"/>
                <a:ea typeface="Microsoft YaHei"/>
                <a:cs typeface="Microsoft YaHei"/>
              </a:rPr>
              <a:t>”</a:t>
            </a:r>
          </a:p>
        </p:txBody>
      </p:sp>
      <p:sp>
        <p:nvSpPr>
          <p:cNvPr id="16" name="center-text">
            <a:extLst xmlns:a="http://schemas.openxmlformats.org/drawingml/2006/main">
              <a:ext uri="{FF2B5EF4-FFF2-40B4-BE49-F238E27FC236}">
                <a16:creationId xmlns:a16="http://schemas.microsoft.com/office/drawing/2014/main" id="{56212F5E-F454-4174-B1E4-EFB6642F04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438775" y="3409950"/>
            <a:ext cx="1314450" cy="5429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lnSpc>
                <a:spcPct val="95000"/>
              </a:lnSpc>
              <a:buNone/>
              <a:defRPr sz="1538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538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GEO文章</a:t>
            </a:r>
          </a:p>
          <a:p xmlns:a="http://schemas.openxmlformats.org/drawingml/2006/main">
            <a:pPr algn="ctr">
              <a:lnSpc>
                <a:spcPct val="95000"/>
              </a:lnSpc>
              <a:buNone/>
              <a:defRPr sz="1538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538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被大模型引用</a:t>
            </a:r>
          </a:p>
        </p:txBody>
      </p:sp>
      <p:sp>
        <p:nvSpPr>
          <p:cNvPr id="17" name="center-citation">
            <a:extLst xmlns:a="http://schemas.openxmlformats.org/drawingml/2006/main">
              <a:ext uri="{FF2B5EF4-FFF2-40B4-BE49-F238E27FC236}">
                <a16:creationId xmlns:a16="http://schemas.microsoft.com/office/drawing/2014/main" id="{1404370E-C359-4F97-BD54-C669AFB59F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695950" y="3962400"/>
            <a:ext cx="8001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lnSpc>
                <a:spcPct val="105000"/>
              </a:lnSpc>
              <a:buNone/>
              <a:defRPr sz="1275" b="1">
                <a:solidFill>
                  <a:srgbClr val="FCD34D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75" b="1">
                <a:solidFill>
                  <a:srgbClr val="FCD34D"/>
                </a:solidFill>
                <a:latin typeface="Microsoft YaHei"/>
                <a:ea typeface="Microsoft YaHei"/>
                <a:cs typeface="Microsoft YaHei"/>
              </a:rPr>
              <a:t>Citation</a:t>
            </a:r>
          </a:p>
        </p:txBody>
      </p:sp>
      <p:sp>
        <p:nvSpPr>
          <p:cNvPr id="18" name="factor-01-card">
            <a:extLst xmlns:a="http://schemas.openxmlformats.org/drawingml/2006/main">
              <a:ext uri="{FF2B5EF4-FFF2-40B4-BE49-F238E27FC236}">
                <a16:creationId xmlns:a16="http://schemas.microsoft.com/office/drawing/2014/main" id="{96C86479-06ED-487C-A813-332C4BC116E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943350" y="914400"/>
            <a:ext cx="4305300" cy="1276350"/>
          </a:xfrm>
          <a:prstGeom xmlns:a="http://schemas.openxmlformats.org/drawingml/2006/main" prst="roundRect">
            <a:avLst>
              <a:gd name="adj" fmla="val 7463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5240">
            <a:solidFill>
              <a:srgbClr val="0B74D1">
                <a:alpha val="70000"/>
              </a:srgbClr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19" name="pill-01">
            <a:extLst xmlns:a="http://schemas.openxmlformats.org/drawingml/2006/main">
              <a:ext uri="{FF2B5EF4-FFF2-40B4-BE49-F238E27FC236}">
                <a16:creationId xmlns:a16="http://schemas.microsoft.com/office/drawing/2014/main" id="{522EC364-772E-405F-A13A-6081563B26E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800475" y="1028700"/>
            <a:ext cx="400050" cy="314325"/>
          </a:xfrm>
          <a:prstGeom xmlns:a="http://schemas.openxmlformats.org/drawingml/2006/main" prst="roundRect">
            <a:avLst>
              <a:gd name="adj" fmla="val 24242"/>
            </a:avLst>
          </a:prstGeom>
          <a:solidFill xmlns:a="http://schemas.openxmlformats.org/drawingml/2006/main">
            <a:srgbClr val="0B74D1"/>
          </a:solidFill>
          <a:ln xmlns:a="http://schemas.openxmlformats.org/drawingml/2006/main" w="0">
            <a:solidFill>
              <a:srgbClr val="0B74D1"/>
            </a:solidFill>
            <a:prstDash val="solid"/>
          </a:ln>
        </p:spPr>
      </p:sp>
      <p:sp>
        <p:nvSpPr>
          <p:cNvPr id="20" name="pill-text-01">
            <a:extLst xmlns:a="http://schemas.openxmlformats.org/drawingml/2006/main">
              <a:ext uri="{FF2B5EF4-FFF2-40B4-BE49-F238E27FC236}">
                <a16:creationId xmlns:a16="http://schemas.microsoft.com/office/drawing/2014/main" id="{2A2929C6-3283-4B51-A96B-2B9063EFC90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800475" y="1038225"/>
            <a:ext cx="400050" cy="2952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lnSpc>
                <a:spcPct val="105000"/>
              </a:lnSpc>
              <a:buNone/>
              <a:defRPr sz="12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01</a:t>
            </a:r>
          </a:p>
        </p:txBody>
      </p:sp>
      <p:sp>
        <p:nvSpPr>
          <p:cNvPr id="21" name="calendar">
            <a:extLst xmlns:a="http://schemas.openxmlformats.org/drawingml/2006/main">
              <a:ext uri="{FF2B5EF4-FFF2-40B4-BE49-F238E27FC236}">
                <a16:creationId xmlns:a16="http://schemas.microsoft.com/office/drawing/2014/main" id="{6CF20FF3-9DCD-4CCB-9740-51CD12EDBF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10050" y="1428750"/>
            <a:ext cx="400050" cy="361950"/>
          </a:xfrm>
          <a:prstGeom xmlns:a="http://schemas.openxmlformats.org/drawingml/2006/main" prst="roundRect">
            <a:avLst>
              <a:gd name="adj" fmla="val 1315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9050">
            <a:solidFill>
              <a:srgbClr val="0B74D1"/>
            </a:solidFill>
            <a:prstDash val="solid"/>
          </a:ln>
        </p:spPr>
      </p:sp>
      <p:sp>
        <p:nvSpPr>
          <p:cNvPr id="22" name="calendar-top">
            <a:extLst xmlns:a="http://schemas.openxmlformats.org/drawingml/2006/main">
              <a:ext uri="{FF2B5EF4-FFF2-40B4-BE49-F238E27FC236}">
                <a16:creationId xmlns:a16="http://schemas.microsoft.com/office/drawing/2014/main" id="{53332138-C696-4247-B6F0-6A36F2E36A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10050" y="1504950"/>
            <a:ext cx="400050" cy="76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B74D1"/>
          </a:solidFill>
          <a:ln xmlns:a="http://schemas.openxmlformats.org/drawingml/2006/main" w="0">
            <a:solidFill>
              <a:srgbClr val="0B74D1"/>
            </a:solidFill>
            <a:prstDash val="solid"/>
          </a:ln>
        </p:spPr>
      </p:sp>
      <p:sp>
        <p:nvSpPr>
          <p:cNvPr id="23" name="calendar-cell">
            <a:extLst xmlns:a="http://schemas.openxmlformats.org/drawingml/2006/main">
              <a:ext uri="{FF2B5EF4-FFF2-40B4-BE49-F238E27FC236}">
                <a16:creationId xmlns:a16="http://schemas.microsoft.com/office/drawing/2014/main" id="{4DE8AC15-3626-45B6-BE6F-3CEA2221A52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76725" y="1619250"/>
            <a:ext cx="57150" cy="57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B74D1"/>
          </a:solidFill>
          <a:ln xmlns:a="http://schemas.openxmlformats.org/drawingml/2006/main" w="0">
            <a:solidFill>
              <a:srgbClr val="0B74D1"/>
            </a:solidFill>
            <a:prstDash val="solid"/>
          </a:ln>
        </p:spPr>
      </p:sp>
      <p:sp>
        <p:nvSpPr>
          <p:cNvPr id="24" name="calendar-cell">
            <a:extLst xmlns:a="http://schemas.openxmlformats.org/drawingml/2006/main">
              <a:ext uri="{FF2B5EF4-FFF2-40B4-BE49-F238E27FC236}">
                <a16:creationId xmlns:a16="http://schemas.microsoft.com/office/drawing/2014/main" id="{FBBBCEDC-B421-4191-A21D-EC8B197EE2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381500" y="1619250"/>
            <a:ext cx="57150" cy="57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B74D1"/>
          </a:solidFill>
          <a:ln xmlns:a="http://schemas.openxmlformats.org/drawingml/2006/main" w="0">
            <a:solidFill>
              <a:srgbClr val="0B74D1"/>
            </a:solidFill>
            <a:prstDash val="solid"/>
          </a:ln>
        </p:spPr>
      </p:sp>
      <p:sp>
        <p:nvSpPr>
          <p:cNvPr id="25" name="calendar-cell">
            <a:extLst xmlns:a="http://schemas.openxmlformats.org/drawingml/2006/main">
              <a:ext uri="{FF2B5EF4-FFF2-40B4-BE49-F238E27FC236}">
                <a16:creationId xmlns:a16="http://schemas.microsoft.com/office/drawing/2014/main" id="{4EADE987-C15A-4A5A-BF4B-C43C78ECB55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86275" y="1619250"/>
            <a:ext cx="57150" cy="57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B74D1"/>
          </a:solidFill>
          <a:ln xmlns:a="http://schemas.openxmlformats.org/drawingml/2006/main" w="0">
            <a:solidFill>
              <a:srgbClr val="0B74D1"/>
            </a:solidFill>
            <a:prstDash val="solid"/>
          </a:ln>
        </p:spPr>
      </p:sp>
      <p:sp>
        <p:nvSpPr>
          <p:cNvPr id="26" name="calendar-cell">
            <a:extLst xmlns:a="http://schemas.openxmlformats.org/drawingml/2006/main">
              <a:ext uri="{FF2B5EF4-FFF2-40B4-BE49-F238E27FC236}">
                <a16:creationId xmlns:a16="http://schemas.microsoft.com/office/drawing/2014/main" id="{736803A0-EEF3-4152-8540-15B5FFA4FF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76725" y="1714500"/>
            <a:ext cx="57150" cy="57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B74D1"/>
          </a:solidFill>
          <a:ln xmlns:a="http://schemas.openxmlformats.org/drawingml/2006/main" w="0">
            <a:solidFill>
              <a:srgbClr val="0B74D1"/>
            </a:solidFill>
            <a:prstDash val="solid"/>
          </a:ln>
        </p:spPr>
      </p:sp>
      <p:sp>
        <p:nvSpPr>
          <p:cNvPr id="27" name="calendar-cell">
            <a:extLst xmlns:a="http://schemas.openxmlformats.org/drawingml/2006/main">
              <a:ext uri="{FF2B5EF4-FFF2-40B4-BE49-F238E27FC236}">
                <a16:creationId xmlns:a16="http://schemas.microsoft.com/office/drawing/2014/main" id="{974BDECB-D10D-4BC4-93E2-173783A33F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381500" y="1714500"/>
            <a:ext cx="57150" cy="57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B74D1"/>
          </a:solidFill>
          <a:ln xmlns:a="http://schemas.openxmlformats.org/drawingml/2006/main" w="0">
            <a:solidFill>
              <a:srgbClr val="0B74D1"/>
            </a:solidFill>
            <a:prstDash val="solid"/>
          </a:ln>
        </p:spPr>
      </p:sp>
      <p:sp>
        <p:nvSpPr>
          <p:cNvPr id="28" name="clock">
            <a:extLst xmlns:a="http://schemas.openxmlformats.org/drawingml/2006/main">
              <a:ext uri="{FF2B5EF4-FFF2-40B4-BE49-F238E27FC236}">
                <a16:creationId xmlns:a16="http://schemas.microsoft.com/office/drawing/2014/main" id="{7CBC8FD4-6229-4582-8D74-6606AE40B55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05325" y="1657350"/>
            <a:ext cx="209550" cy="2095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19050">
            <a:solidFill>
              <a:srgbClr val="0B74D1"/>
            </a:solidFill>
            <a:prstDash val="solid"/>
          </a:ln>
        </p:spPr>
      </p:sp>
      <p:sp>
        <p:nvSpPr>
          <p:cNvPr id="29" name="connector-line">
            <a:extLst xmlns:a="http://schemas.openxmlformats.org/drawingml/2006/main">
              <a:ext uri="{FF2B5EF4-FFF2-40B4-BE49-F238E27FC236}">
                <a16:creationId xmlns:a16="http://schemas.microsoft.com/office/drawing/2014/main" id="{4BCC4930-5A4D-4643-A18F-E000F60E063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610100" y="1762125"/>
            <a:ext cx="0" cy="-5715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14288">
            <a:solidFill>
              <a:srgbClr val="0B74D1"/>
            </a:solidFill>
            <a:prstDash val="solid"/>
          </a:ln>
        </p:spPr>
      </p:sp>
      <p:sp>
        <p:nvSpPr>
          <p:cNvPr id="30" name="connector-line">
            <a:extLst xmlns:a="http://schemas.openxmlformats.org/drawingml/2006/main">
              <a:ext uri="{FF2B5EF4-FFF2-40B4-BE49-F238E27FC236}">
                <a16:creationId xmlns:a16="http://schemas.microsoft.com/office/drawing/2014/main" id="{8525F074-77B4-4D1F-9BE0-15BE747F629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610100" y="1762125"/>
            <a:ext cx="57150" cy="28575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14288">
            <a:solidFill>
              <a:srgbClr val="0B74D1"/>
            </a:solidFill>
            <a:prstDash val="solid"/>
          </a:ln>
        </p:spPr>
      </p:sp>
      <p:sp>
        <p:nvSpPr>
          <p:cNvPr id="31" name="factor-01-title">
            <a:extLst xmlns:a="http://schemas.openxmlformats.org/drawingml/2006/main">
              <a:ext uri="{FF2B5EF4-FFF2-40B4-BE49-F238E27FC236}">
                <a16:creationId xmlns:a16="http://schemas.microsoft.com/office/drawing/2014/main" id="{09FCEE24-F9CA-4CA8-805F-7A3050AAF7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067300" y="1057275"/>
            <a:ext cx="304800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19050" tIns="9525" rIns="19050" bIns="9525" anchor="ctr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350" b="1">
                <a:solidFill>
                  <a:srgbClr val="0B74D1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350" b="1">
                <a:solidFill>
                  <a:srgbClr val="0B74D1"/>
                </a:solidFill>
                <a:latin typeface="Microsoft YaHei"/>
                <a:ea typeface="Microsoft YaHei"/>
                <a:cs typeface="Microsoft YaHei"/>
              </a:rPr>
              <a:t>时间性（Freshness）</a:t>
            </a:r>
          </a:p>
        </p:txBody>
      </p:sp>
      <p:sp>
        <p:nvSpPr>
          <p:cNvPr id="32" name="factor-01-subtitle">
            <a:extLst xmlns:a="http://schemas.openxmlformats.org/drawingml/2006/main">
              <a:ext uri="{FF2B5EF4-FFF2-40B4-BE49-F238E27FC236}">
                <a16:creationId xmlns:a16="http://schemas.microsoft.com/office/drawing/2014/main" id="{36702B55-286A-4E38-8FB3-622C2E7C636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067300" y="1323975"/>
            <a:ext cx="30480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19050" tIns="9525" rIns="19050" bIns="9525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013" b="1">
                <a:solidFill>
                  <a:srgbClr val="111827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013" b="1">
                <a:solidFill>
                  <a:srgbClr val="111827"/>
                </a:solidFill>
                <a:latin typeface="Microsoft YaHei"/>
                <a:ea typeface="Microsoft YaHei"/>
                <a:cs typeface="Microsoft YaHei"/>
              </a:rPr>
              <a:t>时间越近，越容易被引用</a:t>
            </a:r>
          </a:p>
        </p:txBody>
      </p:sp>
      <p:sp>
        <p:nvSpPr>
          <p:cNvPr id="33" name="factor-01-bullets">
            <a:extLst xmlns:a="http://schemas.openxmlformats.org/drawingml/2006/main">
              <a:ext uri="{FF2B5EF4-FFF2-40B4-BE49-F238E27FC236}">
                <a16:creationId xmlns:a16="http://schemas.microsoft.com/office/drawing/2014/main" id="{10849FB1-0C7C-44DB-BBBF-7C9620D66F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067300" y="1562100"/>
            <a:ext cx="3048000" cy="3143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19050" tIns="9525" rIns="19050" bIns="9525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00000"/>
              </a:lnSpc>
              <a:buNone/>
              <a:defRPr sz="690" b="0">
                <a:solidFill>
                  <a:srgbClr val="33415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690" b="0">
                <a:solidFill>
                  <a:srgbClr val="334155"/>
                </a:solidFill>
                <a:latin typeface="Microsoft YaHei"/>
                <a:ea typeface="Microsoft YaHei"/>
                <a:cs typeface="Microsoft YaHei"/>
              </a:rPr>
              <a:t>• 大模型缺乏实时信息，倾向于抓取最新的信源</a:t>
            </a:r>
          </a:p>
          <a:p xmlns:a="http://schemas.openxmlformats.org/drawingml/2006/main">
            <a:pPr algn="l">
              <a:lnSpc>
                <a:spcPct val="100000"/>
              </a:lnSpc>
              <a:buNone/>
              <a:defRPr sz="690" b="0">
                <a:solidFill>
                  <a:srgbClr val="33415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690" b="0">
                <a:solidFill>
                  <a:srgbClr val="334155"/>
                </a:solidFill>
                <a:latin typeface="Microsoft YaHei"/>
                <a:ea typeface="Microsoft YaHei"/>
                <a:cs typeface="Microsoft YaHei"/>
              </a:rPr>
              <a:t>• 新内容更能反映最新事实、数据和观点</a:t>
            </a:r>
          </a:p>
        </p:txBody>
      </p:sp>
      <p:sp>
        <p:nvSpPr>
          <p:cNvPr id="34" name="factor-01-footer">
            <a:extLst xmlns:a="http://schemas.openxmlformats.org/drawingml/2006/main">
              <a:ext uri="{FF2B5EF4-FFF2-40B4-BE49-F238E27FC236}">
                <a16:creationId xmlns:a16="http://schemas.microsoft.com/office/drawing/2014/main" id="{246F1875-7633-4732-B79B-9723AD9870A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133850" y="1876425"/>
            <a:ext cx="3924300" cy="209550"/>
          </a:xfrm>
          <a:prstGeom xmlns:a="http://schemas.openxmlformats.org/drawingml/2006/main" prst="roundRect">
            <a:avLst>
              <a:gd name="adj" fmla="val 22727"/>
            </a:avLst>
          </a:prstGeom>
          <a:solidFill xmlns:a="http://schemas.openxmlformats.org/drawingml/2006/main">
            <a:srgbClr val="0B74D1">
              <a:alpha val="13000"/>
            </a:srgbClr>
          </a:solidFill>
          <a:ln xmlns:a="http://schemas.openxmlformats.org/drawingml/2006/main" w="4763">
            <a:solidFill>
              <a:srgbClr val="0B74D1">
                <a:alpha val="8000"/>
              </a:srgbClr>
            </a:solidFill>
            <a:prstDash val="solid"/>
          </a:ln>
        </p:spPr>
      </p:sp>
      <p:sp>
        <p:nvSpPr>
          <p:cNvPr id="35" name="factor-01-footer-text">
            <a:extLst xmlns:a="http://schemas.openxmlformats.org/drawingml/2006/main">
              <a:ext uri="{FF2B5EF4-FFF2-40B4-BE49-F238E27FC236}">
                <a16:creationId xmlns:a16="http://schemas.microsoft.com/office/drawing/2014/main" id="{D5EE0A41-8436-4D64-86E3-1D28FE5D5EF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171950" y="1914525"/>
            <a:ext cx="3848100" cy="142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lnSpc>
                <a:spcPct val="105000"/>
              </a:lnSpc>
              <a:buNone/>
              <a:defRPr sz="780" b="1">
                <a:solidFill>
                  <a:srgbClr val="0B74D1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780" b="1">
                <a:solidFill>
                  <a:srgbClr val="0B74D1"/>
                </a:solidFill>
                <a:latin typeface="Microsoft YaHei"/>
                <a:ea typeface="Microsoft YaHei"/>
                <a:cs typeface="Microsoft YaHei"/>
              </a:rPr>
              <a:t>最新事实 + 最新数据 + 最新观点</a:t>
            </a:r>
          </a:p>
        </p:txBody>
      </p:sp>
      <p:sp>
        <p:nvSpPr>
          <p:cNvPr id="36" name="factor-02-card">
            <a:extLst xmlns:a="http://schemas.openxmlformats.org/drawingml/2006/main">
              <a:ext uri="{FF2B5EF4-FFF2-40B4-BE49-F238E27FC236}">
                <a16:creationId xmlns:a16="http://schemas.microsoft.com/office/drawing/2014/main" id="{FE53EB19-EEE7-48DD-B81A-C8CCB6DBE2C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2095500"/>
            <a:ext cx="3867150" cy="1524000"/>
          </a:xfrm>
          <a:prstGeom xmlns:a="http://schemas.openxmlformats.org/drawingml/2006/main" prst="roundRect">
            <a:avLst>
              <a:gd name="adj" fmla="val 625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5240">
            <a:solidFill>
              <a:srgbClr val="2F8B4B">
                <a:alpha val="70000"/>
              </a:srgbClr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37" name="pill-02">
            <a:extLst xmlns:a="http://schemas.openxmlformats.org/drawingml/2006/main">
              <a:ext uri="{FF2B5EF4-FFF2-40B4-BE49-F238E27FC236}">
                <a16:creationId xmlns:a16="http://schemas.microsoft.com/office/drawing/2014/main" id="{2F23E7C2-4B33-41B8-89B7-B1F03572792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9575" y="2209800"/>
            <a:ext cx="400050" cy="314325"/>
          </a:xfrm>
          <a:prstGeom xmlns:a="http://schemas.openxmlformats.org/drawingml/2006/main" prst="roundRect">
            <a:avLst>
              <a:gd name="adj" fmla="val 24242"/>
            </a:avLst>
          </a:prstGeom>
          <a:solidFill xmlns:a="http://schemas.openxmlformats.org/drawingml/2006/main">
            <a:srgbClr val="2F8B4B"/>
          </a:solidFill>
          <a:ln xmlns:a="http://schemas.openxmlformats.org/drawingml/2006/main" w="0">
            <a:solidFill>
              <a:srgbClr val="2F8B4B"/>
            </a:solidFill>
            <a:prstDash val="solid"/>
          </a:ln>
        </p:spPr>
      </p:sp>
      <p:sp>
        <p:nvSpPr>
          <p:cNvPr id="38" name="pill-text-02">
            <a:extLst xmlns:a="http://schemas.openxmlformats.org/drawingml/2006/main">
              <a:ext uri="{FF2B5EF4-FFF2-40B4-BE49-F238E27FC236}">
                <a16:creationId xmlns:a16="http://schemas.microsoft.com/office/drawing/2014/main" id="{BE8F4C1C-7B0B-43EA-9773-AE65FC88A0F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9575" y="2219325"/>
            <a:ext cx="400050" cy="2952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lnSpc>
                <a:spcPct val="105000"/>
              </a:lnSpc>
              <a:buNone/>
              <a:defRPr sz="12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02</a:t>
            </a:r>
          </a:p>
        </p:txBody>
      </p:sp>
      <p:sp>
        <p:nvSpPr>
          <p:cNvPr id="39" name="shield">
            <a:extLst xmlns:a="http://schemas.openxmlformats.org/drawingml/2006/main">
              <a:ext uri="{FF2B5EF4-FFF2-40B4-BE49-F238E27FC236}">
                <a16:creationId xmlns:a16="http://schemas.microsoft.com/office/drawing/2014/main" id="{10842927-9BD6-4EDD-B621-DDF65FBB1F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2571750"/>
            <a:ext cx="552450" cy="552450"/>
          </a:xfrm>
          <a:prstGeom xmlns:a="http://schemas.openxmlformats.org/drawingml/2006/main" prst="pentagon">
            <a:avLst/>
          </a:prstGeom>
          <a:solidFill xmlns:a="http://schemas.openxmlformats.org/drawingml/2006/main">
            <a:srgbClr val="2F8B4B">
              <a:alpha val="14000"/>
            </a:srgbClr>
          </a:solidFill>
          <a:ln xmlns:a="http://schemas.openxmlformats.org/drawingml/2006/main" w="23813">
            <a:solidFill>
              <a:srgbClr val="2F8B4B"/>
            </a:solidFill>
            <a:prstDash val="solid"/>
          </a:ln>
        </p:spPr>
      </p:sp>
      <p:sp>
        <p:nvSpPr>
          <p:cNvPr id="40" name="shield-star">
            <a:extLst xmlns:a="http://schemas.openxmlformats.org/drawingml/2006/main">
              <a:ext uri="{FF2B5EF4-FFF2-40B4-BE49-F238E27FC236}">
                <a16:creationId xmlns:a16="http://schemas.microsoft.com/office/drawing/2014/main" id="{02ED4876-14E5-4054-A38C-B1553E607E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81075" y="2733675"/>
            <a:ext cx="2286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ctr">
            <a:normAutofit fontScale="83144"/>
          </a:bodyPr>
          <a:lstStyle xmlns:a="http://schemas.openxmlformats.org/drawingml/2006/main"/>
          <a:p xmlns:a="http://schemas.openxmlformats.org/drawingml/2006/main">
            <a:pPr algn="ctr">
              <a:lnSpc>
                <a:spcPct val="105000"/>
              </a:lnSpc>
              <a:buNone/>
              <a:defRPr sz="1575" b="1">
                <a:solidFill>
                  <a:srgbClr val="2F8B4B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575" b="1">
                <a:solidFill>
                  <a:srgbClr val="2F8B4B"/>
                </a:solidFill>
                <a:latin typeface="Microsoft YaHei"/>
                <a:ea typeface="Microsoft YaHei"/>
                <a:cs typeface="Microsoft YaHei"/>
              </a:rPr>
              <a:t>★</a:t>
            </a:r>
          </a:p>
        </p:txBody>
      </p:sp>
      <p:sp>
        <p:nvSpPr>
          <p:cNvPr id="41" name="factor-02-title">
            <a:extLst xmlns:a="http://schemas.openxmlformats.org/drawingml/2006/main">
              <a:ext uri="{FF2B5EF4-FFF2-40B4-BE49-F238E27FC236}">
                <a16:creationId xmlns:a16="http://schemas.microsoft.com/office/drawing/2014/main" id="{4C4B8E17-A6B4-4D83-9BD8-8583DB0F02D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76400" y="2238375"/>
            <a:ext cx="260985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19050" tIns="9525" rIns="19050" bIns="9525" anchor="ctr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350" b="1">
                <a:solidFill>
                  <a:srgbClr val="2F8B4B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350" b="1">
                <a:solidFill>
                  <a:srgbClr val="2F8B4B"/>
                </a:solidFill>
                <a:latin typeface="Microsoft YaHei"/>
                <a:ea typeface="Microsoft YaHei"/>
                <a:cs typeface="Microsoft YaHei"/>
              </a:rPr>
              <a:t>媒体权重（Authority）</a:t>
            </a:r>
          </a:p>
        </p:txBody>
      </p:sp>
      <p:sp>
        <p:nvSpPr>
          <p:cNvPr id="42" name="factor-02-subtitle">
            <a:extLst xmlns:a="http://schemas.openxmlformats.org/drawingml/2006/main">
              <a:ext uri="{FF2B5EF4-FFF2-40B4-BE49-F238E27FC236}">
                <a16:creationId xmlns:a16="http://schemas.microsoft.com/office/drawing/2014/main" id="{F93BA5F6-CD06-4CA1-A465-8D5341E11FA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76400" y="2505075"/>
            <a:ext cx="260985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19050" tIns="9525" rIns="19050" bIns="9525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013" b="1">
                <a:solidFill>
                  <a:srgbClr val="111827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013" b="1">
                <a:solidFill>
                  <a:srgbClr val="111827"/>
                </a:solidFill>
                <a:latin typeface="Microsoft YaHei"/>
                <a:ea typeface="Microsoft YaHei"/>
                <a:cs typeface="Microsoft YaHei"/>
              </a:rPr>
              <a:t>有权威背书，更可信</a:t>
            </a:r>
          </a:p>
        </p:txBody>
      </p:sp>
      <p:sp>
        <p:nvSpPr>
          <p:cNvPr id="43" name="factor-02-bullets">
            <a:extLst xmlns:a="http://schemas.openxmlformats.org/drawingml/2006/main">
              <a:ext uri="{FF2B5EF4-FFF2-40B4-BE49-F238E27FC236}">
                <a16:creationId xmlns:a16="http://schemas.microsoft.com/office/drawing/2014/main" id="{5E727EC8-7FD6-4530-81AC-1EC9EA9BB9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76400" y="2743200"/>
            <a:ext cx="2609850" cy="5619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19050" tIns="9525" rIns="19050" bIns="9525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00000"/>
              </a:lnSpc>
              <a:buNone/>
              <a:defRPr sz="682" b="0">
                <a:solidFill>
                  <a:srgbClr val="33415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682" b="0">
                <a:solidFill>
                  <a:srgbClr val="334155"/>
                </a:solidFill>
                <a:latin typeface="Microsoft YaHei"/>
                <a:ea typeface="Microsoft YaHei"/>
                <a:cs typeface="Microsoft YaHei"/>
              </a:rPr>
              <a:t>• 大模型需要可靠信源来降低幻觉和担责风险</a:t>
            </a:r>
          </a:p>
          <a:p xmlns:a="http://schemas.openxmlformats.org/drawingml/2006/main">
            <a:pPr algn="l">
              <a:lnSpc>
                <a:spcPct val="100000"/>
              </a:lnSpc>
              <a:buNone/>
              <a:defRPr sz="682" b="0">
                <a:solidFill>
                  <a:srgbClr val="33415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682" b="0">
                <a:solidFill>
                  <a:srgbClr val="334155"/>
                </a:solidFill>
                <a:latin typeface="Microsoft YaHei"/>
                <a:ea typeface="Microsoft YaHei"/>
                <a:cs typeface="Microsoft YaHei"/>
              </a:rPr>
              <a:t>• 官方媒体、权威媒体更受青睐</a:t>
            </a:r>
          </a:p>
          <a:p xmlns:a="http://schemas.openxmlformats.org/drawingml/2006/main">
            <a:pPr algn="l">
              <a:lnSpc>
                <a:spcPct val="100000"/>
              </a:lnSpc>
              <a:buNone/>
              <a:defRPr sz="682" b="0">
                <a:solidFill>
                  <a:srgbClr val="33415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682" b="0">
                <a:solidFill>
                  <a:srgbClr val="334155"/>
                </a:solidFill>
                <a:latin typeface="Microsoft YaHei"/>
                <a:ea typeface="Microsoft YaHei"/>
                <a:cs typeface="Microsoft YaHei"/>
              </a:rPr>
              <a:t>• 垂直领域的专业媒体权重更高</a:t>
            </a:r>
          </a:p>
          <a:p xmlns:a="http://schemas.openxmlformats.org/drawingml/2006/main">
            <a:pPr algn="l">
              <a:lnSpc>
                <a:spcPct val="100000"/>
              </a:lnSpc>
              <a:buNone/>
              <a:defRPr sz="682" b="0">
                <a:solidFill>
                  <a:srgbClr val="33415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682" b="0">
                <a:solidFill>
                  <a:srgbClr val="334155"/>
                </a:solidFill>
                <a:latin typeface="Microsoft YaHei"/>
                <a:ea typeface="Microsoft YaHei"/>
                <a:cs typeface="Microsoft YaHei"/>
              </a:rPr>
              <a:t>• 个人媒体权重较低，引用风险更大</a:t>
            </a:r>
          </a:p>
        </p:txBody>
      </p:sp>
      <p:sp>
        <p:nvSpPr>
          <p:cNvPr id="44" name="factor-02-footer">
            <a:extLst xmlns:a="http://schemas.openxmlformats.org/drawingml/2006/main">
              <a:ext uri="{FF2B5EF4-FFF2-40B4-BE49-F238E27FC236}">
                <a16:creationId xmlns:a16="http://schemas.microsoft.com/office/drawing/2014/main" id="{5B2CFB7F-3FB0-4C8D-9A2F-127BD6F84F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2950" y="3305175"/>
            <a:ext cx="3486150" cy="209550"/>
          </a:xfrm>
          <a:prstGeom xmlns:a="http://schemas.openxmlformats.org/drawingml/2006/main" prst="roundRect">
            <a:avLst>
              <a:gd name="adj" fmla="val 22727"/>
            </a:avLst>
          </a:prstGeom>
          <a:solidFill xmlns:a="http://schemas.openxmlformats.org/drawingml/2006/main">
            <a:srgbClr val="2F8B4B">
              <a:alpha val="13000"/>
            </a:srgbClr>
          </a:solidFill>
          <a:ln xmlns:a="http://schemas.openxmlformats.org/drawingml/2006/main" w="4763">
            <a:solidFill>
              <a:srgbClr val="2F8B4B">
                <a:alpha val="8000"/>
              </a:srgbClr>
            </a:solidFill>
            <a:prstDash val="solid"/>
          </a:ln>
        </p:spPr>
      </p:sp>
      <p:sp>
        <p:nvSpPr>
          <p:cNvPr id="45" name="factor-02-footer-text">
            <a:extLst xmlns:a="http://schemas.openxmlformats.org/drawingml/2006/main">
              <a:ext uri="{FF2B5EF4-FFF2-40B4-BE49-F238E27FC236}">
                <a16:creationId xmlns:a16="http://schemas.microsoft.com/office/drawing/2014/main" id="{B837EF3F-5B2A-497A-9F5B-D10A67E155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3343275"/>
            <a:ext cx="3409950" cy="142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lnSpc>
                <a:spcPct val="105000"/>
              </a:lnSpc>
              <a:buNone/>
              <a:defRPr sz="788" b="1">
                <a:solidFill>
                  <a:srgbClr val="2F8B4B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788" b="1">
                <a:solidFill>
                  <a:srgbClr val="2F8B4B"/>
                </a:solidFill>
                <a:latin typeface="Microsoft YaHei"/>
                <a:ea typeface="Microsoft YaHei"/>
                <a:cs typeface="Microsoft YaHei"/>
              </a:rPr>
              <a:t>权威背书 → 降低风险 → 更敢引用</a:t>
            </a:r>
          </a:p>
        </p:txBody>
      </p:sp>
      <p:sp>
        <p:nvSpPr>
          <p:cNvPr id="46" name="factor-03-card">
            <a:extLst xmlns:a="http://schemas.openxmlformats.org/drawingml/2006/main">
              <a:ext uri="{FF2B5EF4-FFF2-40B4-BE49-F238E27FC236}">
                <a16:creationId xmlns:a16="http://schemas.microsoft.com/office/drawing/2014/main" id="{E66FC7DE-AE7A-4582-980D-BABC616092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72400" y="2095500"/>
            <a:ext cx="3867150" cy="1428750"/>
          </a:xfrm>
          <a:prstGeom xmlns:a="http://schemas.openxmlformats.org/drawingml/2006/main" prst="roundRect">
            <a:avLst>
              <a:gd name="adj" fmla="val 6667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5240">
            <a:solidFill>
              <a:srgbClr val="F27A00">
                <a:alpha val="70000"/>
              </a:srgbClr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47" name="pill-03">
            <a:extLst xmlns:a="http://schemas.openxmlformats.org/drawingml/2006/main">
              <a:ext uri="{FF2B5EF4-FFF2-40B4-BE49-F238E27FC236}">
                <a16:creationId xmlns:a16="http://schemas.microsoft.com/office/drawing/2014/main" id="{5E371F54-E791-4EBB-A8B8-3FE8E7FE6F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9525" y="2209800"/>
            <a:ext cx="400050" cy="314325"/>
          </a:xfrm>
          <a:prstGeom xmlns:a="http://schemas.openxmlformats.org/drawingml/2006/main" prst="roundRect">
            <a:avLst>
              <a:gd name="adj" fmla="val 24242"/>
            </a:avLst>
          </a:prstGeom>
          <a:solidFill xmlns:a="http://schemas.openxmlformats.org/drawingml/2006/main">
            <a:srgbClr val="F27A00"/>
          </a:solidFill>
          <a:ln xmlns:a="http://schemas.openxmlformats.org/drawingml/2006/main" w="0">
            <a:solidFill>
              <a:srgbClr val="F27A00"/>
            </a:solidFill>
            <a:prstDash val="solid"/>
          </a:ln>
        </p:spPr>
      </p:sp>
      <p:sp>
        <p:nvSpPr>
          <p:cNvPr id="48" name="pill-text-03">
            <a:extLst xmlns:a="http://schemas.openxmlformats.org/drawingml/2006/main">
              <a:ext uri="{FF2B5EF4-FFF2-40B4-BE49-F238E27FC236}">
                <a16:creationId xmlns:a16="http://schemas.microsoft.com/office/drawing/2014/main" id="{32337082-968F-47E7-9A09-3EFA16047FF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9525" y="2219325"/>
            <a:ext cx="400050" cy="2952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lnSpc>
                <a:spcPct val="105000"/>
              </a:lnSpc>
              <a:buNone/>
              <a:defRPr sz="12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03</a:t>
            </a:r>
          </a:p>
        </p:txBody>
      </p:sp>
      <p:sp>
        <p:nvSpPr>
          <p:cNvPr id="49" name="magnifier-ring">
            <a:extLst xmlns:a="http://schemas.openxmlformats.org/drawingml/2006/main">
              <a:ext uri="{FF2B5EF4-FFF2-40B4-BE49-F238E27FC236}">
                <a16:creationId xmlns:a16="http://schemas.microsoft.com/office/drawing/2014/main" id="{1FDCC6E9-BAE4-46AD-8DCD-8AC95E62664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39100" y="2571750"/>
            <a:ext cx="400050" cy="4000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28575">
            <a:solidFill>
              <a:srgbClr val="F27A00"/>
            </a:solidFill>
            <a:prstDash val="solid"/>
          </a:ln>
        </p:spPr>
      </p:sp>
      <p:sp>
        <p:nvSpPr>
          <p:cNvPr id="50" name="connector-line">
            <a:extLst xmlns:a="http://schemas.openxmlformats.org/drawingml/2006/main">
              <a:ext uri="{FF2B5EF4-FFF2-40B4-BE49-F238E27FC236}">
                <a16:creationId xmlns:a16="http://schemas.microsoft.com/office/drawing/2014/main" id="{483668A0-8D3C-4CA5-AC54-476F2441A2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43900" y="2886075"/>
            <a:ext cx="180975" cy="180975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38100">
            <a:solidFill>
              <a:srgbClr val="F27A00"/>
            </a:solidFill>
            <a:prstDash val="solid"/>
          </a:ln>
        </p:spPr>
      </p:sp>
      <p:sp>
        <p:nvSpPr>
          <p:cNvPr id="51" name="factor-03-title">
            <a:extLst xmlns:a="http://schemas.openxmlformats.org/drawingml/2006/main">
              <a:ext uri="{FF2B5EF4-FFF2-40B4-BE49-F238E27FC236}">
                <a16:creationId xmlns:a16="http://schemas.microsoft.com/office/drawing/2014/main" id="{6F7A43EC-166A-4A39-B602-18F104DAB1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96350" y="2238375"/>
            <a:ext cx="260985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19050" tIns="9525" rIns="19050" bIns="9525" anchor="ctr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350" b="1">
                <a:solidFill>
                  <a:srgbClr val="F27A00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350" b="1">
                <a:solidFill>
                  <a:srgbClr val="F27A00"/>
                </a:solidFill>
                <a:latin typeface="Microsoft YaHei"/>
                <a:ea typeface="Microsoft YaHei"/>
                <a:cs typeface="Microsoft YaHei"/>
              </a:rPr>
              <a:t>关键词覆盖（Keywords）</a:t>
            </a:r>
          </a:p>
        </p:txBody>
      </p:sp>
      <p:sp>
        <p:nvSpPr>
          <p:cNvPr id="52" name="factor-03-subtitle">
            <a:extLst xmlns:a="http://schemas.openxmlformats.org/drawingml/2006/main">
              <a:ext uri="{FF2B5EF4-FFF2-40B4-BE49-F238E27FC236}">
                <a16:creationId xmlns:a16="http://schemas.microsoft.com/office/drawing/2014/main" id="{6CE187D4-6D6A-428D-A58A-CC6F1FE031B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96350" y="2505075"/>
            <a:ext cx="260985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19050" tIns="9525" rIns="19050" bIns="9525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013" b="1">
                <a:solidFill>
                  <a:srgbClr val="111827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013" b="1">
                <a:solidFill>
                  <a:srgbClr val="111827"/>
                </a:solidFill>
                <a:latin typeface="Microsoft YaHei"/>
                <a:ea typeface="Microsoft YaHei"/>
                <a:cs typeface="Microsoft YaHei"/>
              </a:rPr>
              <a:t>覆盖更多相关关键词</a:t>
            </a:r>
          </a:p>
        </p:txBody>
      </p:sp>
      <p:sp>
        <p:nvSpPr>
          <p:cNvPr id="53" name="factor-03-bullets">
            <a:extLst xmlns:a="http://schemas.openxmlformats.org/drawingml/2006/main">
              <a:ext uri="{FF2B5EF4-FFF2-40B4-BE49-F238E27FC236}">
                <a16:creationId xmlns:a16="http://schemas.microsoft.com/office/drawing/2014/main" id="{ECA95B16-3FE9-44D8-B1E2-0601B19BC0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96350" y="2743200"/>
            <a:ext cx="2609850" cy="4667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19050" tIns="9525" rIns="19050" bIns="9525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00000"/>
              </a:lnSpc>
              <a:buNone/>
              <a:defRPr sz="713" b="0">
                <a:solidFill>
                  <a:srgbClr val="33415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713" b="0">
                <a:solidFill>
                  <a:srgbClr val="334155"/>
                </a:solidFill>
                <a:latin typeface="Microsoft YaHei"/>
                <a:ea typeface="Microsoft YaHei"/>
                <a:cs typeface="Microsoft YaHei"/>
              </a:rPr>
              <a:t>• 包括问题中直接包含的关键词</a:t>
            </a:r>
          </a:p>
          <a:p xmlns:a="http://schemas.openxmlformats.org/drawingml/2006/main">
            <a:pPr algn="l">
              <a:lnSpc>
                <a:spcPct val="100000"/>
              </a:lnSpc>
              <a:buNone/>
              <a:defRPr sz="713" b="0">
                <a:solidFill>
                  <a:srgbClr val="33415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713" b="0">
                <a:solidFill>
                  <a:srgbClr val="334155"/>
                </a:solidFill>
                <a:latin typeface="Microsoft YaHei"/>
                <a:ea typeface="Microsoft YaHei"/>
                <a:cs typeface="Microsoft YaHei"/>
              </a:rPr>
              <a:t>• 包括问题引申出的相关关键词</a:t>
            </a:r>
          </a:p>
          <a:p xmlns:a="http://schemas.openxmlformats.org/drawingml/2006/main">
            <a:pPr algn="l">
              <a:lnSpc>
                <a:spcPct val="100000"/>
              </a:lnSpc>
              <a:buNone/>
              <a:defRPr sz="713" b="0">
                <a:solidFill>
                  <a:srgbClr val="33415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713" b="0">
                <a:solidFill>
                  <a:srgbClr val="334155"/>
                </a:solidFill>
                <a:latin typeface="Microsoft YaHei"/>
                <a:ea typeface="Microsoft YaHei"/>
                <a:cs typeface="Microsoft YaHei"/>
              </a:rPr>
              <a:t>• 语义越丰富，越容易被匹配到</a:t>
            </a:r>
          </a:p>
        </p:txBody>
      </p:sp>
      <p:sp>
        <p:nvSpPr>
          <p:cNvPr id="54" name="factor-03-footer">
            <a:extLst xmlns:a="http://schemas.openxmlformats.org/drawingml/2006/main">
              <a:ext uri="{FF2B5EF4-FFF2-40B4-BE49-F238E27FC236}">
                <a16:creationId xmlns:a16="http://schemas.microsoft.com/office/drawing/2014/main" id="{D7C84932-A2BC-4B9D-93E3-1DDA7A7F9A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62900" y="3209925"/>
            <a:ext cx="3486150" cy="209550"/>
          </a:xfrm>
          <a:prstGeom xmlns:a="http://schemas.openxmlformats.org/drawingml/2006/main" prst="roundRect">
            <a:avLst>
              <a:gd name="adj" fmla="val 22727"/>
            </a:avLst>
          </a:prstGeom>
          <a:solidFill xmlns:a="http://schemas.openxmlformats.org/drawingml/2006/main">
            <a:srgbClr val="F27A00">
              <a:alpha val="13000"/>
            </a:srgbClr>
          </a:solidFill>
          <a:ln xmlns:a="http://schemas.openxmlformats.org/drawingml/2006/main" w="4763">
            <a:solidFill>
              <a:srgbClr val="F27A00">
                <a:alpha val="8000"/>
              </a:srgbClr>
            </a:solidFill>
            <a:prstDash val="solid"/>
          </a:ln>
        </p:spPr>
      </p:sp>
      <p:sp>
        <p:nvSpPr>
          <p:cNvPr id="55" name="factor-03-footer-text">
            <a:extLst xmlns:a="http://schemas.openxmlformats.org/drawingml/2006/main">
              <a:ext uri="{FF2B5EF4-FFF2-40B4-BE49-F238E27FC236}">
                <a16:creationId xmlns:a16="http://schemas.microsoft.com/office/drawing/2014/main" id="{C6832988-CAB9-4C13-866A-15CD34C0AAC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01000" y="3248025"/>
            <a:ext cx="3409950" cy="142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lnSpc>
                <a:spcPct val="105000"/>
              </a:lnSpc>
              <a:buNone/>
              <a:defRPr sz="788" b="1">
                <a:solidFill>
                  <a:srgbClr val="F27A00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788" b="1">
                <a:solidFill>
                  <a:srgbClr val="F27A00"/>
                </a:solidFill>
                <a:latin typeface="Microsoft YaHei"/>
                <a:ea typeface="Microsoft YaHei"/>
                <a:cs typeface="Microsoft YaHei"/>
              </a:rPr>
              <a:t>显性关键词 + 隐性关键词 + 语义相关词</a:t>
            </a:r>
          </a:p>
        </p:txBody>
      </p:sp>
      <p:sp>
        <p:nvSpPr>
          <p:cNvPr id="56" name="factor-04-card">
            <a:extLst xmlns:a="http://schemas.openxmlformats.org/drawingml/2006/main">
              <a:ext uri="{FF2B5EF4-FFF2-40B4-BE49-F238E27FC236}">
                <a16:creationId xmlns:a16="http://schemas.microsoft.com/office/drawing/2014/main" id="{11626F0C-C61B-492D-B0AF-CF7A7AEBB8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3724275"/>
            <a:ext cx="4019550" cy="1200150"/>
          </a:xfrm>
          <a:prstGeom xmlns:a="http://schemas.openxmlformats.org/drawingml/2006/main" prst="roundRect">
            <a:avLst>
              <a:gd name="adj" fmla="val 7937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5240">
            <a:solidFill>
              <a:srgbClr val="6A42C2">
                <a:alpha val="70000"/>
              </a:srgbClr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57" name="pill-04">
            <a:extLst xmlns:a="http://schemas.openxmlformats.org/drawingml/2006/main">
              <a:ext uri="{FF2B5EF4-FFF2-40B4-BE49-F238E27FC236}">
                <a16:creationId xmlns:a16="http://schemas.microsoft.com/office/drawing/2014/main" id="{29CBBD6E-DA0A-48C4-A6EA-75A9E9D8E38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42925" y="3838575"/>
            <a:ext cx="400050" cy="314325"/>
          </a:xfrm>
          <a:prstGeom xmlns:a="http://schemas.openxmlformats.org/drawingml/2006/main" prst="roundRect">
            <a:avLst>
              <a:gd name="adj" fmla="val 24242"/>
            </a:avLst>
          </a:prstGeom>
          <a:solidFill xmlns:a="http://schemas.openxmlformats.org/drawingml/2006/main">
            <a:srgbClr val="6A42C2"/>
          </a:solidFill>
          <a:ln xmlns:a="http://schemas.openxmlformats.org/drawingml/2006/main" w="0">
            <a:solidFill>
              <a:srgbClr val="6A42C2"/>
            </a:solidFill>
            <a:prstDash val="solid"/>
          </a:ln>
        </p:spPr>
      </p:sp>
      <p:sp>
        <p:nvSpPr>
          <p:cNvPr id="58" name="pill-text-04">
            <a:extLst xmlns:a="http://schemas.openxmlformats.org/drawingml/2006/main">
              <a:ext uri="{FF2B5EF4-FFF2-40B4-BE49-F238E27FC236}">
                <a16:creationId xmlns:a16="http://schemas.microsoft.com/office/drawing/2014/main" id="{22DCDD59-0F82-4061-9BA0-38E2344A742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42925" y="3848100"/>
            <a:ext cx="400050" cy="2952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lnSpc>
                <a:spcPct val="105000"/>
              </a:lnSpc>
              <a:buNone/>
              <a:defRPr sz="12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04</a:t>
            </a:r>
          </a:p>
        </p:txBody>
      </p:sp>
      <p:sp>
        <p:nvSpPr>
          <p:cNvPr id="59" name="chat">
            <a:extLst xmlns:a="http://schemas.openxmlformats.org/drawingml/2006/main">
              <a:ext uri="{FF2B5EF4-FFF2-40B4-BE49-F238E27FC236}">
                <a16:creationId xmlns:a16="http://schemas.microsoft.com/office/drawing/2014/main" id="{E0D884BD-0462-4106-A80D-F1476B2553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52500" y="4238625"/>
            <a:ext cx="552450" cy="400050"/>
          </a:xfrm>
          <a:prstGeom xmlns:a="http://schemas.openxmlformats.org/drawingml/2006/main" prst="roundRect">
            <a:avLst>
              <a:gd name="adj" fmla="val 23810"/>
            </a:avLst>
          </a:prstGeom>
          <a:solidFill xmlns:a="http://schemas.openxmlformats.org/drawingml/2006/main">
            <a:srgbClr val="6A42C2"/>
          </a:solidFill>
          <a:ln xmlns:a="http://schemas.openxmlformats.org/drawingml/2006/main" w="0">
            <a:solidFill>
              <a:srgbClr val="6A42C2"/>
            </a:solidFill>
            <a:prstDash val="solid"/>
          </a:ln>
        </p:spPr>
      </p:sp>
      <p:sp>
        <p:nvSpPr>
          <p:cNvPr id="60" name="chat-tail">
            <a:extLst xmlns:a="http://schemas.openxmlformats.org/drawingml/2006/main">
              <a:ext uri="{FF2B5EF4-FFF2-40B4-BE49-F238E27FC236}">
                <a16:creationId xmlns:a16="http://schemas.microsoft.com/office/drawing/2014/main" id="{5840CDDC-AAB7-496D-8C95-0FCB4FC3850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0" y="4638675"/>
            <a:ext cx="114300" cy="9525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47625">
            <a:solidFill>
              <a:srgbClr val="6A42C2"/>
            </a:solidFill>
            <a:prstDash val="solid"/>
          </a:ln>
        </p:spPr>
      </p:sp>
      <p:sp>
        <p:nvSpPr>
          <p:cNvPr id="61" name="chat-dot">
            <a:extLst xmlns:a="http://schemas.openxmlformats.org/drawingml/2006/main">
              <a:ext uri="{FF2B5EF4-FFF2-40B4-BE49-F238E27FC236}">
                <a16:creationId xmlns:a16="http://schemas.microsoft.com/office/drawing/2014/main" id="{A22E4CF7-7CEA-4278-8184-644DF5C5E6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4410075"/>
            <a:ext cx="57150" cy="571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0">
            <a:solidFill>
              <a:srgbClr val="FFFFFF"/>
            </a:solidFill>
            <a:prstDash val="solid"/>
          </a:ln>
        </p:spPr>
      </p:sp>
      <p:sp>
        <p:nvSpPr>
          <p:cNvPr id="62" name="chat-dot">
            <a:extLst xmlns:a="http://schemas.openxmlformats.org/drawingml/2006/main">
              <a:ext uri="{FF2B5EF4-FFF2-40B4-BE49-F238E27FC236}">
                <a16:creationId xmlns:a16="http://schemas.microsoft.com/office/drawing/2014/main" id="{CF4EF8F0-A7E9-41BF-9D1B-DAA8888A724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09675" y="4410075"/>
            <a:ext cx="57150" cy="571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0">
            <a:solidFill>
              <a:srgbClr val="FFFFFF"/>
            </a:solidFill>
            <a:prstDash val="solid"/>
          </a:ln>
        </p:spPr>
      </p:sp>
      <p:sp>
        <p:nvSpPr>
          <p:cNvPr id="63" name="chat-dot">
            <a:extLst xmlns:a="http://schemas.openxmlformats.org/drawingml/2006/main">
              <a:ext uri="{FF2B5EF4-FFF2-40B4-BE49-F238E27FC236}">
                <a16:creationId xmlns:a16="http://schemas.microsoft.com/office/drawing/2014/main" id="{4FB18238-8912-46D1-BDCC-E9945A10AA9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52550" y="4410075"/>
            <a:ext cx="57150" cy="571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0">
            <a:solidFill>
              <a:srgbClr val="FFFFFF"/>
            </a:solidFill>
            <a:prstDash val="solid"/>
          </a:ln>
        </p:spPr>
      </p:sp>
      <p:sp>
        <p:nvSpPr>
          <p:cNvPr id="64" name="factor-04-title">
            <a:extLst xmlns:a="http://schemas.openxmlformats.org/drawingml/2006/main">
              <a:ext uri="{FF2B5EF4-FFF2-40B4-BE49-F238E27FC236}">
                <a16:creationId xmlns:a16="http://schemas.microsoft.com/office/drawing/2014/main" id="{7A69EBBE-69F5-4E1A-8684-C03C5A2895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809750" y="3867150"/>
            <a:ext cx="276225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19050" tIns="9525" rIns="19050" bIns="9525" anchor="ctr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350" b="1">
                <a:solidFill>
                  <a:srgbClr val="6A42C2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350" b="1">
                <a:solidFill>
                  <a:srgbClr val="6A42C2"/>
                </a:solidFill>
                <a:latin typeface="Microsoft YaHei"/>
                <a:ea typeface="Microsoft YaHei"/>
                <a:cs typeface="Microsoft YaHei"/>
              </a:rPr>
              <a:t>互动信号（Engagement）</a:t>
            </a:r>
          </a:p>
        </p:txBody>
      </p:sp>
      <p:sp>
        <p:nvSpPr>
          <p:cNvPr id="65" name="factor-04-subtitle">
            <a:extLst xmlns:a="http://schemas.openxmlformats.org/drawingml/2006/main">
              <a:ext uri="{FF2B5EF4-FFF2-40B4-BE49-F238E27FC236}">
                <a16:creationId xmlns:a16="http://schemas.microsoft.com/office/drawing/2014/main" id="{AC1190E3-3166-48CD-8E7E-69610CED18E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809750" y="4133850"/>
            <a:ext cx="276225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19050" tIns="9525" rIns="19050" bIns="9525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013" b="1">
                <a:solidFill>
                  <a:srgbClr val="111827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013" b="1">
                <a:solidFill>
                  <a:srgbClr val="111827"/>
                </a:solidFill>
                <a:latin typeface="Microsoft YaHei"/>
                <a:ea typeface="Microsoft YaHei"/>
                <a:cs typeface="Microsoft YaHei"/>
              </a:rPr>
              <a:t>互动越高，价值越被认可</a:t>
            </a:r>
          </a:p>
        </p:txBody>
      </p:sp>
      <p:sp>
        <p:nvSpPr>
          <p:cNvPr id="66" name="factor-04-bullets">
            <a:extLst xmlns:a="http://schemas.openxmlformats.org/drawingml/2006/main">
              <a:ext uri="{FF2B5EF4-FFF2-40B4-BE49-F238E27FC236}">
                <a16:creationId xmlns:a16="http://schemas.microsoft.com/office/drawing/2014/main" id="{F915DC68-F9DA-4FE9-9E74-65DD403D95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809750" y="4371975"/>
            <a:ext cx="27622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19050" tIns="9525" rIns="19050" bIns="9525" anchor="t">
            <a:normAutofit fontScale="80247"/>
          </a:bodyPr>
          <a:lstStyle xmlns:a="http://schemas.openxmlformats.org/drawingml/2006/main"/>
          <a:p xmlns:a="http://schemas.openxmlformats.org/drawingml/2006/main">
            <a:pPr algn="l">
              <a:lnSpc>
                <a:spcPct val="100000"/>
              </a:lnSpc>
              <a:buNone/>
              <a:defRPr sz="675" b="0">
                <a:solidFill>
                  <a:srgbClr val="33415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675" b="0">
                <a:solidFill>
                  <a:srgbClr val="334155"/>
                </a:solidFill>
                <a:latin typeface="Microsoft YaHei"/>
                <a:ea typeface="Microsoft YaHei"/>
                <a:cs typeface="Microsoft YaHei"/>
              </a:rPr>
              <a:t>• 点赞、评论、分享、收藏等互动数据</a:t>
            </a:r>
          </a:p>
          <a:p xmlns:a="http://schemas.openxmlformats.org/drawingml/2006/main">
            <a:pPr algn="l">
              <a:lnSpc>
                <a:spcPct val="100000"/>
              </a:lnSpc>
              <a:buNone/>
              <a:defRPr sz="675" b="0">
                <a:solidFill>
                  <a:srgbClr val="33415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675" b="0">
                <a:solidFill>
                  <a:srgbClr val="334155"/>
                </a:solidFill>
                <a:latin typeface="Microsoft YaHei"/>
                <a:ea typeface="Microsoft YaHei"/>
                <a:cs typeface="Microsoft YaHei"/>
              </a:rPr>
              <a:t>• 反映内容受欢迎程度和用户认可度</a:t>
            </a:r>
          </a:p>
          <a:p xmlns:a="http://schemas.openxmlformats.org/drawingml/2006/main">
            <a:pPr algn="l">
              <a:lnSpc>
                <a:spcPct val="100000"/>
              </a:lnSpc>
              <a:buNone/>
              <a:defRPr sz="675" b="0">
                <a:solidFill>
                  <a:srgbClr val="33415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675" b="0">
                <a:solidFill>
                  <a:srgbClr val="334155"/>
                </a:solidFill>
                <a:latin typeface="Microsoft YaHei"/>
                <a:ea typeface="Microsoft YaHei"/>
                <a:cs typeface="Microsoft YaHei"/>
              </a:rPr>
              <a:t>• 互动信号越强，越容易被大模型选择</a:t>
            </a:r>
          </a:p>
        </p:txBody>
      </p:sp>
      <p:sp>
        <p:nvSpPr>
          <p:cNvPr id="67" name="factor-04-footer">
            <a:extLst xmlns:a="http://schemas.openxmlformats.org/drawingml/2006/main">
              <a:ext uri="{FF2B5EF4-FFF2-40B4-BE49-F238E27FC236}">
                <a16:creationId xmlns:a16="http://schemas.microsoft.com/office/drawing/2014/main" id="{35FCA653-7F2A-44A5-9AD1-DADEC29398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4610100"/>
            <a:ext cx="3638550" cy="209550"/>
          </a:xfrm>
          <a:prstGeom xmlns:a="http://schemas.openxmlformats.org/drawingml/2006/main" prst="roundRect">
            <a:avLst>
              <a:gd name="adj" fmla="val 22727"/>
            </a:avLst>
          </a:prstGeom>
          <a:solidFill xmlns:a="http://schemas.openxmlformats.org/drawingml/2006/main">
            <a:srgbClr val="6A42C2">
              <a:alpha val="13000"/>
            </a:srgbClr>
          </a:solidFill>
          <a:ln xmlns:a="http://schemas.openxmlformats.org/drawingml/2006/main" w="4763">
            <a:solidFill>
              <a:srgbClr val="6A42C2">
                <a:alpha val="8000"/>
              </a:srgbClr>
            </a:solidFill>
            <a:prstDash val="solid"/>
          </a:ln>
        </p:spPr>
      </p:sp>
      <p:sp>
        <p:nvSpPr>
          <p:cNvPr id="68" name="factor-04-footer-text">
            <a:extLst xmlns:a="http://schemas.openxmlformats.org/drawingml/2006/main">
              <a:ext uri="{FF2B5EF4-FFF2-40B4-BE49-F238E27FC236}">
                <a16:creationId xmlns:a16="http://schemas.microsoft.com/office/drawing/2014/main" id="{6F47BAA4-C40A-4021-AC6F-3AA22015DE3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" y="4648200"/>
            <a:ext cx="3562350" cy="142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lnSpc>
                <a:spcPct val="105000"/>
              </a:lnSpc>
              <a:buNone/>
              <a:defRPr sz="765" b="1">
                <a:solidFill>
                  <a:srgbClr val="6A42C2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765" b="1">
                <a:solidFill>
                  <a:srgbClr val="6A42C2"/>
                </a:solidFill>
                <a:latin typeface="Microsoft YaHei"/>
                <a:ea typeface="Microsoft YaHei"/>
                <a:cs typeface="Microsoft YaHei"/>
              </a:rPr>
              <a:t>互动数据 = 用户认可度 = 内容价值</a:t>
            </a:r>
          </a:p>
        </p:txBody>
      </p:sp>
      <p:sp>
        <p:nvSpPr>
          <p:cNvPr id="69" name="factor-05-card">
            <a:extLst xmlns:a="http://schemas.openxmlformats.org/drawingml/2006/main">
              <a:ext uri="{FF2B5EF4-FFF2-40B4-BE49-F238E27FC236}">
                <a16:creationId xmlns:a16="http://schemas.microsoft.com/office/drawing/2014/main" id="{3E2C8FB9-D6B0-43EC-949A-F21C6E84FB2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86650" y="3724275"/>
            <a:ext cx="4019550" cy="1200150"/>
          </a:xfrm>
          <a:prstGeom xmlns:a="http://schemas.openxmlformats.org/drawingml/2006/main" prst="roundRect">
            <a:avLst>
              <a:gd name="adj" fmla="val 7937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5240">
            <a:solidFill>
              <a:srgbClr val="088496">
                <a:alpha val="70000"/>
              </a:srgbClr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70" name="pill-05">
            <a:extLst xmlns:a="http://schemas.openxmlformats.org/drawingml/2006/main">
              <a:ext uri="{FF2B5EF4-FFF2-40B4-BE49-F238E27FC236}">
                <a16:creationId xmlns:a16="http://schemas.microsoft.com/office/drawing/2014/main" id="{66EA3F64-D6B6-48CA-988B-D0E2C106482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43775" y="3838575"/>
            <a:ext cx="400050" cy="314325"/>
          </a:xfrm>
          <a:prstGeom xmlns:a="http://schemas.openxmlformats.org/drawingml/2006/main" prst="roundRect">
            <a:avLst>
              <a:gd name="adj" fmla="val 24242"/>
            </a:avLst>
          </a:prstGeom>
          <a:solidFill xmlns:a="http://schemas.openxmlformats.org/drawingml/2006/main">
            <a:srgbClr val="088496"/>
          </a:solidFill>
          <a:ln xmlns:a="http://schemas.openxmlformats.org/drawingml/2006/main" w="0">
            <a:solidFill>
              <a:srgbClr val="088496"/>
            </a:solidFill>
            <a:prstDash val="solid"/>
          </a:ln>
        </p:spPr>
      </p:sp>
      <p:sp>
        <p:nvSpPr>
          <p:cNvPr id="71" name="pill-text-05">
            <a:extLst xmlns:a="http://schemas.openxmlformats.org/drawingml/2006/main">
              <a:ext uri="{FF2B5EF4-FFF2-40B4-BE49-F238E27FC236}">
                <a16:creationId xmlns:a16="http://schemas.microsoft.com/office/drawing/2014/main" id="{8265FFC2-A033-45DB-9FD9-B18472E40A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43775" y="3848100"/>
            <a:ext cx="400050" cy="2952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lnSpc>
                <a:spcPct val="105000"/>
              </a:lnSpc>
              <a:buNone/>
              <a:defRPr sz="12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05</a:t>
            </a:r>
          </a:p>
        </p:txBody>
      </p:sp>
      <p:sp>
        <p:nvSpPr>
          <p:cNvPr id="72" name="target-0">
            <a:extLst xmlns:a="http://schemas.openxmlformats.org/drawingml/2006/main">
              <a:ext uri="{FF2B5EF4-FFF2-40B4-BE49-F238E27FC236}">
                <a16:creationId xmlns:a16="http://schemas.microsoft.com/office/drawing/2014/main" id="{97E48D46-323C-460F-8A21-8E8B92D3840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53350" y="4200525"/>
            <a:ext cx="552450" cy="5524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088496">
              <a:alpha val="10000"/>
            </a:srgbClr>
          </a:solidFill>
          <a:ln xmlns:a="http://schemas.openxmlformats.org/drawingml/2006/main" w="21908">
            <a:solidFill>
              <a:srgbClr val="088496"/>
            </a:solidFill>
            <a:prstDash val="solid"/>
          </a:ln>
        </p:spPr>
      </p:sp>
      <p:sp>
        <p:nvSpPr>
          <p:cNvPr id="73" name="target-1">
            <a:extLst xmlns:a="http://schemas.openxmlformats.org/drawingml/2006/main">
              <a:ext uri="{FF2B5EF4-FFF2-40B4-BE49-F238E27FC236}">
                <a16:creationId xmlns:a16="http://schemas.microsoft.com/office/drawing/2014/main" id="{890F5B6A-07CD-4279-A052-BF79E39AAB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43838" y="4291013"/>
            <a:ext cx="371475" cy="371475"/>
          </a:xfrm>
          <a:prstGeom xmlns:a="http://schemas.openxmlformats.org/drawingml/2006/main" prst="ellipse">
            <a:avLst/>
          </a:prstGeom>
          <a:noFill xmlns:a="http://schemas.openxmlformats.org/drawingml/2006/main"/>
          <a:ln xmlns:a="http://schemas.openxmlformats.org/drawingml/2006/main" w="21908">
            <a:solidFill>
              <a:srgbClr val="088496"/>
            </a:solidFill>
            <a:prstDash val="solid"/>
          </a:ln>
        </p:spPr>
      </p:sp>
      <p:sp>
        <p:nvSpPr>
          <p:cNvPr id="74" name="target-2">
            <a:extLst xmlns:a="http://schemas.openxmlformats.org/drawingml/2006/main">
              <a:ext uri="{FF2B5EF4-FFF2-40B4-BE49-F238E27FC236}">
                <a16:creationId xmlns:a16="http://schemas.microsoft.com/office/drawing/2014/main" id="{6EAA7725-D95F-4050-99A0-AF60904A8D2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34325" y="4381500"/>
            <a:ext cx="190500" cy="190500"/>
          </a:xfrm>
          <a:prstGeom xmlns:a="http://schemas.openxmlformats.org/drawingml/2006/main" prst="ellipse">
            <a:avLst/>
          </a:prstGeom>
          <a:noFill xmlns:a="http://schemas.openxmlformats.org/drawingml/2006/main"/>
          <a:ln xmlns:a="http://schemas.openxmlformats.org/drawingml/2006/main" w="21908">
            <a:solidFill>
              <a:srgbClr val="088496"/>
            </a:solidFill>
            <a:prstDash val="solid"/>
          </a:ln>
        </p:spPr>
      </p:sp>
      <p:sp>
        <p:nvSpPr>
          <p:cNvPr id="75" name="connector-line">
            <a:extLst xmlns:a="http://schemas.openxmlformats.org/drawingml/2006/main">
              <a:ext uri="{FF2B5EF4-FFF2-40B4-BE49-F238E27FC236}">
                <a16:creationId xmlns:a16="http://schemas.microsoft.com/office/drawing/2014/main" id="{667A02A9-D9EA-48AE-8FBB-79618A2EA3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29575" y="4476750"/>
            <a:ext cx="247650" cy="-22860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24765">
            <a:solidFill>
              <a:srgbClr val="088496"/>
            </a:solidFill>
            <a:prstDash val="solid"/>
          </a:ln>
        </p:spPr>
      </p:sp>
      <p:sp>
        <p:nvSpPr>
          <p:cNvPr id="76" name="connector-line">
            <a:extLst xmlns:a="http://schemas.openxmlformats.org/drawingml/2006/main">
              <a:ext uri="{FF2B5EF4-FFF2-40B4-BE49-F238E27FC236}">
                <a16:creationId xmlns:a16="http://schemas.microsoft.com/office/drawing/2014/main" id="{3EA34B0D-BF60-43C6-A0F6-6CAF9294481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0075" y="4248150"/>
            <a:ext cx="85725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24765">
            <a:solidFill>
              <a:srgbClr val="088496"/>
            </a:solidFill>
            <a:prstDash val="solid"/>
          </a:ln>
        </p:spPr>
      </p:sp>
      <p:sp>
        <p:nvSpPr>
          <p:cNvPr id="77" name="connector-line">
            <a:extLst xmlns:a="http://schemas.openxmlformats.org/drawingml/2006/main">
              <a:ext uri="{FF2B5EF4-FFF2-40B4-BE49-F238E27FC236}">
                <a16:creationId xmlns:a16="http://schemas.microsoft.com/office/drawing/2014/main" id="{38F7D556-6F11-4899-A95F-0AC7CA553C5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77225" y="4248150"/>
            <a:ext cx="0" cy="85725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24765">
            <a:solidFill>
              <a:srgbClr val="088496"/>
            </a:solidFill>
            <a:prstDash val="solid"/>
          </a:ln>
        </p:spPr>
      </p:sp>
      <p:sp>
        <p:nvSpPr>
          <p:cNvPr id="78" name="factor-05-title">
            <a:extLst xmlns:a="http://schemas.openxmlformats.org/drawingml/2006/main">
              <a:ext uri="{FF2B5EF4-FFF2-40B4-BE49-F238E27FC236}">
                <a16:creationId xmlns:a16="http://schemas.microsoft.com/office/drawing/2014/main" id="{9C66A44B-479B-4238-A2DF-3BF1EB6290C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610600" y="3867150"/>
            <a:ext cx="276225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19050" tIns="9525" rIns="19050" bIns="9525" anchor="ctr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350" b="1">
                <a:solidFill>
                  <a:srgbClr val="088496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350" b="1">
                <a:solidFill>
                  <a:srgbClr val="088496"/>
                </a:solidFill>
                <a:latin typeface="Microsoft YaHei"/>
                <a:ea typeface="Microsoft YaHei"/>
                <a:cs typeface="Microsoft YaHei"/>
              </a:rPr>
              <a:t>问题相关性（Relevance）</a:t>
            </a:r>
          </a:p>
        </p:txBody>
      </p:sp>
      <p:sp>
        <p:nvSpPr>
          <p:cNvPr id="79" name="factor-05-subtitle">
            <a:extLst xmlns:a="http://schemas.openxmlformats.org/drawingml/2006/main">
              <a:ext uri="{FF2B5EF4-FFF2-40B4-BE49-F238E27FC236}">
                <a16:creationId xmlns:a16="http://schemas.microsoft.com/office/drawing/2014/main" id="{47DD13F2-C688-4C86-89DF-D57E28155D5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610600" y="4133850"/>
            <a:ext cx="276225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19050" tIns="9525" rIns="19050" bIns="9525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013" b="1">
                <a:solidFill>
                  <a:srgbClr val="111827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013" b="1">
                <a:solidFill>
                  <a:srgbClr val="111827"/>
                </a:solidFill>
                <a:latin typeface="Microsoft YaHei"/>
                <a:ea typeface="Microsoft YaHei"/>
                <a:cs typeface="Microsoft YaHei"/>
              </a:rPr>
              <a:t>与问题越相关，引用概率越高</a:t>
            </a:r>
          </a:p>
        </p:txBody>
      </p:sp>
      <p:sp>
        <p:nvSpPr>
          <p:cNvPr id="80" name="factor-05-bullets">
            <a:extLst xmlns:a="http://schemas.openxmlformats.org/drawingml/2006/main">
              <a:ext uri="{FF2B5EF4-FFF2-40B4-BE49-F238E27FC236}">
                <a16:creationId xmlns:a16="http://schemas.microsoft.com/office/drawing/2014/main" id="{4CAC765B-E23D-42AA-8426-6CC04C81DB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610600" y="4371975"/>
            <a:ext cx="27622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19050" tIns="9525" rIns="19050" bIns="9525" anchor="t">
            <a:normAutofit fontScale="80247"/>
          </a:bodyPr>
          <a:lstStyle xmlns:a="http://schemas.openxmlformats.org/drawingml/2006/main"/>
          <a:p xmlns:a="http://schemas.openxmlformats.org/drawingml/2006/main">
            <a:pPr algn="l">
              <a:lnSpc>
                <a:spcPct val="100000"/>
              </a:lnSpc>
              <a:buNone/>
              <a:defRPr sz="675" b="0">
                <a:solidFill>
                  <a:srgbClr val="33415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675" b="0">
                <a:solidFill>
                  <a:srgbClr val="334155"/>
                </a:solidFill>
                <a:latin typeface="Microsoft YaHei"/>
                <a:ea typeface="Microsoft YaHei"/>
                <a:cs typeface="Microsoft YaHei"/>
              </a:rPr>
              <a:t>• 内容与用户问题的语义匹配度</a:t>
            </a:r>
          </a:p>
          <a:p xmlns:a="http://schemas.openxmlformats.org/drawingml/2006/main">
            <a:pPr algn="l">
              <a:lnSpc>
                <a:spcPct val="100000"/>
              </a:lnSpc>
              <a:buNone/>
              <a:defRPr sz="675" b="0">
                <a:solidFill>
                  <a:srgbClr val="33415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675" b="0">
                <a:solidFill>
                  <a:srgbClr val="334155"/>
                </a:solidFill>
                <a:latin typeface="Microsoft YaHei"/>
                <a:ea typeface="Microsoft YaHei"/>
                <a:cs typeface="Microsoft YaHei"/>
              </a:rPr>
              <a:t>• 主题相关、意图相关、场景相关</a:t>
            </a:r>
          </a:p>
          <a:p xmlns:a="http://schemas.openxmlformats.org/drawingml/2006/main">
            <a:pPr algn="l">
              <a:lnSpc>
                <a:spcPct val="100000"/>
              </a:lnSpc>
              <a:buNone/>
              <a:defRPr sz="675" b="0">
                <a:solidFill>
                  <a:srgbClr val="33415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675" b="0">
                <a:solidFill>
                  <a:srgbClr val="334155"/>
                </a:solidFill>
                <a:latin typeface="Microsoft YaHei"/>
                <a:ea typeface="Microsoft YaHei"/>
                <a:cs typeface="Microsoft YaHei"/>
              </a:rPr>
              <a:t>• 直接解决问题的内容更受青睐</a:t>
            </a:r>
          </a:p>
        </p:txBody>
      </p:sp>
      <p:sp>
        <p:nvSpPr>
          <p:cNvPr id="81" name="factor-05-footer">
            <a:extLst xmlns:a="http://schemas.openxmlformats.org/drawingml/2006/main">
              <a:ext uri="{FF2B5EF4-FFF2-40B4-BE49-F238E27FC236}">
                <a16:creationId xmlns:a16="http://schemas.microsoft.com/office/drawing/2014/main" id="{692C9AD9-0D57-4EF4-8311-1CF37A76A1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77150" y="4610100"/>
            <a:ext cx="3638550" cy="209550"/>
          </a:xfrm>
          <a:prstGeom xmlns:a="http://schemas.openxmlformats.org/drawingml/2006/main" prst="roundRect">
            <a:avLst>
              <a:gd name="adj" fmla="val 22727"/>
            </a:avLst>
          </a:prstGeom>
          <a:solidFill xmlns:a="http://schemas.openxmlformats.org/drawingml/2006/main">
            <a:srgbClr val="088496">
              <a:alpha val="13000"/>
            </a:srgbClr>
          </a:solidFill>
          <a:ln xmlns:a="http://schemas.openxmlformats.org/drawingml/2006/main" w="4763">
            <a:solidFill>
              <a:srgbClr val="088496">
                <a:alpha val="8000"/>
              </a:srgbClr>
            </a:solidFill>
            <a:prstDash val="solid"/>
          </a:ln>
        </p:spPr>
      </p:sp>
      <p:sp>
        <p:nvSpPr>
          <p:cNvPr id="82" name="factor-05-footer-text">
            <a:extLst xmlns:a="http://schemas.openxmlformats.org/drawingml/2006/main">
              <a:ext uri="{FF2B5EF4-FFF2-40B4-BE49-F238E27FC236}">
                <a16:creationId xmlns:a16="http://schemas.microsoft.com/office/drawing/2014/main" id="{B204CCCF-8282-4D2F-B7ED-114DFB8A6D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15250" y="4648200"/>
            <a:ext cx="3562350" cy="142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lnSpc>
                <a:spcPct val="105000"/>
              </a:lnSpc>
              <a:buNone/>
              <a:defRPr sz="765" b="1">
                <a:solidFill>
                  <a:srgbClr val="088496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765" b="1">
                <a:solidFill>
                  <a:srgbClr val="088496"/>
                </a:solidFill>
                <a:latin typeface="Microsoft YaHei"/>
                <a:ea typeface="Microsoft YaHei"/>
                <a:cs typeface="Microsoft YaHei"/>
              </a:rPr>
              <a:t>语义匹配 + 意图匹配 + 场景匹配</a:t>
            </a:r>
          </a:p>
        </p:txBody>
      </p:sp>
      <p:sp>
        <p:nvSpPr>
          <p:cNvPr id="83" name="logic-panel">
            <a:extLst xmlns:a="http://schemas.openxmlformats.org/drawingml/2006/main">
              <a:ext uri="{FF2B5EF4-FFF2-40B4-BE49-F238E27FC236}">
                <a16:creationId xmlns:a16="http://schemas.microsoft.com/office/drawing/2014/main" id="{F97B27EC-5A63-440B-83D3-F581F089FB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2950" y="5019675"/>
            <a:ext cx="10706100" cy="1076325"/>
          </a:xfrm>
          <a:prstGeom xmlns:a="http://schemas.openxmlformats.org/drawingml/2006/main" prst="roundRect">
            <a:avLst>
              <a:gd name="adj" fmla="val 7965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CBD5E1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84" name="logic-panel-title">
            <a:extLst xmlns:a="http://schemas.openxmlformats.org/drawingml/2006/main">
              <a:ext uri="{FF2B5EF4-FFF2-40B4-BE49-F238E27FC236}">
                <a16:creationId xmlns:a16="http://schemas.microsoft.com/office/drawing/2014/main" id="{719D8E27-47ED-4D00-B5A7-58FDB8E726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095625" y="5095875"/>
            <a:ext cx="600075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19050" tIns="9525" rIns="19050" bIns="9525" anchor="ctr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lnSpc>
                <a:spcPct val="105000"/>
              </a:lnSpc>
              <a:buNone/>
              <a:defRPr sz="1125" b="1">
                <a:solidFill>
                  <a:srgbClr val="172554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1">
                <a:solidFill>
                  <a:srgbClr val="172554"/>
                </a:solidFill>
                <a:latin typeface="Microsoft YaHei"/>
                <a:ea typeface="Microsoft YaHei"/>
                <a:cs typeface="Microsoft YaHei"/>
              </a:rPr>
              <a:t>为什么这些因子会起作用？—— 从大模型的底层逻辑出发</a:t>
            </a:r>
          </a:p>
        </p:txBody>
      </p:sp>
      <p:sp>
        <p:nvSpPr>
          <p:cNvPr id="85" name="logic-clock">
            <a:extLst xmlns:a="http://schemas.openxmlformats.org/drawingml/2006/main">
              <a:ext uri="{FF2B5EF4-FFF2-40B4-BE49-F238E27FC236}">
                <a16:creationId xmlns:a16="http://schemas.microsoft.com/office/drawing/2014/main" id="{FCA29C71-4AEB-4550-A1F1-3BF2C73B2B3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5438775"/>
            <a:ext cx="438150" cy="4381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24765">
            <a:solidFill>
              <a:srgbClr val="0B74D1"/>
            </a:solidFill>
            <a:prstDash val="solid"/>
          </a:ln>
        </p:spPr>
      </p:sp>
      <p:sp>
        <p:nvSpPr>
          <p:cNvPr id="86" name="connector-line">
            <a:extLst xmlns:a="http://schemas.openxmlformats.org/drawingml/2006/main">
              <a:ext uri="{FF2B5EF4-FFF2-40B4-BE49-F238E27FC236}">
                <a16:creationId xmlns:a16="http://schemas.microsoft.com/office/drawing/2014/main" id="{E6191F6F-A0B0-4FFC-AF08-35577316A6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09675" y="5657850"/>
            <a:ext cx="0" cy="-123825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19050">
            <a:solidFill>
              <a:srgbClr val="0B74D1"/>
            </a:solidFill>
            <a:prstDash val="solid"/>
          </a:ln>
        </p:spPr>
      </p:sp>
      <p:sp>
        <p:nvSpPr>
          <p:cNvPr id="87" name="connector-line">
            <a:extLst xmlns:a="http://schemas.openxmlformats.org/drawingml/2006/main">
              <a:ext uri="{FF2B5EF4-FFF2-40B4-BE49-F238E27FC236}">
                <a16:creationId xmlns:a16="http://schemas.microsoft.com/office/drawing/2014/main" id="{8368F5D1-9E78-435E-810F-A3D39B542A7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09675" y="5657850"/>
            <a:ext cx="95250" cy="47625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19050">
            <a:solidFill>
              <a:srgbClr val="0B74D1"/>
            </a:solidFill>
            <a:prstDash val="solid"/>
          </a:ln>
        </p:spPr>
      </p:sp>
      <p:sp>
        <p:nvSpPr>
          <p:cNvPr id="88" name="logic-大模型缺实时信息">
            <a:extLst xmlns:a="http://schemas.openxmlformats.org/drawingml/2006/main">
              <a:ext uri="{FF2B5EF4-FFF2-40B4-BE49-F238E27FC236}">
                <a16:creationId xmlns:a16="http://schemas.microsoft.com/office/drawing/2014/main" id="{2B73B767-52CE-4255-9F07-64C1FE035D0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62100" y="5391150"/>
            <a:ext cx="12382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19050" tIns="9525" rIns="19050" bIns="9525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900" b="1">
                <a:solidFill>
                  <a:srgbClr val="0B74D1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900" b="1">
                <a:solidFill>
                  <a:srgbClr val="0B74D1"/>
                </a:solidFill>
                <a:latin typeface="Microsoft YaHei"/>
                <a:ea typeface="Microsoft YaHei"/>
                <a:cs typeface="Microsoft YaHei"/>
              </a:rPr>
              <a:t>大模型缺实时信息</a:t>
            </a:r>
          </a:p>
        </p:txBody>
      </p:sp>
      <p:sp>
        <p:nvSpPr>
          <p:cNvPr id="89" name="logic-body-大模型缺实时信息">
            <a:extLst xmlns:a="http://schemas.openxmlformats.org/drawingml/2006/main">
              <a:ext uri="{FF2B5EF4-FFF2-40B4-BE49-F238E27FC236}">
                <a16:creationId xmlns:a16="http://schemas.microsoft.com/office/drawing/2014/main" id="{2B93621C-257D-47A2-BBE1-0693876852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62100" y="5610225"/>
            <a:ext cx="1238250" cy="476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19050" tIns="9525" rIns="19050" bIns="9525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645" b="0">
                <a:solidFill>
                  <a:srgbClr val="33415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645" b="0">
                <a:solidFill>
                  <a:srgbClr val="334155"/>
                </a:solidFill>
                <a:latin typeface="Microsoft YaHei"/>
                <a:ea typeface="Microsoft YaHei"/>
                <a:cs typeface="Microsoft YaHei"/>
              </a:rPr>
              <a:t>存在知识截止日期，</a:t>
            </a:r>
          </a:p>
          <a:p xmlns:a="http://schemas.openxmlformats.org/drawingml/2006/main">
            <a:pPr algn="l">
              <a:lnSpc>
                <a:spcPct val="105000"/>
              </a:lnSpc>
              <a:buNone/>
              <a:defRPr sz="645" b="0">
                <a:solidFill>
                  <a:srgbClr val="33415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645" b="0">
                <a:solidFill>
                  <a:srgbClr val="334155"/>
                </a:solidFill>
                <a:latin typeface="Microsoft YaHei"/>
                <a:ea typeface="Microsoft YaHei"/>
                <a:cs typeface="Microsoft YaHei"/>
              </a:rPr>
              <a:t>缺乏最新信息，</a:t>
            </a:r>
          </a:p>
          <a:p xmlns:a="http://schemas.openxmlformats.org/drawingml/2006/main">
            <a:pPr algn="l">
              <a:lnSpc>
                <a:spcPct val="105000"/>
              </a:lnSpc>
              <a:buNone/>
              <a:defRPr sz="645" b="0">
                <a:solidFill>
                  <a:srgbClr val="33415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645" b="0">
                <a:solidFill>
                  <a:srgbClr val="334155"/>
                </a:solidFill>
                <a:latin typeface="Microsoft YaHei"/>
                <a:ea typeface="Microsoft YaHei"/>
                <a:cs typeface="Microsoft YaHei"/>
              </a:rPr>
              <a:t>因此倾向于抓取</a:t>
            </a:r>
          </a:p>
          <a:p xmlns:a="http://schemas.openxmlformats.org/drawingml/2006/main">
            <a:pPr algn="l">
              <a:lnSpc>
                <a:spcPct val="105000"/>
              </a:lnSpc>
              <a:buNone/>
              <a:defRPr sz="645" b="0">
                <a:solidFill>
                  <a:srgbClr val="33415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645" b="0">
                <a:solidFill>
                  <a:srgbClr val="334155"/>
                </a:solidFill>
                <a:latin typeface="Microsoft YaHei"/>
                <a:ea typeface="Microsoft YaHei"/>
                <a:cs typeface="Microsoft YaHei"/>
              </a:rPr>
              <a:t>最新的信源</a:t>
            </a:r>
          </a:p>
        </p:txBody>
      </p:sp>
      <p:sp>
        <p:nvSpPr>
          <p:cNvPr id="90" name="logic-arrow-0">
            <a:extLst xmlns:a="http://schemas.openxmlformats.org/drawingml/2006/main">
              <a:ext uri="{FF2B5EF4-FFF2-40B4-BE49-F238E27FC236}">
                <a16:creationId xmlns:a16="http://schemas.microsoft.com/office/drawing/2014/main" id="{82C77D34-DD3A-4640-9259-A070DEC165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828925" y="5629275"/>
            <a:ext cx="2667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ctr">
            <a:normAutofit fontScale="75914"/>
          </a:bodyPr>
          <a:lstStyle xmlns:a="http://schemas.openxmlformats.org/drawingml/2006/main"/>
          <a:p xmlns:a="http://schemas.openxmlformats.org/drawingml/2006/main">
            <a:pPr algn="ctr">
              <a:lnSpc>
                <a:spcPct val="105000"/>
              </a:lnSpc>
              <a:buNone/>
              <a:defRPr sz="1725" b="1">
                <a:solidFill>
                  <a:srgbClr val="94A3B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725" b="1">
                <a:solidFill>
                  <a:srgbClr val="94A3B8"/>
                </a:solidFill>
                <a:latin typeface="Microsoft YaHei"/>
                <a:ea typeface="Microsoft YaHei"/>
                <a:cs typeface="Microsoft YaHei"/>
              </a:rPr>
              <a:t>→</a:t>
            </a:r>
          </a:p>
        </p:txBody>
      </p:sp>
      <p:sp>
        <p:nvSpPr>
          <p:cNvPr id="91" name="shield">
            <a:extLst xmlns:a="http://schemas.openxmlformats.org/drawingml/2006/main">
              <a:ext uri="{FF2B5EF4-FFF2-40B4-BE49-F238E27FC236}">
                <a16:creationId xmlns:a16="http://schemas.microsoft.com/office/drawing/2014/main" id="{B780187F-A734-49DE-9EC8-106CB26800A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038475" y="5400675"/>
            <a:ext cx="552450" cy="552450"/>
          </a:xfrm>
          <a:prstGeom xmlns:a="http://schemas.openxmlformats.org/drawingml/2006/main" prst="pentagon">
            <a:avLst/>
          </a:prstGeom>
          <a:solidFill xmlns:a="http://schemas.openxmlformats.org/drawingml/2006/main">
            <a:srgbClr val="2F8B4B">
              <a:alpha val="14000"/>
            </a:srgbClr>
          </a:solidFill>
          <a:ln xmlns:a="http://schemas.openxmlformats.org/drawingml/2006/main" w="23813">
            <a:solidFill>
              <a:srgbClr val="2F8B4B"/>
            </a:solidFill>
            <a:prstDash val="solid"/>
          </a:ln>
        </p:spPr>
      </p:sp>
      <p:sp>
        <p:nvSpPr>
          <p:cNvPr id="92" name="shield-star">
            <a:extLst xmlns:a="http://schemas.openxmlformats.org/drawingml/2006/main">
              <a:ext uri="{FF2B5EF4-FFF2-40B4-BE49-F238E27FC236}">
                <a16:creationId xmlns:a16="http://schemas.microsoft.com/office/drawing/2014/main" id="{D23A92B5-B555-46AB-AB57-6CF6675B50D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200400" y="5562600"/>
            <a:ext cx="2286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ctr">
            <a:normAutofit fontScale="83144"/>
          </a:bodyPr>
          <a:lstStyle xmlns:a="http://schemas.openxmlformats.org/drawingml/2006/main"/>
          <a:p xmlns:a="http://schemas.openxmlformats.org/drawingml/2006/main">
            <a:pPr algn="ctr">
              <a:lnSpc>
                <a:spcPct val="105000"/>
              </a:lnSpc>
              <a:buNone/>
              <a:defRPr sz="1575" b="1">
                <a:solidFill>
                  <a:srgbClr val="2F8B4B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575" b="1">
                <a:solidFill>
                  <a:srgbClr val="2F8B4B"/>
                </a:solidFill>
                <a:latin typeface="Microsoft YaHei"/>
                <a:ea typeface="Microsoft YaHei"/>
                <a:cs typeface="Microsoft YaHei"/>
              </a:rPr>
              <a:t>★</a:t>
            </a:r>
          </a:p>
        </p:txBody>
      </p:sp>
      <p:sp>
        <p:nvSpPr>
          <p:cNvPr id="93" name="logic-大模型怕担责">
            <a:extLst xmlns:a="http://schemas.openxmlformats.org/drawingml/2006/main">
              <a:ext uri="{FF2B5EF4-FFF2-40B4-BE49-F238E27FC236}">
                <a16:creationId xmlns:a16="http://schemas.microsoft.com/office/drawing/2014/main" id="{DD2B7B9B-B510-4277-9B1B-C3C48AFBFC9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38550" y="5391150"/>
            <a:ext cx="12382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19050" tIns="9525" rIns="19050" bIns="9525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900" b="1">
                <a:solidFill>
                  <a:srgbClr val="2F8B4B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900" b="1">
                <a:solidFill>
                  <a:srgbClr val="2F8B4B"/>
                </a:solidFill>
                <a:latin typeface="Microsoft YaHei"/>
                <a:ea typeface="Microsoft YaHei"/>
                <a:cs typeface="Microsoft YaHei"/>
              </a:rPr>
              <a:t>大模型怕担责</a:t>
            </a:r>
          </a:p>
        </p:txBody>
      </p:sp>
      <p:sp>
        <p:nvSpPr>
          <p:cNvPr id="94" name="logic-body-大模型怕担责">
            <a:extLst xmlns:a="http://schemas.openxmlformats.org/drawingml/2006/main">
              <a:ext uri="{FF2B5EF4-FFF2-40B4-BE49-F238E27FC236}">
                <a16:creationId xmlns:a16="http://schemas.microsoft.com/office/drawing/2014/main" id="{18FB4121-0B9D-4B35-8978-C69C282935C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38550" y="5610225"/>
            <a:ext cx="1238250" cy="476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19050" tIns="9525" rIns="19050" bIns="9525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645" b="0">
                <a:solidFill>
                  <a:srgbClr val="33415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645" b="0">
                <a:solidFill>
                  <a:srgbClr val="334155"/>
                </a:solidFill>
                <a:latin typeface="Microsoft YaHei"/>
                <a:ea typeface="Microsoft YaHei"/>
                <a:cs typeface="Microsoft YaHei"/>
              </a:rPr>
              <a:t>需要可靠信源来支撑</a:t>
            </a:r>
          </a:p>
          <a:p xmlns:a="http://schemas.openxmlformats.org/drawingml/2006/main">
            <a:pPr algn="l">
              <a:lnSpc>
                <a:spcPct val="105000"/>
              </a:lnSpc>
              <a:buNone/>
              <a:defRPr sz="645" b="0">
                <a:solidFill>
                  <a:srgbClr val="33415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645" b="0">
                <a:solidFill>
                  <a:srgbClr val="334155"/>
                </a:solidFill>
                <a:latin typeface="Microsoft YaHei"/>
                <a:ea typeface="Microsoft YaHei"/>
                <a:cs typeface="Microsoft YaHei"/>
              </a:rPr>
              <a:t>回答，降低幻觉和</a:t>
            </a:r>
          </a:p>
          <a:p xmlns:a="http://schemas.openxmlformats.org/drawingml/2006/main">
            <a:pPr algn="l">
              <a:lnSpc>
                <a:spcPct val="105000"/>
              </a:lnSpc>
              <a:buNone/>
              <a:defRPr sz="645" b="0">
                <a:solidFill>
                  <a:srgbClr val="33415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645" b="0">
                <a:solidFill>
                  <a:srgbClr val="334155"/>
                </a:solidFill>
                <a:latin typeface="Microsoft YaHei"/>
                <a:ea typeface="Microsoft YaHei"/>
                <a:cs typeface="Microsoft YaHei"/>
              </a:rPr>
              <a:t>法律 / 舆论风险，</a:t>
            </a:r>
          </a:p>
          <a:p xmlns:a="http://schemas.openxmlformats.org/drawingml/2006/main">
            <a:pPr algn="l">
              <a:lnSpc>
                <a:spcPct val="105000"/>
              </a:lnSpc>
              <a:buNone/>
              <a:defRPr sz="645" b="0">
                <a:solidFill>
                  <a:srgbClr val="33415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645" b="0">
                <a:solidFill>
                  <a:srgbClr val="334155"/>
                </a:solidFill>
                <a:latin typeface="Microsoft YaHei"/>
                <a:ea typeface="Microsoft YaHei"/>
                <a:cs typeface="Microsoft YaHei"/>
              </a:rPr>
              <a:t>所以更信赖权威媒体</a:t>
            </a:r>
          </a:p>
        </p:txBody>
      </p:sp>
      <p:sp>
        <p:nvSpPr>
          <p:cNvPr id="95" name="logic-arrow-1">
            <a:extLst xmlns:a="http://schemas.openxmlformats.org/drawingml/2006/main">
              <a:ext uri="{FF2B5EF4-FFF2-40B4-BE49-F238E27FC236}">
                <a16:creationId xmlns:a16="http://schemas.microsoft.com/office/drawing/2014/main" id="{0A40C056-47F9-4409-B227-C7AAACD0FFE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905375" y="5629275"/>
            <a:ext cx="2667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ctr">
            <a:normAutofit fontScale="75914"/>
          </a:bodyPr>
          <a:lstStyle xmlns:a="http://schemas.openxmlformats.org/drawingml/2006/main"/>
          <a:p xmlns:a="http://schemas.openxmlformats.org/drawingml/2006/main">
            <a:pPr algn="ctr">
              <a:lnSpc>
                <a:spcPct val="105000"/>
              </a:lnSpc>
              <a:buNone/>
              <a:defRPr sz="1725" b="1">
                <a:solidFill>
                  <a:srgbClr val="94A3B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725" b="1">
                <a:solidFill>
                  <a:srgbClr val="94A3B8"/>
                </a:solidFill>
                <a:latin typeface="Microsoft YaHei"/>
                <a:ea typeface="Microsoft YaHei"/>
                <a:cs typeface="Microsoft YaHei"/>
              </a:rPr>
              <a:t>→</a:t>
            </a:r>
          </a:p>
        </p:txBody>
      </p:sp>
      <p:sp>
        <p:nvSpPr>
          <p:cNvPr id="96" name="magnifier-ring">
            <a:extLst xmlns:a="http://schemas.openxmlformats.org/drawingml/2006/main">
              <a:ext uri="{FF2B5EF4-FFF2-40B4-BE49-F238E27FC236}">
                <a16:creationId xmlns:a16="http://schemas.microsoft.com/office/drawing/2014/main" id="{E82B7160-EA31-4A29-9279-1E70082C02E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53025" y="5438775"/>
            <a:ext cx="400050" cy="4000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28575">
            <a:solidFill>
              <a:srgbClr val="F27A00"/>
            </a:solidFill>
            <a:prstDash val="solid"/>
          </a:ln>
        </p:spPr>
      </p:sp>
      <p:sp>
        <p:nvSpPr>
          <p:cNvPr id="97" name="connector-line">
            <a:extLst xmlns:a="http://schemas.openxmlformats.org/drawingml/2006/main">
              <a:ext uri="{FF2B5EF4-FFF2-40B4-BE49-F238E27FC236}">
                <a16:creationId xmlns:a16="http://schemas.microsoft.com/office/drawing/2014/main" id="{DB7725EF-13EF-4A27-9F40-64F7078AF8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457825" y="5753100"/>
            <a:ext cx="180975" cy="180975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38100">
            <a:solidFill>
              <a:srgbClr val="F27A00"/>
            </a:solidFill>
            <a:prstDash val="solid"/>
          </a:ln>
        </p:spPr>
      </p:sp>
      <p:sp>
        <p:nvSpPr>
          <p:cNvPr id="98" name="logic-g">
            <a:extLst xmlns:a="http://schemas.openxmlformats.org/drawingml/2006/main">
              <a:ext uri="{FF2B5EF4-FFF2-40B4-BE49-F238E27FC236}">
                <a16:creationId xmlns:a16="http://schemas.microsoft.com/office/drawing/2014/main" id="{E3523611-D6D5-4ADD-9031-DDD98F2146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76850" y="5534025"/>
            <a:ext cx="1714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89286"/>
          </a:bodyPr>
          <a:lstStyle xmlns:a="http://schemas.openxmlformats.org/drawingml/2006/main"/>
          <a:p xmlns:a="http://schemas.openxmlformats.org/drawingml/2006/main">
            <a:pPr algn="ctr">
              <a:lnSpc>
                <a:spcPct val="105000"/>
              </a:lnSpc>
              <a:buNone/>
              <a:defRPr sz="1200" b="1">
                <a:solidFill>
                  <a:srgbClr val="F27A00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00" b="1">
                <a:solidFill>
                  <a:srgbClr val="F27A00"/>
                </a:solidFill>
                <a:latin typeface="Microsoft YaHei"/>
                <a:ea typeface="Microsoft YaHei"/>
                <a:cs typeface="Microsoft YaHei"/>
              </a:rPr>
              <a:t>G</a:t>
            </a:r>
          </a:p>
        </p:txBody>
      </p:sp>
      <p:sp>
        <p:nvSpPr>
          <p:cNvPr id="99" name="logic-大模型靠语义理解">
            <a:extLst xmlns:a="http://schemas.openxmlformats.org/drawingml/2006/main">
              <a:ext uri="{FF2B5EF4-FFF2-40B4-BE49-F238E27FC236}">
                <a16:creationId xmlns:a16="http://schemas.microsoft.com/office/drawing/2014/main" id="{59921C5D-2FA2-4342-8044-E557FE980A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0" y="5391150"/>
            <a:ext cx="12382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19050" tIns="9525" rIns="19050" bIns="9525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900" b="1">
                <a:solidFill>
                  <a:srgbClr val="F27A00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900" b="1">
                <a:solidFill>
                  <a:srgbClr val="F27A00"/>
                </a:solidFill>
                <a:latin typeface="Microsoft YaHei"/>
                <a:ea typeface="Microsoft YaHei"/>
                <a:cs typeface="Microsoft YaHei"/>
              </a:rPr>
              <a:t>大模型靠语义理解</a:t>
            </a:r>
          </a:p>
        </p:txBody>
      </p:sp>
      <p:sp>
        <p:nvSpPr>
          <p:cNvPr id="100" name="logic-body-大模型靠语义理解">
            <a:extLst xmlns:a="http://schemas.openxmlformats.org/drawingml/2006/main">
              <a:ext uri="{FF2B5EF4-FFF2-40B4-BE49-F238E27FC236}">
                <a16:creationId xmlns:a16="http://schemas.microsoft.com/office/drawing/2014/main" id="{57BCAE60-81A5-4A3B-B33F-AA1BC415CC6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0" y="5610225"/>
            <a:ext cx="1238250" cy="476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19050" tIns="9525" rIns="19050" bIns="9525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645" b="0">
                <a:solidFill>
                  <a:srgbClr val="33415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645" b="0">
                <a:solidFill>
                  <a:srgbClr val="334155"/>
                </a:solidFill>
                <a:latin typeface="Microsoft YaHei"/>
                <a:ea typeface="Microsoft YaHei"/>
                <a:cs typeface="Microsoft YaHei"/>
              </a:rPr>
              <a:t>通过关键词和语义</a:t>
            </a:r>
          </a:p>
          <a:p xmlns:a="http://schemas.openxmlformats.org/drawingml/2006/main">
            <a:pPr algn="l">
              <a:lnSpc>
                <a:spcPct val="105000"/>
              </a:lnSpc>
              <a:buNone/>
              <a:defRPr sz="645" b="0">
                <a:solidFill>
                  <a:srgbClr val="33415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645" b="0">
                <a:solidFill>
                  <a:srgbClr val="334155"/>
                </a:solidFill>
                <a:latin typeface="Microsoft YaHei"/>
                <a:ea typeface="Microsoft YaHei"/>
                <a:cs typeface="Microsoft YaHei"/>
              </a:rPr>
              <a:t>匹配来找到相关内容，</a:t>
            </a:r>
          </a:p>
          <a:p xmlns:a="http://schemas.openxmlformats.org/drawingml/2006/main">
            <a:pPr algn="l">
              <a:lnSpc>
                <a:spcPct val="105000"/>
              </a:lnSpc>
              <a:buNone/>
              <a:defRPr sz="645" b="0">
                <a:solidFill>
                  <a:srgbClr val="33415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645" b="0">
                <a:solidFill>
                  <a:srgbClr val="334155"/>
                </a:solidFill>
                <a:latin typeface="Microsoft YaHei"/>
                <a:ea typeface="Microsoft YaHei"/>
                <a:cs typeface="Microsoft YaHei"/>
              </a:rPr>
              <a:t>关键词覆盖越全面，</a:t>
            </a:r>
          </a:p>
          <a:p xmlns:a="http://schemas.openxmlformats.org/drawingml/2006/main">
            <a:pPr algn="l">
              <a:lnSpc>
                <a:spcPct val="105000"/>
              </a:lnSpc>
              <a:buNone/>
              <a:defRPr sz="645" b="0">
                <a:solidFill>
                  <a:srgbClr val="33415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645" b="0">
                <a:solidFill>
                  <a:srgbClr val="334155"/>
                </a:solidFill>
                <a:latin typeface="Microsoft YaHei"/>
                <a:ea typeface="Microsoft YaHei"/>
                <a:cs typeface="Microsoft YaHei"/>
              </a:rPr>
              <a:t>越容易被检索到</a:t>
            </a:r>
          </a:p>
        </p:txBody>
      </p:sp>
      <p:sp>
        <p:nvSpPr>
          <p:cNvPr id="101" name="logic-arrow-2">
            <a:extLst xmlns:a="http://schemas.openxmlformats.org/drawingml/2006/main">
              <a:ext uri="{FF2B5EF4-FFF2-40B4-BE49-F238E27FC236}">
                <a16:creationId xmlns:a16="http://schemas.microsoft.com/office/drawing/2014/main" id="{A5DA99F6-8857-43C2-A227-8ABF12CA2F1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81825" y="5629275"/>
            <a:ext cx="2667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ctr">
            <a:normAutofit fontScale="75914"/>
          </a:bodyPr>
          <a:lstStyle xmlns:a="http://schemas.openxmlformats.org/drawingml/2006/main"/>
          <a:p xmlns:a="http://schemas.openxmlformats.org/drawingml/2006/main">
            <a:pPr algn="ctr">
              <a:lnSpc>
                <a:spcPct val="105000"/>
              </a:lnSpc>
              <a:buNone/>
              <a:defRPr sz="1725" b="1">
                <a:solidFill>
                  <a:srgbClr val="94A3B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725" b="1">
                <a:solidFill>
                  <a:srgbClr val="94A3B8"/>
                </a:solidFill>
                <a:latin typeface="Microsoft YaHei"/>
                <a:ea typeface="Microsoft YaHei"/>
                <a:cs typeface="Microsoft YaHei"/>
              </a:rPr>
              <a:t>→</a:t>
            </a:r>
          </a:p>
        </p:txBody>
      </p:sp>
      <p:sp>
        <p:nvSpPr>
          <p:cNvPr id="102" name="logic-person">
            <a:extLst xmlns:a="http://schemas.openxmlformats.org/drawingml/2006/main">
              <a:ext uri="{FF2B5EF4-FFF2-40B4-BE49-F238E27FC236}">
                <a16:creationId xmlns:a16="http://schemas.microsoft.com/office/drawing/2014/main" id="{7EDBED3D-5FC5-4C67-9104-2D9343C027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53300" y="5467350"/>
            <a:ext cx="171450" cy="1714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6A42C2"/>
          </a:solidFill>
          <a:ln xmlns:a="http://schemas.openxmlformats.org/drawingml/2006/main" w="0">
            <a:solidFill>
              <a:srgbClr val="6A42C2"/>
            </a:solidFill>
            <a:prstDash val="solid"/>
          </a:ln>
        </p:spPr>
      </p:sp>
      <p:sp>
        <p:nvSpPr>
          <p:cNvPr id="103" name="logic-person-body">
            <a:extLst xmlns:a="http://schemas.openxmlformats.org/drawingml/2006/main">
              <a:ext uri="{FF2B5EF4-FFF2-40B4-BE49-F238E27FC236}">
                <a16:creationId xmlns:a16="http://schemas.microsoft.com/office/drawing/2014/main" id="{E373405E-70F9-4DC4-9940-ECD43FE036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5657850"/>
            <a:ext cx="323850" cy="200025"/>
          </a:xfrm>
          <a:prstGeom xmlns:a="http://schemas.openxmlformats.org/drawingml/2006/main" prst="roundRect">
            <a:avLst>
              <a:gd name="adj" fmla="val 42857"/>
            </a:avLst>
          </a:prstGeom>
          <a:solidFill xmlns:a="http://schemas.openxmlformats.org/drawingml/2006/main">
            <a:srgbClr val="6A42C2"/>
          </a:solidFill>
          <a:ln xmlns:a="http://schemas.openxmlformats.org/drawingml/2006/main" w="0">
            <a:solidFill>
              <a:srgbClr val="6A42C2"/>
            </a:solidFill>
            <a:prstDash val="solid"/>
          </a:ln>
        </p:spPr>
      </p:sp>
      <p:sp>
        <p:nvSpPr>
          <p:cNvPr id="104" name="logic-person-side">
            <a:extLst xmlns:a="http://schemas.openxmlformats.org/drawingml/2006/main">
              <a:ext uri="{FF2B5EF4-FFF2-40B4-BE49-F238E27FC236}">
                <a16:creationId xmlns:a16="http://schemas.microsoft.com/office/drawing/2014/main" id="{3AECD134-5CF8-464B-8FB0-AC4DE760A92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0" y="5553075"/>
            <a:ext cx="123825" cy="123825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6A42C2">
              <a:alpha val="70000"/>
            </a:srgbClr>
          </a:solidFill>
          <a:ln xmlns:a="http://schemas.openxmlformats.org/drawingml/2006/main" w="0">
            <a:solidFill>
              <a:srgbClr val="6A42C2">
                <a:alpha val="70000"/>
              </a:srgbClr>
            </a:solidFill>
            <a:prstDash val="solid"/>
          </a:ln>
        </p:spPr>
      </p:sp>
      <p:sp>
        <p:nvSpPr>
          <p:cNvPr id="105" name="logic-person-side">
            <a:extLst xmlns:a="http://schemas.openxmlformats.org/drawingml/2006/main">
              <a:ext uri="{FF2B5EF4-FFF2-40B4-BE49-F238E27FC236}">
                <a16:creationId xmlns:a16="http://schemas.microsoft.com/office/drawing/2014/main" id="{984A0874-C1B0-48E7-948D-8404B5D1BA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515225" y="5553075"/>
            <a:ext cx="123825" cy="123825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6A42C2">
              <a:alpha val="70000"/>
            </a:srgbClr>
          </a:solidFill>
          <a:ln xmlns:a="http://schemas.openxmlformats.org/drawingml/2006/main" w="0">
            <a:solidFill>
              <a:srgbClr val="6A42C2">
                <a:alpha val="70000"/>
              </a:srgbClr>
            </a:solidFill>
            <a:prstDash val="solid"/>
          </a:ln>
        </p:spPr>
      </p:sp>
      <p:sp>
        <p:nvSpPr>
          <p:cNvPr id="106" name="logic-大模型参考大众共识">
            <a:extLst xmlns:a="http://schemas.openxmlformats.org/drawingml/2006/main">
              <a:ext uri="{FF2B5EF4-FFF2-40B4-BE49-F238E27FC236}">
                <a16:creationId xmlns:a16="http://schemas.microsoft.com/office/drawing/2014/main" id="{A65E0F5A-21A2-49D5-B750-DCE8F31E7B1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91450" y="5391150"/>
            <a:ext cx="12382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19050" tIns="9525" rIns="19050" bIns="9525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900" b="1">
                <a:solidFill>
                  <a:srgbClr val="6A42C2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900" b="1">
                <a:solidFill>
                  <a:srgbClr val="6A42C2"/>
                </a:solidFill>
                <a:latin typeface="Microsoft YaHei"/>
                <a:ea typeface="Microsoft YaHei"/>
                <a:cs typeface="Microsoft YaHei"/>
              </a:rPr>
              <a:t>大模型参考大众共识</a:t>
            </a:r>
          </a:p>
        </p:txBody>
      </p:sp>
      <p:sp>
        <p:nvSpPr>
          <p:cNvPr id="107" name="logic-body-大模型参考大众共识">
            <a:extLst xmlns:a="http://schemas.openxmlformats.org/drawingml/2006/main">
              <a:ext uri="{FF2B5EF4-FFF2-40B4-BE49-F238E27FC236}">
                <a16:creationId xmlns:a16="http://schemas.microsoft.com/office/drawing/2014/main" id="{47ED2D64-3460-4357-81EB-6CFD83EAC7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91450" y="5610225"/>
            <a:ext cx="1238250" cy="476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19050" tIns="9525" rIns="19050" bIns="9525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645" b="0">
                <a:solidFill>
                  <a:srgbClr val="33415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645" b="0">
                <a:solidFill>
                  <a:srgbClr val="334155"/>
                </a:solidFill>
                <a:latin typeface="Microsoft YaHei"/>
                <a:ea typeface="Microsoft YaHei"/>
                <a:cs typeface="Microsoft YaHei"/>
              </a:rPr>
              <a:t>互动数据反映了</a:t>
            </a:r>
          </a:p>
          <a:p xmlns:a="http://schemas.openxmlformats.org/drawingml/2006/main">
            <a:pPr algn="l">
              <a:lnSpc>
                <a:spcPct val="105000"/>
              </a:lnSpc>
              <a:buNone/>
              <a:defRPr sz="645" b="0">
                <a:solidFill>
                  <a:srgbClr val="33415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645" b="0">
                <a:solidFill>
                  <a:srgbClr val="334155"/>
                </a:solidFill>
                <a:latin typeface="Microsoft YaHei"/>
                <a:ea typeface="Microsoft YaHei"/>
                <a:cs typeface="Microsoft YaHei"/>
              </a:rPr>
              <a:t>用户的真实反馈和</a:t>
            </a:r>
          </a:p>
          <a:p xmlns:a="http://schemas.openxmlformats.org/drawingml/2006/main">
            <a:pPr algn="l">
              <a:lnSpc>
                <a:spcPct val="105000"/>
              </a:lnSpc>
              <a:buNone/>
              <a:defRPr sz="645" b="0">
                <a:solidFill>
                  <a:srgbClr val="33415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645" b="0">
                <a:solidFill>
                  <a:srgbClr val="334155"/>
                </a:solidFill>
                <a:latin typeface="Microsoft YaHei"/>
                <a:ea typeface="Microsoft YaHei"/>
                <a:cs typeface="Microsoft YaHei"/>
              </a:rPr>
              <a:t>认可度，是重要的</a:t>
            </a:r>
          </a:p>
          <a:p xmlns:a="http://schemas.openxmlformats.org/drawingml/2006/main">
            <a:pPr algn="l">
              <a:lnSpc>
                <a:spcPct val="105000"/>
              </a:lnSpc>
              <a:buNone/>
              <a:defRPr sz="645" b="0">
                <a:solidFill>
                  <a:srgbClr val="33415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645" b="0">
                <a:solidFill>
                  <a:srgbClr val="334155"/>
                </a:solidFill>
                <a:latin typeface="Microsoft YaHei"/>
                <a:ea typeface="Microsoft YaHei"/>
                <a:cs typeface="Microsoft YaHei"/>
              </a:rPr>
              <a:t>质量参考</a:t>
            </a:r>
          </a:p>
        </p:txBody>
      </p:sp>
      <p:sp>
        <p:nvSpPr>
          <p:cNvPr id="108" name="logic-arrow-3">
            <a:extLst xmlns:a="http://schemas.openxmlformats.org/drawingml/2006/main">
              <a:ext uri="{FF2B5EF4-FFF2-40B4-BE49-F238E27FC236}">
                <a16:creationId xmlns:a16="http://schemas.microsoft.com/office/drawing/2014/main" id="{F232F3EA-944F-4670-8501-E3F9A751A4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058275" y="5629275"/>
            <a:ext cx="2667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ctr">
            <a:normAutofit fontScale="75914"/>
          </a:bodyPr>
          <a:lstStyle xmlns:a="http://schemas.openxmlformats.org/drawingml/2006/main"/>
          <a:p xmlns:a="http://schemas.openxmlformats.org/drawingml/2006/main">
            <a:pPr algn="ctr">
              <a:lnSpc>
                <a:spcPct val="105000"/>
              </a:lnSpc>
              <a:buNone/>
              <a:defRPr sz="1725" b="1">
                <a:solidFill>
                  <a:srgbClr val="94A3B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725" b="1">
                <a:solidFill>
                  <a:srgbClr val="94A3B8"/>
                </a:solidFill>
                <a:latin typeface="Microsoft YaHei"/>
                <a:ea typeface="Microsoft YaHei"/>
                <a:cs typeface="Microsoft YaHei"/>
              </a:rPr>
              <a:t>→</a:t>
            </a:r>
          </a:p>
        </p:txBody>
      </p:sp>
      <p:sp>
        <p:nvSpPr>
          <p:cNvPr id="109" name="target-0">
            <a:extLst xmlns:a="http://schemas.openxmlformats.org/drawingml/2006/main">
              <a:ext uri="{FF2B5EF4-FFF2-40B4-BE49-F238E27FC236}">
                <a16:creationId xmlns:a16="http://schemas.microsoft.com/office/drawing/2014/main" id="{3E57FAE1-E75B-42F9-A31A-27AB39BA8A8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277350" y="5391150"/>
            <a:ext cx="552450" cy="5524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088496">
              <a:alpha val="10000"/>
            </a:srgbClr>
          </a:solidFill>
          <a:ln xmlns:a="http://schemas.openxmlformats.org/drawingml/2006/main" w="21908">
            <a:solidFill>
              <a:srgbClr val="088496"/>
            </a:solidFill>
            <a:prstDash val="solid"/>
          </a:ln>
        </p:spPr>
      </p:sp>
      <p:sp>
        <p:nvSpPr>
          <p:cNvPr id="110" name="target-1">
            <a:extLst xmlns:a="http://schemas.openxmlformats.org/drawingml/2006/main">
              <a:ext uri="{FF2B5EF4-FFF2-40B4-BE49-F238E27FC236}">
                <a16:creationId xmlns:a16="http://schemas.microsoft.com/office/drawing/2014/main" id="{407E78C2-50D0-4961-92DE-B115FE6B461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67838" y="5481638"/>
            <a:ext cx="371475" cy="371475"/>
          </a:xfrm>
          <a:prstGeom xmlns:a="http://schemas.openxmlformats.org/drawingml/2006/main" prst="ellipse">
            <a:avLst/>
          </a:prstGeom>
          <a:noFill xmlns:a="http://schemas.openxmlformats.org/drawingml/2006/main"/>
          <a:ln xmlns:a="http://schemas.openxmlformats.org/drawingml/2006/main" w="21908">
            <a:solidFill>
              <a:srgbClr val="088496"/>
            </a:solidFill>
            <a:prstDash val="solid"/>
          </a:ln>
        </p:spPr>
      </p:sp>
      <p:sp>
        <p:nvSpPr>
          <p:cNvPr id="111" name="target-2">
            <a:extLst xmlns:a="http://schemas.openxmlformats.org/drawingml/2006/main">
              <a:ext uri="{FF2B5EF4-FFF2-40B4-BE49-F238E27FC236}">
                <a16:creationId xmlns:a16="http://schemas.microsoft.com/office/drawing/2014/main" id="{3061A52E-E7F4-4E56-8920-A9D9028644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458325" y="5572125"/>
            <a:ext cx="190500" cy="190500"/>
          </a:xfrm>
          <a:prstGeom xmlns:a="http://schemas.openxmlformats.org/drawingml/2006/main" prst="ellipse">
            <a:avLst/>
          </a:prstGeom>
          <a:noFill xmlns:a="http://schemas.openxmlformats.org/drawingml/2006/main"/>
          <a:ln xmlns:a="http://schemas.openxmlformats.org/drawingml/2006/main" w="21908">
            <a:solidFill>
              <a:srgbClr val="088496"/>
            </a:solidFill>
            <a:prstDash val="solid"/>
          </a:ln>
        </p:spPr>
      </p:sp>
      <p:sp>
        <p:nvSpPr>
          <p:cNvPr id="112" name="connector-line">
            <a:extLst xmlns:a="http://schemas.openxmlformats.org/drawingml/2006/main">
              <a:ext uri="{FF2B5EF4-FFF2-40B4-BE49-F238E27FC236}">
                <a16:creationId xmlns:a16="http://schemas.microsoft.com/office/drawing/2014/main" id="{DE93970E-9AA1-4750-8D53-9EF4B964C8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553575" y="5667375"/>
            <a:ext cx="247650" cy="-22860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24765">
            <a:solidFill>
              <a:srgbClr val="088496"/>
            </a:solidFill>
            <a:prstDash val="solid"/>
          </a:ln>
        </p:spPr>
      </p:sp>
      <p:sp>
        <p:nvSpPr>
          <p:cNvPr id="113" name="connector-line">
            <a:extLst xmlns:a="http://schemas.openxmlformats.org/drawingml/2006/main">
              <a:ext uri="{FF2B5EF4-FFF2-40B4-BE49-F238E27FC236}">
                <a16:creationId xmlns:a16="http://schemas.microsoft.com/office/drawing/2014/main" id="{5AC659E9-A7C2-4EE3-8B09-D85B1C51ED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44075" y="5438775"/>
            <a:ext cx="85725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24765">
            <a:solidFill>
              <a:srgbClr val="088496"/>
            </a:solidFill>
            <a:prstDash val="solid"/>
          </a:ln>
        </p:spPr>
      </p:sp>
      <p:sp>
        <p:nvSpPr>
          <p:cNvPr id="114" name="connector-line">
            <a:extLst xmlns:a="http://schemas.openxmlformats.org/drawingml/2006/main">
              <a:ext uri="{FF2B5EF4-FFF2-40B4-BE49-F238E27FC236}">
                <a16:creationId xmlns:a16="http://schemas.microsoft.com/office/drawing/2014/main" id="{8F7AFF7A-CC8C-4CBF-836F-4312A992C7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801225" y="5438775"/>
            <a:ext cx="0" cy="85725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24765">
            <a:solidFill>
              <a:srgbClr val="088496"/>
            </a:solidFill>
            <a:prstDash val="solid"/>
          </a:ln>
        </p:spPr>
      </p:sp>
      <p:sp>
        <p:nvSpPr>
          <p:cNvPr id="115" name="logic-大模型追求精准答案">
            <a:extLst xmlns:a="http://schemas.openxmlformats.org/drawingml/2006/main">
              <a:ext uri="{FF2B5EF4-FFF2-40B4-BE49-F238E27FC236}">
                <a16:creationId xmlns:a16="http://schemas.microsoft.com/office/drawing/2014/main" id="{EBC009B4-5F11-4039-B738-9803CAC449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867900" y="5391150"/>
            <a:ext cx="12382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19050" tIns="9525" rIns="19050" bIns="9525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900" b="1">
                <a:solidFill>
                  <a:srgbClr val="088496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900" b="1">
                <a:solidFill>
                  <a:srgbClr val="088496"/>
                </a:solidFill>
                <a:latin typeface="Microsoft YaHei"/>
                <a:ea typeface="Microsoft YaHei"/>
                <a:cs typeface="Microsoft YaHei"/>
              </a:rPr>
              <a:t>大模型追求精准答案</a:t>
            </a:r>
          </a:p>
        </p:txBody>
      </p:sp>
      <p:sp>
        <p:nvSpPr>
          <p:cNvPr id="116" name="logic-body-大模型追求精准答案">
            <a:extLst xmlns:a="http://schemas.openxmlformats.org/drawingml/2006/main">
              <a:ext uri="{FF2B5EF4-FFF2-40B4-BE49-F238E27FC236}">
                <a16:creationId xmlns:a16="http://schemas.microsoft.com/office/drawing/2014/main" id="{E081F750-5ABE-4337-A484-ED50397CD5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867900" y="5610225"/>
            <a:ext cx="1238250" cy="476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19050" tIns="9525" rIns="19050" bIns="9525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645" b="0">
                <a:solidFill>
                  <a:srgbClr val="33415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645" b="0">
                <a:solidFill>
                  <a:srgbClr val="334155"/>
                </a:solidFill>
                <a:latin typeface="Microsoft YaHei"/>
                <a:ea typeface="Microsoft YaHei"/>
                <a:cs typeface="Microsoft YaHei"/>
              </a:rPr>
              <a:t>与问题越相关的内容，</a:t>
            </a:r>
          </a:p>
          <a:p xmlns:a="http://schemas.openxmlformats.org/drawingml/2006/main">
            <a:pPr algn="l">
              <a:lnSpc>
                <a:spcPct val="105000"/>
              </a:lnSpc>
              <a:buNone/>
              <a:defRPr sz="645" b="0">
                <a:solidFill>
                  <a:srgbClr val="33415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645" b="0">
                <a:solidFill>
                  <a:srgbClr val="334155"/>
                </a:solidFill>
                <a:latin typeface="Microsoft YaHei"/>
                <a:ea typeface="Microsoft YaHei"/>
                <a:cs typeface="Microsoft YaHei"/>
              </a:rPr>
              <a:t>越能直接解决用户需求，</a:t>
            </a:r>
          </a:p>
          <a:p xmlns:a="http://schemas.openxmlformats.org/drawingml/2006/main">
            <a:pPr algn="l">
              <a:lnSpc>
                <a:spcPct val="105000"/>
              </a:lnSpc>
              <a:buNone/>
              <a:defRPr sz="645" b="0">
                <a:solidFill>
                  <a:srgbClr val="33415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645" b="0">
                <a:solidFill>
                  <a:srgbClr val="334155"/>
                </a:solidFill>
                <a:latin typeface="Microsoft YaHei"/>
                <a:ea typeface="Microsoft YaHei"/>
                <a:cs typeface="Microsoft YaHei"/>
              </a:rPr>
              <a:t>因此优先被选中引用</a:t>
            </a:r>
          </a:p>
        </p:txBody>
      </p:sp>
      <p:sp>
        <p:nvSpPr>
          <p:cNvPr id="117" name="bottom-conclusion">
            <a:extLst xmlns:a="http://schemas.openxmlformats.org/drawingml/2006/main">
              <a:ext uri="{FF2B5EF4-FFF2-40B4-BE49-F238E27FC236}">
                <a16:creationId xmlns:a16="http://schemas.microsoft.com/office/drawing/2014/main" id="{0348DC7E-5BA5-4631-BD20-F2CD3A73255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724150" y="6276975"/>
            <a:ext cx="6743700" cy="400050"/>
          </a:xfrm>
          <a:prstGeom xmlns:a="http://schemas.openxmlformats.org/drawingml/2006/main" prst="roundRect">
            <a:avLst>
              <a:gd name="adj" fmla="val 35714"/>
            </a:avLst>
          </a:prstGeom>
          <a:solidFill xmlns:a="http://schemas.openxmlformats.org/drawingml/2006/main">
            <a:srgbClr val="0B376D"/>
          </a:solidFill>
          <a:ln xmlns:a="http://schemas.openxmlformats.org/drawingml/2006/main" w="0">
            <a:solidFill>
              <a:srgbClr val="0B376D"/>
            </a:solidFill>
            <a:prstDash val="solid"/>
          </a:ln>
        </p:spPr>
      </p:sp>
      <p:sp>
        <p:nvSpPr>
          <p:cNvPr id="118" name="bottom-light">
            <a:extLst xmlns:a="http://schemas.openxmlformats.org/drawingml/2006/main">
              <a:ext uri="{FF2B5EF4-FFF2-40B4-BE49-F238E27FC236}">
                <a16:creationId xmlns:a16="http://schemas.microsoft.com/office/drawing/2014/main" id="{49B3EBEE-A643-407F-AEC9-82384C6C24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914650" y="6334125"/>
            <a:ext cx="3238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lnSpc>
                <a:spcPct val="105000"/>
              </a:lnSpc>
              <a:buNone/>
              <a:defRPr sz="1575" b="0">
                <a:solidFill>
                  <a:srgbClr val="FCD34D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575" b="0">
                <a:solidFill>
                  <a:srgbClr val="FCD34D"/>
                </a:solidFill>
                <a:latin typeface="Microsoft YaHei"/>
                <a:ea typeface="Microsoft YaHei"/>
                <a:cs typeface="Microsoft YaHei"/>
              </a:rPr>
              <a:t>💡</a:t>
            </a:r>
          </a:p>
        </p:txBody>
      </p:sp>
      <p:sp>
        <p:nvSpPr>
          <p:cNvPr id="119" name="bottom-conclusion-text">
            <a:extLst xmlns:a="http://schemas.openxmlformats.org/drawingml/2006/main">
              <a:ext uri="{FF2B5EF4-FFF2-40B4-BE49-F238E27FC236}">
                <a16:creationId xmlns:a16="http://schemas.microsoft.com/office/drawing/2014/main" id="{E6DF2349-78AB-487B-BE9F-AF38886F663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314700" y="6353175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lnSpc>
                <a:spcPct val="105000"/>
              </a:lnSpc>
              <a:buNone/>
              <a:defRPr sz="111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1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GEO的本质：不是让文章被搜索引擎收录，而是让文章满足大模型选择信源时的五个决策条件</a:t>
            </a:r>
          </a:p>
        </p:txBody>
      </p:sp>
    </p:spTree>
    <p:extLst>
      <p:ext uri="{BB962C8B-B14F-4D97-AF65-F5344CB8AC3E}">
        <p14:creationId xmlns:p14="http://schemas.microsoft.com/office/powerpoint/2010/main" val="1700302770"/>
      </p:ext>
    </p:extLst>
  </p:cSld>
</p:sld>
</file>

<file path=ppt/slides/slide5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36" name="图片 2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9c2993d5b7ba42a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4573905" y="0"/>
            <a:ext cx="510159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designed-background">
            <a:extLst xmlns:a="http://schemas.openxmlformats.org/drawingml/2006/main">
              <a:ext uri="{FF2B5EF4-FFF2-40B4-BE49-F238E27FC236}">
                <a16:creationId xmlns:a16="http://schemas.microsoft.com/office/drawing/2014/main" id="{A46E4187-D1CE-4CAE-B0B5-6531B229F7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7FA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top-accent">
            <a:extLst xmlns:a="http://schemas.openxmlformats.org/drawingml/2006/main">
              <a:ext uri="{FF2B5EF4-FFF2-40B4-BE49-F238E27FC236}">
                <a16:creationId xmlns:a16="http://schemas.microsoft.com/office/drawing/2014/main" id="{F7C568C9-F8AF-4051-88F6-10DA6B8EDC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EF5FF"/>
          </a:solidFill>
          <a:ln xmlns:a="http://schemas.openxmlformats.org/drawingml/2006/main" w="0">
            <a:noFill/>
            <a:prstDash val="solid"/>
          </a:ln>
        </p:spPr>
      </p:sp>
      <p:pic>
        <p:nvPicPr>
          <p:cNvPr id="39" name="图片 30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a0f83fbc25c5415b">
            <a:extLst>
              <a:ext uri="{96DAC541-7B7A-43D3-8B79-37D633B846F1}">
                <asvg:svgBlip xmlns:asvg="http://schemas.microsoft.com/office/drawing/2016/SVG/main" r:embed="Rd2802847e7804d9e"/>
              </a:ext>
            </a:extLst>
          </a:blip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476250" y="361950"/>
            <a:ext cx="266700" cy="266700"/>
          </a:xfrm>
          <a:prstGeom xmlns:a="http://schemas.openxmlformats.org/drawingml/2006/main" prst="rect">
            <a:avLst/>
          </a:prstGeom>
        </p:spPr>
      </p:pic>
      <p:sp>
        <p:nvSpPr>
          <p:cNvPr id="5" name="section-title">
            <a:extLst xmlns:a="http://schemas.openxmlformats.org/drawingml/2006/main">
              <a:ext uri="{FF2B5EF4-FFF2-40B4-BE49-F238E27FC236}">
                <a16:creationId xmlns:a16="http://schemas.microsoft.com/office/drawing/2014/main" id="{A140ECD4-852A-4CC5-85B6-DFCBC16E8E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304800"/>
            <a:ext cx="68580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/>
          </a:bodyPr>
          <a:lstStyle xmlns:a="http://schemas.openxmlformats.org/drawingml/2006/main"/>
          <a:p xmlns:a="http://schemas.openxmlformats.org/drawingml/2006/main">
            <a:pPr algn="l">
              <a:buNone/>
              <a:defRPr sz="2025" b="1">
                <a:solidFill>
                  <a:srgbClr val="0B1220"/>
                </a:solidFill>
                <a:latin typeface="PingFang SC"/>
                <a:ea typeface="PingFang SC"/>
                <a:cs typeface="PingFang SC"/>
              </a:defRPr>
            </a:pPr>
            <a:r>
              <a:rPr sz="2025" b="1">
                <a:solidFill>
                  <a:srgbClr val="0B1220"/>
                </a:solidFill>
                <a:latin typeface="PingFang SC"/>
                <a:ea typeface="PingFang SC"/>
                <a:cs typeface="PingFang SC"/>
              </a:rPr>
              <a:t>真实截图与标注区域</a:t>
            </a:r>
          </a:p>
        </p:txBody>
      </p:sp>
      <p:sp>
        <p:nvSpPr>
          <p:cNvPr id="6" name="section-subtitle">
            <a:extLst xmlns:a="http://schemas.openxmlformats.org/drawingml/2006/main">
              <a:ext uri="{FF2B5EF4-FFF2-40B4-BE49-F238E27FC236}">
                <a16:creationId xmlns:a16="http://schemas.microsoft.com/office/drawing/2014/main" id="{C3C2F936-7F22-4699-907C-0D3D6FB5D82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638175"/>
            <a:ext cx="78105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/>
          </a:bodyPr>
          <a:lstStyle xmlns:a="http://schemas.openxmlformats.org/drawingml/2006/main"/>
          <a:p xmlns:a="http://schemas.openxmlformats.org/drawingml/2006/main">
            <a:pPr algn="l">
              <a:buNone/>
              <a:defRPr sz="975" b="1">
                <a:solidFill>
                  <a:srgbClr val="5B677A"/>
                </a:solidFill>
                <a:latin typeface="PingFang SC"/>
                <a:ea typeface="PingFang SC"/>
                <a:cs typeface="PingFang SC"/>
              </a:defRPr>
            </a:pPr>
            <a:r>
              <a:rPr sz="975" b="1">
                <a:solidFill>
                  <a:srgbClr val="5B677A"/>
                </a:solidFill>
                <a:latin typeface="PingFang SC"/>
                <a:ea typeface="PingFang SC"/>
                <a:cs typeface="PingFang SC"/>
              </a:rPr>
              <a:t>保留原截图事实，仅做版式和局部放大</a:t>
            </a:r>
          </a:p>
        </p:txBody>
      </p:sp>
      <p:sp>
        <p:nvSpPr>
          <p:cNvPr id="7" name="section-rule">
            <a:extLst xmlns:a="http://schemas.openxmlformats.org/drawingml/2006/main">
              <a:ext uri="{FF2B5EF4-FFF2-40B4-BE49-F238E27FC236}">
                <a16:creationId xmlns:a16="http://schemas.microsoft.com/office/drawing/2014/main" id="{4191979D-6D70-49E9-8796-D1AC99E599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76250" y="933450"/>
            <a:ext cx="11239500" cy="12383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8D7E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8" name="slide2-original-shadow">
            <a:extLst xmlns:a="http://schemas.openxmlformats.org/drawingml/2006/main">
              <a:ext uri="{FF2B5EF4-FFF2-40B4-BE49-F238E27FC236}">
                <a16:creationId xmlns:a16="http://schemas.microsoft.com/office/drawing/2014/main" id="{FD525B40-7906-4A53-802E-F3AE5EB8E3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85775" y="1200150"/>
            <a:ext cx="3381375" cy="5143500"/>
          </a:xfrm>
          <a:prstGeom xmlns:a="http://schemas.openxmlformats.org/drawingml/2006/main" prst="roundRect">
            <a:avLst>
              <a:gd name="adj" fmla="val 3380"/>
            </a:avLst>
          </a:prstGeom>
          <a:solidFill xmlns:a="http://schemas.openxmlformats.org/drawingml/2006/main">
            <a:srgbClr val="DCE8F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9" name="slide2-original-card">
            <a:extLst xmlns:a="http://schemas.openxmlformats.org/drawingml/2006/main">
              <a:ext uri="{FF2B5EF4-FFF2-40B4-BE49-F238E27FC236}">
                <a16:creationId xmlns:a16="http://schemas.microsoft.com/office/drawing/2014/main" id="{C0DB3D47-B4C0-4CCB-B8EB-7F7B47E2C1E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7200" y="1162050"/>
            <a:ext cx="3381375" cy="5143500"/>
          </a:xfrm>
          <a:prstGeom xmlns:a="http://schemas.openxmlformats.org/drawingml/2006/main" prst="roundRect">
            <a:avLst>
              <a:gd name="adj" fmla="val 338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C8D7EF"/>
            </a:solidFill>
            <a:prstDash val="solid"/>
          </a:ln>
        </p:spPr>
      </p:sp>
      <p:pic>
        <p:nvPicPr>
          <p:cNvPr id="45" name="图片 36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9c2993d5b7ba42a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552450" y="1587098"/>
            <a:ext cx="3190875" cy="4293403"/>
          </a:xfrm>
          <a:prstGeom xmlns:a="http://schemas.openxmlformats.org/drawingml/2006/main" prst="roundRect">
            <a:avLst/>
          </a:prstGeom>
        </p:spPr>
      </p:pic>
      <p:sp>
        <p:nvSpPr>
          <p:cNvPr id="11" name="slide2-original-tag">
            <a:extLst xmlns:a="http://schemas.openxmlformats.org/drawingml/2006/main">
              <a:ext uri="{FF2B5EF4-FFF2-40B4-BE49-F238E27FC236}">
                <a16:creationId xmlns:a16="http://schemas.microsoft.com/office/drawing/2014/main" id="{585CEA23-2576-46BF-9383-0915FE3B1B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276350"/>
            <a:ext cx="990600" cy="2667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FFFFFF">
              <a:alpha val="90980"/>
            </a:srgbClr>
          </a:solidFill>
          <a:ln xmlns:a="http://schemas.openxmlformats.org/drawingml/2006/main" w="9525">
            <a:solidFill>
              <a:srgbClr val="C8D7EF"/>
            </a:solidFill>
            <a:prstDash val="solid"/>
          </a:ln>
        </p:spPr>
      </p:sp>
      <p:sp>
        <p:nvSpPr>
          <p:cNvPr id="12" name="slide2-original-label">
            <a:extLst xmlns:a="http://schemas.openxmlformats.org/drawingml/2006/main">
              <a:ext uri="{FF2B5EF4-FFF2-40B4-BE49-F238E27FC236}">
                <a16:creationId xmlns:a16="http://schemas.microsoft.com/office/drawing/2014/main" id="{F46C1545-9E10-408F-9D16-3A1BD6D619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1323975"/>
            <a:ext cx="647700" cy="152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/>
          </a:bodyPr>
          <a:lstStyle xmlns:a="http://schemas.openxmlformats.org/drawingml/2006/main"/>
          <a:p xmlns:a="http://schemas.openxmlformats.org/drawingml/2006/main">
            <a:pPr algn="ctr">
              <a:buNone/>
              <a:defRPr sz="900" b="1">
                <a:solidFill>
                  <a:srgbClr val="0D4EA6"/>
                </a:solidFill>
                <a:latin typeface="PingFang SC"/>
                <a:ea typeface="PingFang SC"/>
                <a:cs typeface="PingFang SC"/>
              </a:defRPr>
            </a:pPr>
            <a:r>
              <a:rPr sz="900" b="1">
                <a:solidFill>
                  <a:srgbClr val="0D4EA6"/>
                </a:solidFill>
                <a:latin typeface="PingFang SC"/>
                <a:ea typeface="PingFang SC"/>
                <a:cs typeface="PingFang SC"/>
              </a:rPr>
              <a:t>截图原件</a:t>
            </a:r>
          </a:p>
        </p:txBody>
      </p:sp>
      <p:sp>
        <p:nvSpPr>
          <p:cNvPr id="13" name="slide2-zoom-query-card">
            <a:extLst xmlns:a="http://schemas.openxmlformats.org/drawingml/2006/main">
              <a:ext uri="{FF2B5EF4-FFF2-40B4-BE49-F238E27FC236}">
                <a16:creationId xmlns:a16="http://schemas.microsoft.com/office/drawing/2014/main" id="{B1940DCE-68AB-466C-ACF0-AAAD7FF051D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114800" y="1162050"/>
            <a:ext cx="7620000" cy="1485900"/>
          </a:xfrm>
          <a:prstGeom xmlns:a="http://schemas.openxmlformats.org/drawingml/2006/main" prst="roundRect">
            <a:avLst>
              <a:gd name="adj" fmla="val 7692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C8D7EF"/>
            </a:solidFill>
            <a:prstDash val="solid"/>
          </a:ln>
        </p:spPr>
      </p:sp>
      <p:sp>
        <p:nvSpPr>
          <p:cNvPr id="14" name="slide2-zoom-query-label-bg">
            <a:extLst xmlns:a="http://schemas.openxmlformats.org/drawingml/2006/main">
              <a:ext uri="{FF2B5EF4-FFF2-40B4-BE49-F238E27FC236}">
                <a16:creationId xmlns:a16="http://schemas.microsoft.com/office/drawing/2014/main" id="{A9BC1247-CC1A-4690-93BD-56E77F6B12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48150" y="1285875"/>
            <a:ext cx="1200150" cy="2667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1557C0">
              <a:alpha val="7843"/>
            </a:srgbClr>
          </a:solidFill>
          <a:ln xmlns:a="http://schemas.openxmlformats.org/drawingml/2006/main" w="9525">
            <a:solidFill>
              <a:srgbClr val="1557C0">
                <a:alpha val="33333"/>
              </a:srgbClr>
            </a:solidFill>
            <a:prstDash val="solid"/>
          </a:ln>
        </p:spPr>
      </p:sp>
      <p:pic>
        <p:nvPicPr>
          <p:cNvPr id="50" name="图片 41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f270116b20434535">
            <a:extLst>
              <a:ext uri="{96DAC541-7B7A-43D3-8B79-37D633B846F1}">
                <asvg:svgBlip xmlns:asvg="http://schemas.microsoft.com/office/drawing/2016/SVG/main" r:embed="R3662ff1562734ed2"/>
              </a:ext>
            </a:extLst>
          </a:blip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4352925" y="1333500"/>
            <a:ext cx="142875" cy="142875"/>
          </a:xfrm>
          <a:prstGeom xmlns:a="http://schemas.openxmlformats.org/drawingml/2006/main" prst="rect">
            <a:avLst/>
          </a:prstGeom>
        </p:spPr>
      </p:pic>
      <p:sp>
        <p:nvSpPr>
          <p:cNvPr id="16" name="slide2-zoom-query-label">
            <a:extLst xmlns:a="http://schemas.openxmlformats.org/drawingml/2006/main">
              <a:ext uri="{FF2B5EF4-FFF2-40B4-BE49-F238E27FC236}">
                <a16:creationId xmlns:a16="http://schemas.microsoft.com/office/drawing/2014/main" id="{1E780BBE-6D3B-40B2-A908-556A968DB1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62475" y="1314450"/>
            <a:ext cx="8191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/>
          </a:bodyPr>
          <a:lstStyle xmlns:a="http://schemas.openxmlformats.org/drawingml/2006/main"/>
          <a:p xmlns:a="http://schemas.openxmlformats.org/drawingml/2006/main">
            <a:pPr algn="l">
              <a:buNone/>
              <a:defRPr sz="900" b="1">
                <a:solidFill>
                  <a:srgbClr val="1557C0"/>
                </a:solidFill>
                <a:latin typeface="PingFang SC"/>
                <a:ea typeface="PingFang SC"/>
                <a:cs typeface="PingFang SC"/>
              </a:defRPr>
            </a:pPr>
            <a:r>
              <a:rPr sz="900" b="1">
                <a:solidFill>
                  <a:srgbClr val="1557C0"/>
                </a:solidFill>
                <a:latin typeface="PingFang SC"/>
                <a:ea typeface="PingFang SC"/>
                <a:cs typeface="PingFang SC"/>
              </a:rPr>
              <a:t>局部放大 01</a:t>
            </a:r>
          </a:p>
        </p:txBody>
      </p:sp>
      <p:pic>
        <p:nvPicPr>
          <p:cNvPr id="52" name="图片 43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cf080aac089d42b7"/>
          <a:srcRect xmlns:a="http://schemas.openxmlformats.org/drawingml/2006/main" l="0" t="26311" r="0" b="26311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4248150" y="1638300"/>
            <a:ext cx="7353300" cy="876300"/>
          </a:xfrm>
          <a:prstGeom xmlns:a="http://schemas.openxmlformats.org/drawingml/2006/main" prst="roundRect">
            <a:avLst/>
          </a:prstGeom>
        </p:spPr>
      </p:pic>
      <p:sp>
        <p:nvSpPr>
          <p:cNvPr id="18" name="slide2-zoom-sources-card">
            <a:extLst xmlns:a="http://schemas.openxmlformats.org/drawingml/2006/main">
              <a:ext uri="{FF2B5EF4-FFF2-40B4-BE49-F238E27FC236}">
                <a16:creationId xmlns:a16="http://schemas.microsoft.com/office/drawing/2014/main" id="{E5017116-2057-40AE-BB47-8B761022A8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114800" y="2857500"/>
            <a:ext cx="7620000" cy="1771650"/>
          </a:xfrm>
          <a:prstGeom xmlns:a="http://schemas.openxmlformats.org/drawingml/2006/main" prst="roundRect">
            <a:avLst>
              <a:gd name="adj" fmla="val 6452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C8D7EF"/>
            </a:solidFill>
            <a:prstDash val="solid"/>
          </a:ln>
        </p:spPr>
      </p:sp>
      <p:sp>
        <p:nvSpPr>
          <p:cNvPr id="19" name="slide2-zoom-sources-label-bg">
            <a:extLst xmlns:a="http://schemas.openxmlformats.org/drawingml/2006/main">
              <a:ext uri="{FF2B5EF4-FFF2-40B4-BE49-F238E27FC236}">
                <a16:creationId xmlns:a16="http://schemas.microsoft.com/office/drawing/2014/main" id="{129576C9-4DE3-4D9F-A4EF-5E5C177680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48150" y="2981325"/>
            <a:ext cx="1200150" cy="2667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EF7D1A">
              <a:alpha val="7843"/>
            </a:srgbClr>
          </a:solidFill>
          <a:ln xmlns:a="http://schemas.openxmlformats.org/drawingml/2006/main" w="9525">
            <a:solidFill>
              <a:srgbClr val="EF7D1A">
                <a:alpha val="33333"/>
              </a:srgbClr>
            </a:solidFill>
            <a:prstDash val="solid"/>
          </a:ln>
        </p:spPr>
      </p:sp>
      <p:pic>
        <p:nvPicPr>
          <p:cNvPr id="55" name="图片 46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de933cbd5a2542c6">
            <a:extLst>
              <a:ext uri="{96DAC541-7B7A-43D3-8B79-37D633B846F1}">
                <asvg:svgBlip xmlns:asvg="http://schemas.microsoft.com/office/drawing/2016/SVG/main" r:embed="R43deb1ec0b3b40a1"/>
              </a:ext>
            </a:extLst>
          </a:blip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4352925" y="3028950"/>
            <a:ext cx="142875" cy="142875"/>
          </a:xfrm>
          <a:prstGeom xmlns:a="http://schemas.openxmlformats.org/drawingml/2006/main" prst="rect">
            <a:avLst/>
          </a:prstGeom>
        </p:spPr>
      </p:pic>
      <p:sp>
        <p:nvSpPr>
          <p:cNvPr id="21" name="slide2-zoom-sources-label">
            <a:extLst xmlns:a="http://schemas.openxmlformats.org/drawingml/2006/main">
              <a:ext uri="{FF2B5EF4-FFF2-40B4-BE49-F238E27FC236}">
                <a16:creationId xmlns:a16="http://schemas.microsoft.com/office/drawing/2014/main" id="{9C0B47C3-33BC-46FC-9148-D3CA0E1092C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62475" y="3009900"/>
            <a:ext cx="8191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/>
          </a:bodyPr>
          <a:lstStyle xmlns:a="http://schemas.openxmlformats.org/drawingml/2006/main"/>
          <a:p xmlns:a="http://schemas.openxmlformats.org/drawingml/2006/main">
            <a:pPr algn="l">
              <a:buNone/>
              <a:defRPr sz="900" b="1">
                <a:solidFill>
                  <a:srgbClr val="EF7D1A"/>
                </a:solidFill>
                <a:latin typeface="PingFang SC"/>
                <a:ea typeface="PingFang SC"/>
                <a:cs typeface="PingFang SC"/>
              </a:defRPr>
            </a:pPr>
            <a:r>
              <a:rPr sz="900" b="1">
                <a:solidFill>
                  <a:srgbClr val="EF7D1A"/>
                </a:solidFill>
                <a:latin typeface="PingFang SC"/>
                <a:ea typeface="PingFang SC"/>
                <a:cs typeface="PingFang SC"/>
              </a:rPr>
              <a:t>局部放大 02</a:t>
            </a:r>
          </a:p>
        </p:txBody>
      </p:sp>
      <p:pic>
        <p:nvPicPr>
          <p:cNvPr id="57" name="图片 48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1a7a27ae8a9b4652"/>
          <a:srcRect xmlns:a="http://schemas.openxmlformats.org/drawingml/2006/main" l="0" t="29158" r="0" b="29158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4248150" y="3333750"/>
            <a:ext cx="7353300" cy="1162050"/>
          </a:xfrm>
          <a:prstGeom xmlns:a="http://schemas.openxmlformats.org/drawingml/2006/main" prst="roundRect">
            <a:avLst/>
          </a:prstGeom>
        </p:spPr>
      </p:pic>
      <p:sp>
        <p:nvSpPr>
          <p:cNvPr id="23" name="slide2-zoom-answer-card">
            <a:extLst xmlns:a="http://schemas.openxmlformats.org/drawingml/2006/main">
              <a:ext uri="{FF2B5EF4-FFF2-40B4-BE49-F238E27FC236}">
                <a16:creationId xmlns:a16="http://schemas.microsoft.com/office/drawing/2014/main" id="{F15DBFC6-B5A2-49C9-B6A7-9765906F6B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114800" y="4838700"/>
            <a:ext cx="7620000" cy="1466850"/>
          </a:xfrm>
          <a:prstGeom xmlns:a="http://schemas.openxmlformats.org/drawingml/2006/main" prst="roundRect">
            <a:avLst>
              <a:gd name="adj" fmla="val 7792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C8D7EF"/>
            </a:solidFill>
            <a:prstDash val="solid"/>
          </a:ln>
        </p:spPr>
      </p:sp>
      <p:sp>
        <p:nvSpPr>
          <p:cNvPr id="24" name="slide2-zoom-answer-label-bg">
            <a:extLst xmlns:a="http://schemas.openxmlformats.org/drawingml/2006/main">
              <a:ext uri="{FF2B5EF4-FFF2-40B4-BE49-F238E27FC236}">
                <a16:creationId xmlns:a16="http://schemas.microsoft.com/office/drawing/2014/main" id="{06A6F43D-F4C8-4412-8898-5D33E5B98B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48150" y="4962525"/>
            <a:ext cx="1200150" cy="2667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16803A">
              <a:alpha val="7843"/>
            </a:srgbClr>
          </a:solidFill>
          <a:ln xmlns:a="http://schemas.openxmlformats.org/drawingml/2006/main" w="9525">
            <a:solidFill>
              <a:srgbClr val="16803A">
                <a:alpha val="33333"/>
              </a:srgbClr>
            </a:solidFill>
            <a:prstDash val="solid"/>
          </a:ln>
        </p:spPr>
      </p:sp>
      <p:pic>
        <p:nvPicPr>
          <p:cNvPr id="60" name="图片 51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5084e28ec0ad4742">
            <a:extLst>
              <a:ext uri="{96DAC541-7B7A-43D3-8B79-37D633B846F1}">
                <asvg:svgBlip xmlns:asvg="http://schemas.microsoft.com/office/drawing/2016/SVG/main" r:embed="R9274ae3852ff44ad"/>
              </a:ext>
            </a:extLst>
          </a:blip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4352925" y="5010150"/>
            <a:ext cx="142875" cy="142875"/>
          </a:xfrm>
          <a:prstGeom xmlns:a="http://schemas.openxmlformats.org/drawingml/2006/main" prst="rect">
            <a:avLst/>
          </a:prstGeom>
        </p:spPr>
      </p:pic>
      <p:sp>
        <p:nvSpPr>
          <p:cNvPr id="26" name="slide2-zoom-answer-label">
            <a:extLst xmlns:a="http://schemas.openxmlformats.org/drawingml/2006/main">
              <a:ext uri="{FF2B5EF4-FFF2-40B4-BE49-F238E27FC236}">
                <a16:creationId xmlns:a16="http://schemas.microsoft.com/office/drawing/2014/main" id="{474C15B3-C697-446B-9CBF-B359B7B3BC5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62475" y="4991100"/>
            <a:ext cx="8191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/>
          </a:bodyPr>
          <a:lstStyle xmlns:a="http://schemas.openxmlformats.org/drawingml/2006/main"/>
          <a:p xmlns:a="http://schemas.openxmlformats.org/drawingml/2006/main">
            <a:pPr algn="l">
              <a:buNone/>
              <a:defRPr sz="900" b="1">
                <a:solidFill>
                  <a:srgbClr val="16803A"/>
                </a:solidFill>
                <a:latin typeface="PingFang SC"/>
                <a:ea typeface="PingFang SC"/>
                <a:cs typeface="PingFang SC"/>
              </a:defRPr>
            </a:pPr>
            <a:r>
              <a:rPr sz="900" b="1">
                <a:solidFill>
                  <a:srgbClr val="16803A"/>
                </a:solidFill>
                <a:latin typeface="PingFang SC"/>
                <a:ea typeface="PingFang SC"/>
                <a:cs typeface="PingFang SC"/>
              </a:rPr>
              <a:t>局部放大 03</a:t>
            </a:r>
          </a:p>
        </p:txBody>
      </p:sp>
      <p:pic>
        <p:nvPicPr>
          <p:cNvPr id="62" name="图片 53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1fb77ae0f5ec478a"/>
          <a:srcRect xmlns:a="http://schemas.openxmlformats.org/drawingml/2006/main" l="0" t="37688" r="0" b="37688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4248150" y="5314950"/>
            <a:ext cx="7353300" cy="857250"/>
          </a:xfrm>
          <a:prstGeom xmlns:a="http://schemas.openxmlformats.org/drawingml/2006/main"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947653394"/>
      </p:ext>
    </p:extLst>
  </p:cSld>
</p:sld>
</file>

<file path=ppt/slides/slide6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9" name="图片 1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c70157884b974df1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4044315" y="0"/>
            <a:ext cx="4102735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designed-background">
            <a:extLst xmlns:a="http://schemas.openxmlformats.org/drawingml/2006/main">
              <a:ext uri="{FF2B5EF4-FFF2-40B4-BE49-F238E27FC236}">
                <a16:creationId xmlns:a16="http://schemas.microsoft.com/office/drawing/2014/main" id="{4CBE4E8B-FFC7-466C-AEB7-0AB02A6650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7FA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top-accent">
            <a:extLst xmlns:a="http://schemas.openxmlformats.org/drawingml/2006/main">
              <a:ext uri="{FF2B5EF4-FFF2-40B4-BE49-F238E27FC236}">
                <a16:creationId xmlns:a16="http://schemas.microsoft.com/office/drawing/2014/main" id="{B323B184-C1F0-463A-A767-C49953318F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EF5FF"/>
          </a:solidFill>
          <a:ln xmlns:a="http://schemas.openxmlformats.org/drawingml/2006/main" w="0">
            <a:noFill/>
            <a:prstDash val="solid"/>
          </a:ln>
        </p:spPr>
      </p:sp>
      <p:pic>
        <p:nvPicPr>
          <p:cNvPr id="32" name="图片 25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c4e4e8e5bdfc4613">
            <a:extLst>
              <a:ext uri="{96DAC541-7B7A-43D3-8B79-37D633B846F1}">
                <asvg:svgBlip xmlns:asvg="http://schemas.microsoft.com/office/drawing/2016/SVG/main" r:embed="Rc45fdd77e8c7426b"/>
              </a:ext>
            </a:extLst>
          </a:blip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476250" y="361950"/>
            <a:ext cx="266700" cy="266700"/>
          </a:xfrm>
          <a:prstGeom xmlns:a="http://schemas.openxmlformats.org/drawingml/2006/main" prst="rect">
            <a:avLst/>
          </a:prstGeom>
        </p:spPr>
      </p:pic>
      <p:sp>
        <p:nvSpPr>
          <p:cNvPr id="5" name="section-title">
            <a:extLst xmlns:a="http://schemas.openxmlformats.org/drawingml/2006/main">
              <a:ext uri="{FF2B5EF4-FFF2-40B4-BE49-F238E27FC236}">
                <a16:creationId xmlns:a16="http://schemas.microsoft.com/office/drawing/2014/main" id="{A08C8F50-47E6-4C15-8B74-5941C29C51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304800"/>
            <a:ext cx="68580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/>
          </a:bodyPr>
          <a:lstStyle xmlns:a="http://schemas.openxmlformats.org/drawingml/2006/main"/>
          <a:p xmlns:a="http://schemas.openxmlformats.org/drawingml/2006/main">
            <a:pPr algn="l">
              <a:buNone/>
              <a:defRPr sz="2025" b="1">
                <a:solidFill>
                  <a:srgbClr val="0B1220"/>
                </a:solidFill>
                <a:latin typeface="PingFang SC"/>
                <a:ea typeface="PingFang SC"/>
                <a:cs typeface="PingFang SC"/>
              </a:defRPr>
            </a:pPr>
            <a:r>
              <a:rPr sz="2025" b="1">
                <a:solidFill>
                  <a:srgbClr val="0B1220"/>
                </a:solidFill>
                <a:latin typeface="PingFang SC"/>
                <a:ea typeface="PingFang SC"/>
                <a:cs typeface="PingFang SC"/>
              </a:rPr>
              <a:t>真实长文截图阅读版</a:t>
            </a:r>
          </a:p>
        </p:txBody>
      </p:sp>
      <p:sp>
        <p:nvSpPr>
          <p:cNvPr id="6" name="section-subtitle">
            <a:extLst xmlns:a="http://schemas.openxmlformats.org/drawingml/2006/main">
              <a:ext uri="{FF2B5EF4-FFF2-40B4-BE49-F238E27FC236}">
                <a16:creationId xmlns:a16="http://schemas.microsoft.com/office/drawing/2014/main" id="{995D8CCF-E9DB-4A0D-8651-5AB432D08F0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638175"/>
            <a:ext cx="78105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/>
          </a:bodyPr>
          <a:lstStyle xmlns:a="http://schemas.openxmlformats.org/drawingml/2006/main"/>
          <a:p xmlns:a="http://schemas.openxmlformats.org/drawingml/2006/main">
            <a:pPr algn="l">
              <a:buNone/>
              <a:defRPr sz="975" b="1">
                <a:solidFill>
                  <a:srgbClr val="5B677A"/>
                </a:solidFill>
                <a:latin typeface="PingFang SC"/>
                <a:ea typeface="PingFang SC"/>
                <a:cs typeface="PingFang SC"/>
              </a:defRPr>
            </a:pPr>
            <a:r>
              <a:rPr sz="975" b="1">
                <a:solidFill>
                  <a:srgbClr val="5B677A"/>
                </a:solidFill>
                <a:latin typeface="PingFang SC"/>
                <a:ea typeface="PingFang SC"/>
                <a:cs typeface="PingFang SC"/>
              </a:rPr>
              <a:t>保留截图原件，并放大关键阅读区</a:t>
            </a:r>
          </a:p>
        </p:txBody>
      </p:sp>
      <p:sp>
        <p:nvSpPr>
          <p:cNvPr id="7" name="section-rule">
            <a:extLst xmlns:a="http://schemas.openxmlformats.org/drawingml/2006/main">
              <a:ext uri="{FF2B5EF4-FFF2-40B4-BE49-F238E27FC236}">
                <a16:creationId xmlns:a16="http://schemas.microsoft.com/office/drawing/2014/main" id="{9E4F5592-B964-4D6B-87FA-0A7DF13C96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76250" y="933450"/>
            <a:ext cx="11239500" cy="12383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8D7E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8" name="slide3-original-shadow">
            <a:extLst xmlns:a="http://schemas.openxmlformats.org/drawingml/2006/main">
              <a:ext uri="{FF2B5EF4-FFF2-40B4-BE49-F238E27FC236}">
                <a16:creationId xmlns:a16="http://schemas.microsoft.com/office/drawing/2014/main" id="{F1276928-F7F1-497B-813A-9AF626408D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85775" y="1200150"/>
            <a:ext cx="2590800" cy="5143500"/>
          </a:xfrm>
          <a:prstGeom xmlns:a="http://schemas.openxmlformats.org/drawingml/2006/main" prst="roundRect">
            <a:avLst>
              <a:gd name="adj" fmla="val 4412"/>
            </a:avLst>
          </a:prstGeom>
          <a:solidFill xmlns:a="http://schemas.openxmlformats.org/drawingml/2006/main">
            <a:srgbClr val="DCE8F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9" name="slide3-original-card">
            <a:extLst xmlns:a="http://schemas.openxmlformats.org/drawingml/2006/main">
              <a:ext uri="{FF2B5EF4-FFF2-40B4-BE49-F238E27FC236}">
                <a16:creationId xmlns:a16="http://schemas.microsoft.com/office/drawing/2014/main" id="{AA384A0C-AFCF-4B27-B60B-F9CEEB5209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7200" y="1162050"/>
            <a:ext cx="2590800" cy="5143500"/>
          </a:xfrm>
          <a:prstGeom xmlns:a="http://schemas.openxmlformats.org/drawingml/2006/main" prst="roundRect">
            <a:avLst>
              <a:gd name="adj" fmla="val 4412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C8D7EF"/>
            </a:solidFill>
            <a:prstDash val="solid"/>
          </a:ln>
        </p:spPr>
      </p:sp>
      <p:pic>
        <p:nvPicPr>
          <p:cNvPr id="38" name="图片 31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c70157884b974df1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552450" y="1727972"/>
            <a:ext cx="2400300" cy="4011657"/>
          </a:xfrm>
          <a:prstGeom xmlns:a="http://schemas.openxmlformats.org/drawingml/2006/main" prst="roundRect">
            <a:avLst/>
          </a:prstGeom>
        </p:spPr>
      </p:pic>
      <p:sp>
        <p:nvSpPr>
          <p:cNvPr id="11" name="slide3-original-tag">
            <a:extLst xmlns:a="http://schemas.openxmlformats.org/drawingml/2006/main">
              <a:ext uri="{FF2B5EF4-FFF2-40B4-BE49-F238E27FC236}">
                <a16:creationId xmlns:a16="http://schemas.microsoft.com/office/drawing/2014/main" id="{34D636F3-CD84-4861-99D2-A8342C785D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1276350"/>
            <a:ext cx="990600" cy="2667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FFFFFF">
              <a:alpha val="90980"/>
            </a:srgbClr>
          </a:solidFill>
          <a:ln xmlns:a="http://schemas.openxmlformats.org/drawingml/2006/main" w="9525">
            <a:solidFill>
              <a:srgbClr val="C8D7EF"/>
            </a:solidFill>
            <a:prstDash val="solid"/>
          </a:ln>
        </p:spPr>
      </p:sp>
      <p:sp>
        <p:nvSpPr>
          <p:cNvPr id="12" name="slide3-original-label">
            <a:extLst xmlns:a="http://schemas.openxmlformats.org/drawingml/2006/main">
              <a:ext uri="{FF2B5EF4-FFF2-40B4-BE49-F238E27FC236}">
                <a16:creationId xmlns:a16="http://schemas.microsoft.com/office/drawing/2014/main" id="{6D3DE89B-36EC-40D3-B284-F4BFD3BAC0D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1323975"/>
            <a:ext cx="647700" cy="152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/>
          </a:bodyPr>
          <a:lstStyle xmlns:a="http://schemas.openxmlformats.org/drawingml/2006/main"/>
          <a:p xmlns:a="http://schemas.openxmlformats.org/drawingml/2006/main">
            <a:pPr algn="ctr">
              <a:buNone/>
              <a:defRPr sz="900" b="1">
                <a:solidFill>
                  <a:srgbClr val="16803A"/>
                </a:solidFill>
                <a:latin typeface="PingFang SC"/>
                <a:ea typeface="PingFang SC"/>
                <a:cs typeface="PingFang SC"/>
              </a:defRPr>
            </a:pPr>
            <a:r>
              <a:rPr sz="900" b="1">
                <a:solidFill>
                  <a:srgbClr val="16803A"/>
                </a:solidFill>
                <a:latin typeface="PingFang SC"/>
                <a:ea typeface="PingFang SC"/>
                <a:cs typeface="PingFang SC"/>
              </a:rPr>
              <a:t>截图原件</a:t>
            </a:r>
          </a:p>
        </p:txBody>
      </p:sp>
      <p:sp>
        <p:nvSpPr>
          <p:cNvPr id="13" name="slide3-zoom-top-card">
            <a:extLst xmlns:a="http://schemas.openxmlformats.org/drawingml/2006/main">
              <a:ext uri="{FF2B5EF4-FFF2-40B4-BE49-F238E27FC236}">
                <a16:creationId xmlns:a16="http://schemas.microsoft.com/office/drawing/2014/main" id="{CECC7BFE-7B7D-4CCB-8735-DB539D2C4B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333750" y="1162050"/>
            <a:ext cx="3857625" cy="5143500"/>
          </a:xfrm>
          <a:prstGeom xmlns:a="http://schemas.openxmlformats.org/drawingml/2006/main" prst="roundRect">
            <a:avLst>
              <a:gd name="adj" fmla="val 2963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C8D7EF"/>
            </a:solidFill>
            <a:prstDash val="solid"/>
          </a:ln>
        </p:spPr>
      </p:sp>
      <p:sp>
        <p:nvSpPr>
          <p:cNvPr id="14" name="slide3-zoom-top-label-bg">
            <a:extLst xmlns:a="http://schemas.openxmlformats.org/drawingml/2006/main">
              <a:ext uri="{FF2B5EF4-FFF2-40B4-BE49-F238E27FC236}">
                <a16:creationId xmlns:a16="http://schemas.microsoft.com/office/drawing/2014/main" id="{36CF7173-35C5-43B8-9B3C-0F78288E2E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67100" y="1285875"/>
            <a:ext cx="1200150" cy="2667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1557C0">
              <a:alpha val="7843"/>
            </a:srgbClr>
          </a:solidFill>
          <a:ln xmlns:a="http://schemas.openxmlformats.org/drawingml/2006/main" w="9525">
            <a:solidFill>
              <a:srgbClr val="1557C0">
                <a:alpha val="33333"/>
              </a:srgbClr>
            </a:solidFill>
            <a:prstDash val="solid"/>
          </a:ln>
        </p:spPr>
      </p:sp>
      <p:pic>
        <p:nvPicPr>
          <p:cNvPr id="43" name="图片 36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8c2aee69c01b4050">
            <a:extLst>
              <a:ext uri="{96DAC541-7B7A-43D3-8B79-37D633B846F1}">
                <asvg:svgBlip xmlns:asvg="http://schemas.microsoft.com/office/drawing/2016/SVG/main" r:embed="R9e2ebfa642e54c63"/>
              </a:ext>
            </a:extLst>
          </a:blip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3571875" y="1333500"/>
            <a:ext cx="142875" cy="142875"/>
          </a:xfrm>
          <a:prstGeom xmlns:a="http://schemas.openxmlformats.org/drawingml/2006/main" prst="rect">
            <a:avLst/>
          </a:prstGeom>
        </p:spPr>
      </p:pic>
      <p:sp>
        <p:nvSpPr>
          <p:cNvPr id="16" name="slide3-zoom-top-label">
            <a:extLst xmlns:a="http://schemas.openxmlformats.org/drawingml/2006/main">
              <a:ext uri="{FF2B5EF4-FFF2-40B4-BE49-F238E27FC236}">
                <a16:creationId xmlns:a16="http://schemas.microsoft.com/office/drawing/2014/main" id="{B548539C-604C-440F-8AB2-D44A31FE61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781425" y="1314450"/>
            <a:ext cx="8191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/>
          </a:bodyPr>
          <a:lstStyle xmlns:a="http://schemas.openxmlformats.org/drawingml/2006/main"/>
          <a:p xmlns:a="http://schemas.openxmlformats.org/drawingml/2006/main">
            <a:pPr algn="l">
              <a:buNone/>
              <a:defRPr sz="900" b="1">
                <a:solidFill>
                  <a:srgbClr val="1557C0"/>
                </a:solidFill>
                <a:latin typeface="PingFang SC"/>
                <a:ea typeface="PingFang SC"/>
                <a:cs typeface="PingFang SC"/>
              </a:defRPr>
            </a:pPr>
            <a:r>
              <a:rPr sz="900" b="1">
                <a:solidFill>
                  <a:srgbClr val="1557C0"/>
                </a:solidFill>
                <a:latin typeface="PingFang SC"/>
                <a:ea typeface="PingFang SC"/>
                <a:cs typeface="PingFang SC"/>
              </a:rPr>
              <a:t>局部放大 01</a:t>
            </a:r>
          </a:p>
        </p:txBody>
      </p:sp>
      <p:pic>
        <p:nvPicPr>
          <p:cNvPr id="45" name="图片 38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db5be0d4ac17474e"/>
          <a:srcRect xmlns:a="http://schemas.openxmlformats.org/drawingml/2006/main" l="10399" t="0" r="10399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3467100" y="1638300"/>
            <a:ext cx="3590925" cy="4533900"/>
          </a:xfrm>
          <a:prstGeom xmlns:a="http://schemas.openxmlformats.org/drawingml/2006/main" prst="roundRect">
            <a:avLst/>
          </a:prstGeom>
        </p:spPr>
      </p:pic>
      <p:sp>
        <p:nvSpPr>
          <p:cNvPr id="18" name="slide3-zoom-bottom-card">
            <a:extLst xmlns:a="http://schemas.openxmlformats.org/drawingml/2006/main">
              <a:ext uri="{FF2B5EF4-FFF2-40B4-BE49-F238E27FC236}">
                <a16:creationId xmlns:a16="http://schemas.microsoft.com/office/drawing/2014/main" id="{F92768BF-99ED-4C78-A2CD-19FF4BD200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77125" y="1162050"/>
            <a:ext cx="3857625" cy="5143500"/>
          </a:xfrm>
          <a:prstGeom xmlns:a="http://schemas.openxmlformats.org/drawingml/2006/main" prst="roundRect">
            <a:avLst>
              <a:gd name="adj" fmla="val 2963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C8D7EF"/>
            </a:solidFill>
            <a:prstDash val="solid"/>
          </a:ln>
        </p:spPr>
      </p:sp>
      <p:sp>
        <p:nvSpPr>
          <p:cNvPr id="19" name="slide3-zoom-bottom-label-bg">
            <a:extLst xmlns:a="http://schemas.openxmlformats.org/drawingml/2006/main">
              <a:ext uri="{FF2B5EF4-FFF2-40B4-BE49-F238E27FC236}">
                <a16:creationId xmlns:a16="http://schemas.microsoft.com/office/drawing/2014/main" id="{0914B20C-8984-43C8-AC6C-18F5A52927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10475" y="1285875"/>
            <a:ext cx="1200150" cy="2667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EF7D1A">
              <a:alpha val="7843"/>
            </a:srgbClr>
          </a:solidFill>
          <a:ln xmlns:a="http://schemas.openxmlformats.org/drawingml/2006/main" w="9525">
            <a:solidFill>
              <a:srgbClr val="EF7D1A">
                <a:alpha val="33333"/>
              </a:srgbClr>
            </a:solidFill>
            <a:prstDash val="solid"/>
          </a:ln>
        </p:spPr>
      </p:sp>
      <p:pic>
        <p:nvPicPr>
          <p:cNvPr id="48" name="图片 41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87500dc3dda34a54">
            <a:extLst>
              <a:ext uri="{96DAC541-7B7A-43D3-8B79-37D633B846F1}">
                <asvg:svgBlip xmlns:asvg="http://schemas.microsoft.com/office/drawing/2016/SVG/main" r:embed="R5da932ff0e964209"/>
              </a:ext>
            </a:extLst>
          </a:blip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715250" y="1333500"/>
            <a:ext cx="142875" cy="142875"/>
          </a:xfrm>
          <a:prstGeom xmlns:a="http://schemas.openxmlformats.org/drawingml/2006/main" prst="rect">
            <a:avLst/>
          </a:prstGeom>
        </p:spPr>
      </p:pic>
      <p:sp>
        <p:nvSpPr>
          <p:cNvPr id="21" name="slide3-zoom-bottom-label">
            <a:extLst xmlns:a="http://schemas.openxmlformats.org/drawingml/2006/main">
              <a:ext uri="{FF2B5EF4-FFF2-40B4-BE49-F238E27FC236}">
                <a16:creationId xmlns:a16="http://schemas.microsoft.com/office/drawing/2014/main" id="{0464C5FB-D495-4EBF-9257-2B172D90F6E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24800" y="1314450"/>
            <a:ext cx="8191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/>
          </a:bodyPr>
          <a:lstStyle xmlns:a="http://schemas.openxmlformats.org/drawingml/2006/main"/>
          <a:p xmlns:a="http://schemas.openxmlformats.org/drawingml/2006/main">
            <a:pPr algn="l">
              <a:buNone/>
              <a:defRPr sz="900" b="1">
                <a:solidFill>
                  <a:srgbClr val="EF7D1A"/>
                </a:solidFill>
                <a:latin typeface="PingFang SC"/>
                <a:ea typeface="PingFang SC"/>
                <a:cs typeface="PingFang SC"/>
              </a:defRPr>
            </a:pPr>
            <a:r>
              <a:rPr sz="900" b="1">
                <a:solidFill>
                  <a:srgbClr val="EF7D1A"/>
                </a:solidFill>
                <a:latin typeface="PingFang SC"/>
                <a:ea typeface="PingFang SC"/>
                <a:cs typeface="PingFang SC"/>
              </a:rPr>
              <a:t>局部放大 02</a:t>
            </a:r>
          </a:p>
        </p:txBody>
      </p:sp>
      <p:pic>
        <p:nvPicPr>
          <p:cNvPr id="50" name="图片 43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1f2d0a7a6c1f4cdc"/>
          <a:srcRect xmlns:a="http://schemas.openxmlformats.org/drawingml/2006/main" l="4212" t="0" r="4212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610475" y="1638300"/>
            <a:ext cx="3590925" cy="4533900"/>
          </a:xfrm>
          <a:prstGeom xmlns:a="http://schemas.openxmlformats.org/drawingml/2006/main"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48556"/>
      </p:ext>
    </p:extLst>
  </p:cSld>
</p:sld>
</file>

<file path=ppt/slides/slide7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文本框 1">
            <a:extLst xmlns:a="http://schemas.openxmlformats.org/drawingml/2006/main">
              <a:ext uri="{FF2B5EF4-FFF2-40B4-BE49-F238E27FC236}">
                <a16:creationId xmlns:a16="http://schemas.microsoft.com/office/drawing/2014/main" id="{3523A45C-28EB-4AC8-AF5E-8C2CFFF623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279650" y="2138680"/>
            <a:ext cx="7258685" cy="64516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>
            <a:spAutoFit/>
          </a:bodyPr>
          <a:lstStyle xmlns:a="http://schemas.openxmlformats.org/drawingml/2006/main"/>
          <a:p xmlns:a="http://schemas.openxmlformats.org/drawingml/2006/main">
            <a:r>
              <a:t>https://www.doubao.com/thread/x91b26652862787af8935ce1234c8513c</a:t>
            </a:r>
          </a:p>
        </p:txBody>
      </p:sp>
      <p:sp>
        <p:nvSpPr>
          <p:cNvPr id="3" name="designed-background">
            <a:extLst xmlns:a="http://schemas.openxmlformats.org/drawingml/2006/main">
              <a:ext uri="{FF2B5EF4-FFF2-40B4-BE49-F238E27FC236}">
                <a16:creationId xmlns:a16="http://schemas.microsoft.com/office/drawing/2014/main" id="{A32CBA40-08D6-4D8F-BA55-2FEA39657E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7FA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top-accent">
            <a:extLst xmlns:a="http://schemas.openxmlformats.org/drawingml/2006/main">
              <a:ext uri="{FF2B5EF4-FFF2-40B4-BE49-F238E27FC236}">
                <a16:creationId xmlns:a16="http://schemas.microsoft.com/office/drawing/2014/main" id="{1D2C0DBE-A94E-484B-B8D3-3D6A4D0C46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EF5FF"/>
          </a:solidFill>
          <a:ln xmlns:a="http://schemas.openxmlformats.org/drawingml/2006/main" w="0">
            <a:noFill/>
            <a:prstDash val="solid"/>
          </a:ln>
        </p:spPr>
      </p:sp>
      <p:pic>
        <p:nvPicPr>
          <p:cNvPr id="24" name="图片 20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f37341d5f7de46f3">
            <a:extLst>
              <a:ext uri="{96DAC541-7B7A-43D3-8B79-37D633B846F1}">
                <asvg:svgBlip xmlns:asvg="http://schemas.microsoft.com/office/drawing/2016/SVG/main" r:embed="Re4fd6b7246fd4318"/>
              </a:ext>
            </a:extLst>
          </a:blip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476250" y="361950"/>
            <a:ext cx="266700" cy="266700"/>
          </a:xfrm>
          <a:prstGeom xmlns:a="http://schemas.openxmlformats.org/drawingml/2006/main" prst="rect">
            <a:avLst/>
          </a:prstGeom>
        </p:spPr>
      </p:pic>
      <p:sp>
        <p:nvSpPr>
          <p:cNvPr id="6" name="section-title">
            <a:extLst xmlns:a="http://schemas.openxmlformats.org/drawingml/2006/main">
              <a:ext uri="{FF2B5EF4-FFF2-40B4-BE49-F238E27FC236}">
                <a16:creationId xmlns:a16="http://schemas.microsoft.com/office/drawing/2014/main" id="{4DF8F7A0-CF0D-422B-8FFC-70CB11A6C75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304800"/>
            <a:ext cx="68580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/>
          </a:bodyPr>
          <a:lstStyle xmlns:a="http://schemas.openxmlformats.org/drawingml/2006/main"/>
          <a:p xmlns:a="http://schemas.openxmlformats.org/drawingml/2006/main">
            <a:pPr algn="l">
              <a:buNone/>
              <a:defRPr sz="2025" b="1">
                <a:solidFill>
                  <a:srgbClr val="0B1220"/>
                </a:solidFill>
                <a:latin typeface="PingFang SC"/>
                <a:ea typeface="PingFang SC"/>
                <a:cs typeface="PingFang SC"/>
              </a:defRPr>
            </a:pPr>
            <a:r>
              <a:rPr sz="2025" b="1">
                <a:solidFill>
                  <a:srgbClr val="0B1220"/>
                </a:solidFill>
                <a:latin typeface="PingFang SC"/>
                <a:ea typeface="PingFang SC"/>
                <a:cs typeface="PingFang SC"/>
              </a:rPr>
              <a:t>原始来源链接</a:t>
            </a:r>
          </a:p>
        </p:txBody>
      </p:sp>
      <p:sp>
        <p:nvSpPr>
          <p:cNvPr id="7" name="section-subtitle">
            <a:extLst xmlns:a="http://schemas.openxmlformats.org/drawingml/2006/main">
              <a:ext uri="{FF2B5EF4-FFF2-40B4-BE49-F238E27FC236}">
                <a16:creationId xmlns:a16="http://schemas.microsoft.com/office/drawing/2014/main" id="{19E519D6-F481-427A-BC48-B1FDA7840E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638175"/>
            <a:ext cx="78105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/>
          </a:bodyPr>
          <a:lstStyle xmlns:a="http://schemas.openxmlformats.org/drawingml/2006/main"/>
          <a:p xmlns:a="http://schemas.openxmlformats.org/drawingml/2006/main">
            <a:pPr algn="l">
              <a:buNone/>
              <a:defRPr sz="975" b="1">
                <a:solidFill>
                  <a:srgbClr val="5B677A"/>
                </a:solidFill>
                <a:latin typeface="PingFang SC"/>
                <a:ea typeface="PingFang SC"/>
                <a:cs typeface="PingFang SC"/>
              </a:defRPr>
            </a:pPr>
            <a:r>
              <a:rPr sz="975" b="1">
                <a:solidFill>
                  <a:srgbClr val="5B677A"/>
                </a:solidFill>
                <a:latin typeface="PingFang SC"/>
                <a:ea typeface="PingFang SC"/>
                <a:cs typeface="PingFang SC"/>
              </a:rPr>
              <a:t>URL 原样保留，可直接复制或点击访问</a:t>
            </a:r>
          </a:p>
        </p:txBody>
      </p:sp>
      <p:sp>
        <p:nvSpPr>
          <p:cNvPr id="8" name="section-rule">
            <a:extLst xmlns:a="http://schemas.openxmlformats.org/drawingml/2006/main">
              <a:ext uri="{FF2B5EF4-FFF2-40B4-BE49-F238E27FC236}">
                <a16:creationId xmlns:a16="http://schemas.microsoft.com/office/drawing/2014/main" id="{51B311DD-4222-466F-BB41-8D0EED97E7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76250" y="933450"/>
            <a:ext cx="11239500" cy="12383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8D7E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9" name="source-card">
            <a:extLst xmlns:a="http://schemas.openxmlformats.org/drawingml/2006/main">
              <a:ext uri="{FF2B5EF4-FFF2-40B4-BE49-F238E27FC236}">
                <a16:creationId xmlns:a16="http://schemas.microsoft.com/office/drawing/2014/main" id="{A9D0B9CE-09EB-4953-B6F8-E4F0C41A8F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95450" y="1695450"/>
            <a:ext cx="8801100" cy="2705100"/>
          </a:xfrm>
          <a:prstGeom xmlns:a="http://schemas.openxmlformats.org/drawingml/2006/main" prst="roundRect">
            <a:avLst>
              <a:gd name="adj" fmla="val 633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4288">
            <a:solidFill>
              <a:srgbClr val="D7C9F2"/>
            </a:solidFill>
            <a:prstDash val="solid"/>
          </a:ln>
        </p:spPr>
      </p:sp>
      <p:sp>
        <p:nvSpPr>
          <p:cNvPr id="10" name="source-accent">
            <a:extLst xmlns:a="http://schemas.openxmlformats.org/drawingml/2006/main">
              <a:ext uri="{FF2B5EF4-FFF2-40B4-BE49-F238E27FC236}">
                <a16:creationId xmlns:a16="http://schemas.microsoft.com/office/drawing/2014/main" id="{0C8DC603-149D-4DBA-8F60-DA9BE586E59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95450" y="1695450"/>
            <a:ext cx="95250" cy="27051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6E42C1"/>
          </a:solidFill>
          <a:ln xmlns:a="http://schemas.openxmlformats.org/drawingml/2006/main" w="0">
            <a:noFill/>
            <a:prstDash val="solid"/>
          </a:ln>
        </p:spPr>
      </p:sp>
      <p:pic>
        <p:nvPicPr>
          <p:cNvPr id="30" name="图片 26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f37341d5f7de46f3">
            <a:extLst>
              <a:ext uri="{96DAC541-7B7A-43D3-8B79-37D633B846F1}">
                <asvg:svgBlip xmlns:asvg="http://schemas.microsoft.com/office/drawing/2016/SVG/main" r:embed="Re4fd6b7246fd4318"/>
              </a:ext>
            </a:extLst>
          </a:blip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2171700" y="2114550"/>
            <a:ext cx="514350" cy="514350"/>
          </a:xfrm>
          <a:prstGeom xmlns:a="http://schemas.openxmlformats.org/drawingml/2006/main" prst="rect">
            <a:avLst/>
          </a:prstGeom>
        </p:spPr>
      </p:pic>
      <p:sp>
        <p:nvSpPr>
          <p:cNvPr id="12" name="source-label">
            <a:extLst xmlns:a="http://schemas.openxmlformats.org/drawingml/2006/main">
              <a:ext uri="{FF2B5EF4-FFF2-40B4-BE49-F238E27FC236}">
                <a16:creationId xmlns:a16="http://schemas.microsoft.com/office/drawing/2014/main" id="{7B82AB7D-5CDB-4881-AC50-997447014BC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952750" y="2047875"/>
            <a:ext cx="22860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/>
          </a:bodyPr>
          <a:lstStyle xmlns:a="http://schemas.openxmlformats.org/drawingml/2006/main"/>
          <a:p xmlns:a="http://schemas.openxmlformats.org/drawingml/2006/main">
            <a:pPr algn="l">
              <a:buNone/>
              <a:defRPr sz="1350" b="1">
                <a:solidFill>
                  <a:srgbClr val="0B1220"/>
                </a:solidFill>
                <a:latin typeface="PingFang SC"/>
                <a:ea typeface="PingFang SC"/>
                <a:cs typeface="PingFang SC"/>
              </a:defRPr>
            </a:pPr>
            <a:r>
              <a:rPr sz="1350" b="1">
                <a:solidFill>
                  <a:srgbClr val="0B1220"/>
                </a:solidFill>
                <a:latin typeface="PingFang SC"/>
                <a:ea typeface="PingFang SC"/>
                <a:cs typeface="PingFang SC"/>
              </a:rPr>
              <a:t>来源 URL</a:t>
            </a:r>
          </a:p>
        </p:txBody>
      </p:sp>
      <p:sp>
        <p:nvSpPr>
          <p:cNvPr id="13" name="source-url">
            <a:extLst xmlns:a="http://schemas.openxmlformats.org/drawingml/2006/main">
              <a:ext uri="{FF2B5EF4-FFF2-40B4-BE49-F238E27FC236}">
                <a16:creationId xmlns:a16="http://schemas.microsoft.com/office/drawing/2014/main" id="{C1947189-6607-47D1-AA46-C9F711FA44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952750" y="2457450"/>
            <a:ext cx="6781800" cy="781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5F8FF"/>
          </a:solidFill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171450" tIns="152400" rIns="171450" bIns="152400" anchor="t">
            <a:normAutofit fontScale="94697"/>
          </a:bodyPr>
          <a:lstStyle xmlns:a="http://schemas.openxmlformats.org/drawingml/2006/main"/>
          <a:p xmlns:a="http://schemas.openxmlformats.org/drawingml/2006/main">
            <a:pPr algn="l">
              <a:buNone/>
              <a:defRPr sz="1650" b="0">
                <a:solidFill>
                  <a:srgbClr val="0D4EA6"/>
                </a:solidFill>
                <a:latin typeface="PingFang SC"/>
                <a:ea typeface="PingFang SC"/>
                <a:cs typeface="PingFang SC"/>
              </a:defRPr>
            </a:pPr>
            <a:r>
              <a:rPr sz="1650" b="0">
                <a:solidFill>
                  <a:srgbClr val="0D4EA6"/>
                </a:solidFill>
                <a:latin typeface="PingFang SC"/>
                <a:ea typeface="PingFang SC"/>
                <a:cs typeface="PingFang SC"/>
                <a:hlinkClick xmlns:r="http://schemas.openxmlformats.org/officeDocument/2006/relationships" r:id="R29f48feb5c834383"/>
              </a:rPr>
              <a:t>https://www.doubao.com/thread/x91b26652862787af8935ce1234c8513c</a:t>
            </a:r>
          </a:p>
        </p:txBody>
      </p:sp>
      <p:sp>
        <p:nvSpPr>
          <p:cNvPr id="14" name="source-chip">
            <a:extLst xmlns:a="http://schemas.openxmlformats.org/drawingml/2006/main">
              <a:ext uri="{FF2B5EF4-FFF2-40B4-BE49-F238E27FC236}">
                <a16:creationId xmlns:a16="http://schemas.microsoft.com/office/drawing/2014/main" id="{1DCD9BDA-4BCF-425B-B6A0-DBE26B1105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952750" y="3448050"/>
            <a:ext cx="1619250" cy="32385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F2ECFF"/>
          </a:solidFill>
          <a:ln xmlns:a="http://schemas.openxmlformats.org/drawingml/2006/main" w="9525">
            <a:solidFill>
              <a:srgbClr val="D7C9F2"/>
            </a:solidFill>
            <a:prstDash val="solid"/>
          </a:ln>
        </p:spPr>
      </p:sp>
      <p:sp>
        <p:nvSpPr>
          <p:cNvPr id="15" name="source-chip-text">
            <a:extLst xmlns:a="http://schemas.openxmlformats.org/drawingml/2006/main">
              <a:ext uri="{FF2B5EF4-FFF2-40B4-BE49-F238E27FC236}">
                <a16:creationId xmlns:a16="http://schemas.microsoft.com/office/drawing/2014/main" id="{77F32885-9E50-4905-ADE0-BB4F09DEF2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238500" y="3524250"/>
            <a:ext cx="1047750" cy="152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0000"/>
          </a:bodyPr>
          <a:lstStyle xmlns:a="http://schemas.openxmlformats.org/drawingml/2006/main"/>
          <a:p xmlns:a="http://schemas.openxmlformats.org/drawingml/2006/main">
            <a:pPr algn="ctr">
              <a:buNone/>
              <a:defRPr sz="975" b="1">
                <a:solidFill>
                  <a:srgbClr val="6E42C1"/>
                </a:solidFill>
                <a:latin typeface="PingFang SC"/>
                <a:ea typeface="PingFang SC"/>
                <a:cs typeface="PingFang SC"/>
              </a:defRPr>
            </a:pPr>
            <a:r>
              <a:rPr sz="975" b="1">
                <a:solidFill>
                  <a:srgbClr val="6E42C1"/>
                </a:solidFill>
                <a:latin typeface="PingFang SC"/>
                <a:ea typeface="PingFang SC"/>
                <a:cs typeface="PingFang SC"/>
                <a:hlinkClick xmlns:r="http://schemas.openxmlformats.org/officeDocument/2006/relationships" r:id="R6303e485567b4537"/>
              </a:rPr>
              <a:t>豆包</a:t>
            </a:r>
            <a:r>
              <a:rPr sz="975" b="1">
                <a:solidFill>
                  <a:srgbClr val="6E42C1"/>
                </a:solidFill>
                <a:latin typeface="PingFang SC"/>
                <a:ea typeface="PingFang SC"/>
                <a:cs typeface="PingFang SC"/>
                <a:hlinkClick xmlns:r="http://schemas.openxmlformats.org/officeDocument/2006/relationships" r:id="R4839374641a04d2d"/>
              </a:rPr>
              <a:t>链接</a:t>
            </a:r>
          </a:p>
        </p:txBody>
      </p:sp>
      <p:pic>
        <p:nvPicPr>
          <p:cNvPr id="35" name="图片 31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81ba8dfe4d848fb">
            <a:extLst>
              <a:ext uri="{96DAC541-7B7A-43D3-8B79-37D633B846F1}">
                <asvg:svgBlip xmlns:asvg="http://schemas.microsoft.com/office/drawing/2016/SVG/main" r:embed="R1ec0dbd2620c4623"/>
              </a:ext>
            </a:extLst>
          </a:blip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9912350" y="2708910"/>
            <a:ext cx="361950" cy="361950"/>
          </a:xfrm>
          <a:prstGeom xmlns:a="http://schemas.openxmlformats.org/drawingml/2006/main" prst="rect">
            <a:avLst/>
          </a:prstGeom>
        </p:spPr>
      </p:pic>
      <p:sp>
        <p:nvSpPr>
          <p:cNvPr id="17" name="source-footer">
            <a:extLst xmlns:a="http://schemas.openxmlformats.org/drawingml/2006/main">
              <a:ext uri="{FF2B5EF4-FFF2-40B4-BE49-F238E27FC236}">
                <a16:creationId xmlns:a16="http://schemas.microsoft.com/office/drawing/2014/main" id="{F8A28FE1-938C-4D55-B63A-D901B728DE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495550" y="5410200"/>
            <a:ext cx="6724650" cy="361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/>
          </a:bodyPr>
          <a:lstStyle xmlns:a="http://schemas.openxmlformats.org/drawingml/2006/main"/>
          <a:p xmlns:a="http://schemas.openxmlformats.org/drawingml/2006/main">
            <a:pPr algn="ctr">
              <a:buNone/>
              <a:defRPr sz="1200" b="0">
                <a:solidFill>
                  <a:srgbClr val="5B677A"/>
                </a:solidFill>
                <a:latin typeface="PingFang SC"/>
                <a:ea typeface="PingFang SC"/>
                <a:cs typeface="PingFang SC"/>
              </a:defRPr>
            </a:pPr>
          </a:p>
        </p:txBody>
      </p:sp>
    </p:spTree>
    <p:extLst>
      <p:ext uri="{BB962C8B-B14F-4D97-AF65-F5344CB8AC3E}">
        <p14:creationId xmlns:p14="http://schemas.microsoft.com/office/powerpoint/2010/main" val="1498673160"/>
      </p:ext>
    </p:extLst>
  </p:cSld>
</p:sld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solidFill>
          <a:schemeClr val="dk1"/>
        </a:solidFill>
        <a:solidFill>
          <a:schemeClr val="accent1"/>
        </a:soli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ap:Properties xmlns:ap="http://schemas.openxmlformats.org/officeDocument/2006/extended-properties">
  <ap:Application>Walnut Exporter</ap:Application>
  <ap:PresentationFormat>Converted Presentation</ap:PresentationFormat>
  <ap:Slides>0</ap:Slides>
  <ap:Notes>0</ap:Notes>
  <ap:HiddenSlides>0</ap:HiddenSlides>
  <ap:SharedDoc>false</ap:SharedDoc>
  <ap:DocSecurity>0</ap:DocSecurit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creator>Walnut Exporter</dc:creator>
  <lastModifiedBy>Walnut Exporter</lastModifiedBy>
  <dc:title>Presentation</dc:title>
  <dcterms:created xsi:type="dcterms:W3CDTF">2026-06-17T03:51:01.5850000Z</dcterms:created>
  <dcterms:modified xsi:type="dcterms:W3CDTF">2026-06-17T03:51:01.5850000Z</dcterms:modified>
</coreProperties>
</file>