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25.svg" ContentType="image/svg+xml"/>
  <Override PartName="/ppt/media/image26.svg" ContentType="image/svg+xml"/>
  <Override PartName="/ppt/media/image27.svg" ContentType="image/svg+xml"/>
  <Override PartName="/ppt/media/image28.svg" ContentType="image/svg+xml"/>
  <Override PartName="/ppt/media/image29.svg" ContentType="image/svg+xml"/>
  <Override PartName="/ppt/media/image3.svg" ContentType="image/svg+xml"/>
  <Override PartName="/ppt/media/image30.svg" ContentType="image/svg+xml"/>
  <Override PartName="/ppt/media/image31.svg" ContentType="image/svg+xml"/>
  <Override PartName="/ppt/media/image32.svg" ContentType="image/svg+xml"/>
  <Override PartName="/ppt/media/image33.svg" ContentType="image/svg+xml"/>
  <Override PartName="/ppt/media/image34.svg" ContentType="image/svg+xml"/>
  <Override PartName="/ppt/media/image35.svg" ContentType="image/svg+xml"/>
  <Override PartName="/ppt/media/image36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5.svg" ContentType="image/svg+xml"/>
  <Override PartName="/ppt/media/image54.svg" ContentType="image/svg+xml"/>
  <Override PartName="/ppt/media/image5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custDataLst>
    <p:tags r:id="rId13"/>
  </p:custDataLst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"/>
          <p:cNvSpPr/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本页将 AI 搜索拆成 8 个可编辑环节：从用户搜索开始，经过意图识别、查询规划、检索召回、内容评估、证据融合，到答案生成与反馈优化。讲解时可强调底层逻辑：先理解问题，再找到证据，再判断证据，最后生成答案并根据反馈持续优化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svg"/><Relationship Id="rId7" Type="http://schemas.openxmlformats.org/officeDocument/2006/relationships/image" Target="../media/image7.svg"/><Relationship Id="rId6" Type="http://schemas.openxmlformats.org/officeDocument/2006/relationships/image" Target="../media/image6.svg"/><Relationship Id="rId5" Type="http://schemas.openxmlformats.org/officeDocument/2006/relationships/image" Target="../media/image5.svg"/><Relationship Id="rId4" Type="http://schemas.openxmlformats.org/officeDocument/2006/relationships/image" Target="../media/image4.svg"/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5.svg"/><Relationship Id="rId14" Type="http://schemas.openxmlformats.org/officeDocument/2006/relationships/image" Target="../media/image14.svg"/><Relationship Id="rId13" Type="http://schemas.openxmlformats.org/officeDocument/2006/relationships/image" Target="../media/image13.svg"/><Relationship Id="rId12" Type="http://schemas.openxmlformats.org/officeDocument/2006/relationships/image" Target="../media/image12.svg"/><Relationship Id="rId11" Type="http://schemas.openxmlformats.org/officeDocument/2006/relationships/image" Target="../media/image11.sv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svg"/><Relationship Id="rId8" Type="http://schemas.openxmlformats.org/officeDocument/2006/relationships/image" Target="../media/image22.svg"/><Relationship Id="rId7" Type="http://schemas.openxmlformats.org/officeDocument/2006/relationships/image" Target="../media/image21.svg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Relationship Id="rId3" Type="http://schemas.openxmlformats.org/officeDocument/2006/relationships/image" Target="../media/image17.svg"/><Relationship Id="rId25" Type="http://schemas.openxmlformats.org/officeDocument/2006/relationships/notesSlide" Target="../notesSlides/notesSlide2.x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37.svg"/><Relationship Id="rId22" Type="http://schemas.openxmlformats.org/officeDocument/2006/relationships/image" Target="../media/image36.svg"/><Relationship Id="rId21" Type="http://schemas.openxmlformats.org/officeDocument/2006/relationships/image" Target="../media/image35.svg"/><Relationship Id="rId20" Type="http://schemas.openxmlformats.org/officeDocument/2006/relationships/image" Target="../media/image34.svg"/><Relationship Id="rId2" Type="http://schemas.openxmlformats.org/officeDocument/2006/relationships/image" Target="../media/image16.svg"/><Relationship Id="rId19" Type="http://schemas.openxmlformats.org/officeDocument/2006/relationships/image" Target="../media/image33.svg"/><Relationship Id="rId18" Type="http://schemas.openxmlformats.org/officeDocument/2006/relationships/image" Target="../media/image32.svg"/><Relationship Id="rId17" Type="http://schemas.openxmlformats.org/officeDocument/2006/relationships/image" Target="../media/image31.svg"/><Relationship Id="rId16" Type="http://schemas.openxmlformats.org/officeDocument/2006/relationships/image" Target="../media/image30.svg"/><Relationship Id="rId15" Type="http://schemas.openxmlformats.org/officeDocument/2006/relationships/image" Target="../media/image29.svg"/><Relationship Id="rId14" Type="http://schemas.openxmlformats.org/officeDocument/2006/relationships/image" Target="../media/image28.svg"/><Relationship Id="rId13" Type="http://schemas.openxmlformats.org/officeDocument/2006/relationships/image" Target="../media/image27.svg"/><Relationship Id="rId12" Type="http://schemas.openxmlformats.org/officeDocument/2006/relationships/image" Target="../media/image26.svg"/><Relationship Id="rId11" Type="http://schemas.openxmlformats.org/officeDocument/2006/relationships/image" Target="../media/image25.svg"/><Relationship Id="rId10" Type="http://schemas.openxmlformats.org/officeDocument/2006/relationships/image" Target="../media/image24.sv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svg"/><Relationship Id="rId7" Type="http://schemas.openxmlformats.org/officeDocument/2006/relationships/image" Target="../media/image45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3" Type="http://schemas.openxmlformats.org/officeDocument/2006/relationships/image" Target="../media/image41.svg"/><Relationship Id="rId2" Type="http://schemas.openxmlformats.org/officeDocument/2006/relationships/image" Target="../media/image1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png"/><Relationship Id="rId8" Type="http://schemas.openxmlformats.org/officeDocument/2006/relationships/image" Target="../media/image44.sv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openxmlformats.org/officeDocument/2006/relationships/image" Target="../media/image42.svg"/><Relationship Id="rId4" Type="http://schemas.openxmlformats.org/officeDocument/2006/relationships/image" Target="../media/image50.png"/><Relationship Id="rId3" Type="http://schemas.openxmlformats.org/officeDocument/2006/relationships/image" Target="../media/image28.svg"/><Relationship Id="rId2" Type="http://schemas.openxmlformats.org/officeDocument/2006/relationships/image" Target="../media/image49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5.svg"/><Relationship Id="rId4" Type="http://schemas.openxmlformats.org/officeDocument/2006/relationships/hyperlink" Target="https://www.doubao.com/thread/x91b26652862787af8935ce1234c8513c&#13;" TargetMode="External"/><Relationship Id="rId3" Type="http://schemas.openxmlformats.org/officeDocument/2006/relationships/hyperlink" Target="https://www.doubao.com/thread/x91b26652862787af8935ce1234c8513c" TargetMode="External"/><Relationship Id="rId2" Type="http://schemas.openxmlformats.org/officeDocument/2006/relationships/image" Target="../media/image54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A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矩形 2"/>
          <p:cNvSpPr>
            <a:spLocks noGrp="1"/>
          </p:cNvSpPr>
          <p:nvPr/>
        </p:nvSpPr>
        <p:spPr>
          <a:xfrm>
            <a:off x="0" y="0"/>
            <a:ext cx="12192000" cy="209550"/>
          </a:xfrm>
          <a:prstGeom prst="rect">
            <a:avLst/>
          </a:prstGeom>
          <a:solidFill>
            <a:srgbClr val="EEF5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矩形 3"/>
          <p:cNvSpPr>
            <a:spLocks noGrp="1"/>
          </p:cNvSpPr>
          <p:nvPr/>
        </p:nvSpPr>
        <p:spPr>
          <a:xfrm>
            <a:off x="838200" y="266700"/>
            <a:ext cx="1051560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buNone/>
              <a:defRPr sz="2325" b="1">
                <a:solidFill>
                  <a:srgbClr val="050B1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325" b="1">
                <a:solidFill>
                  <a:srgbClr val="050B1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从“没有被 AI 推荐”到“被 AI 引用与推荐”的完整 GEO 路径</a:t>
            </a:r>
            <a:endParaRPr sz="2325" b="1">
              <a:solidFill>
                <a:srgbClr val="050B1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1333500" y="666750"/>
            <a:ext cx="95250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ctr">
              <a:buNone/>
              <a:defRPr sz="1015" b="1">
                <a:solidFill>
                  <a:srgbClr val="5B677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15" b="1">
                <a:solidFill>
                  <a:srgbClr val="5B677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以省心推为例：从问题集、AI 采样、信源偏好分析，到 RAG 生成、多平台发布、再采样和数据回看</a:t>
            </a:r>
            <a:endParaRPr sz="1015" b="1">
              <a:solidFill>
                <a:srgbClr val="5B677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361950" y="1028700"/>
            <a:ext cx="2667000" cy="1524000"/>
          </a:xfrm>
          <a:prstGeom prst="rect">
            <a:avLst/>
          </a:prstGeom>
          <a:solidFill>
            <a:srgbClr val="FFFFFF"/>
          </a:solidFill>
          <a:ln w="13335">
            <a:solidFill>
              <a:srgbClr val="155BCB"/>
            </a:solidFill>
            <a:prstDash val="solid"/>
          </a:ln>
        </p:spPr>
      </p:sp>
      <p:sp>
        <p:nvSpPr>
          <p:cNvPr id="7" name="矩形 6"/>
          <p:cNvSpPr>
            <a:spLocks noGrp="1"/>
          </p:cNvSpPr>
          <p:nvPr/>
        </p:nvSpPr>
        <p:spPr>
          <a:xfrm>
            <a:off x="476250" y="1123950"/>
            <a:ext cx="2438400" cy="238125"/>
          </a:xfrm>
          <a:prstGeom prst="rect">
            <a:avLst/>
          </a:prstGeom>
          <a:solidFill>
            <a:srgbClr val="155BC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矩形 7"/>
          <p:cNvSpPr>
            <a:spLocks noGrp="1"/>
          </p:cNvSpPr>
          <p:nvPr/>
        </p:nvSpPr>
        <p:spPr>
          <a:xfrm>
            <a:off x="552450" y="1152525"/>
            <a:ext cx="2286000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99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9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1. 用户搜索问题</a:t>
            </a:r>
            <a:endParaRPr sz="99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533400" y="1504950"/>
            <a:ext cx="514350" cy="514350"/>
          </a:xfrm>
          <a:prstGeom prst="rect">
            <a:avLst/>
          </a:prstGeom>
          <a:solidFill>
            <a:srgbClr val="F8FBFF"/>
          </a:solidFill>
          <a:ln w="9525">
            <a:solidFill>
              <a:srgbClr val="C7D7ED"/>
            </a:solidFill>
            <a:prstDash val="solid"/>
          </a:ln>
        </p:spPr>
      </p:sp>
      <p:pic>
        <p:nvPicPr>
          <p:cNvPr id="196" name="图片 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57225" y="1628775"/>
            <a:ext cx="266700" cy="266700"/>
          </a:xfrm>
          <a:prstGeom prst="rect">
            <a:avLst/>
          </a:prstGeom>
        </p:spPr>
      </p:pic>
      <p:sp>
        <p:nvSpPr>
          <p:cNvPr id="11" name="矩形 10"/>
          <p:cNvSpPr>
            <a:spLocks noGrp="1"/>
          </p:cNvSpPr>
          <p:nvPr/>
        </p:nvSpPr>
        <p:spPr>
          <a:xfrm>
            <a:off x="1162050" y="1504950"/>
            <a:ext cx="16764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l">
              <a:buNone/>
              <a:defRPr sz="91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1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真实问题触发 AI 搜索、理解和回答。</a:t>
            </a:r>
            <a:endParaRPr sz="915" b="1">
              <a:solidFill>
                <a:srgbClr val="1018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矩形 11"/>
          <p:cNvSpPr>
            <a:spLocks noGrp="1"/>
          </p:cNvSpPr>
          <p:nvPr/>
        </p:nvSpPr>
        <p:spPr>
          <a:xfrm>
            <a:off x="533400" y="2076450"/>
            <a:ext cx="1104900" cy="171450"/>
          </a:xfrm>
          <a:prstGeom prst="rect">
            <a:avLst/>
          </a:prstGeom>
          <a:solidFill>
            <a:srgbClr val="F8FBFF"/>
          </a:solidFill>
          <a:ln w="7620">
            <a:solidFill>
              <a:srgbClr val="C7D7ED"/>
            </a:solidFill>
            <a:prstDash val="solid"/>
          </a:ln>
        </p:spPr>
      </p:sp>
      <p:sp>
        <p:nvSpPr>
          <p:cNvPr id="13" name="矩形 12"/>
          <p:cNvSpPr>
            <a:spLocks noGrp="1"/>
          </p:cNvSpPr>
          <p:nvPr/>
        </p:nvSpPr>
        <p:spPr>
          <a:xfrm>
            <a:off x="581025" y="2105025"/>
            <a:ext cx="100965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</a:t>
            </a:r>
            <a:endParaRPr sz="655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矩形 13"/>
          <p:cNvSpPr>
            <a:spLocks noGrp="1"/>
          </p:cNvSpPr>
          <p:nvPr/>
        </p:nvSpPr>
        <p:spPr>
          <a:xfrm>
            <a:off x="1752600" y="2076450"/>
            <a:ext cx="1104900" cy="171450"/>
          </a:xfrm>
          <a:prstGeom prst="rect">
            <a:avLst/>
          </a:prstGeom>
          <a:solidFill>
            <a:srgbClr val="F8FBFF"/>
          </a:solidFill>
          <a:ln w="7620">
            <a:solidFill>
              <a:srgbClr val="C7D7ED"/>
            </a:solidFill>
            <a:prstDash val="solid"/>
          </a:ln>
        </p:spPr>
      </p:sp>
      <p:sp>
        <p:nvSpPr>
          <p:cNvPr id="15" name="矩形 14"/>
          <p:cNvSpPr>
            <a:spLocks noGrp="1"/>
          </p:cNvSpPr>
          <p:nvPr/>
        </p:nvSpPr>
        <p:spPr>
          <a:xfrm>
            <a:off x="1800225" y="2105025"/>
            <a:ext cx="100965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关键词</a:t>
            </a:r>
            <a:endParaRPr sz="655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" name="矩形 15"/>
          <p:cNvSpPr>
            <a:spLocks noGrp="1"/>
          </p:cNvSpPr>
          <p:nvPr/>
        </p:nvSpPr>
        <p:spPr>
          <a:xfrm>
            <a:off x="533400" y="2305050"/>
            <a:ext cx="2324100" cy="171450"/>
          </a:xfrm>
          <a:prstGeom prst="rect">
            <a:avLst/>
          </a:prstGeom>
          <a:solidFill>
            <a:srgbClr val="F8FBFF"/>
          </a:solidFill>
          <a:ln w="7620">
            <a:solidFill>
              <a:srgbClr val="C7D7ED"/>
            </a:solidFill>
            <a:prstDash val="solid"/>
          </a:ln>
        </p:spPr>
      </p:sp>
      <p:sp>
        <p:nvSpPr>
          <p:cNvPr id="17" name="矩形 16"/>
          <p:cNvSpPr>
            <a:spLocks noGrp="1"/>
          </p:cNvSpPr>
          <p:nvPr/>
        </p:nvSpPr>
        <p:spPr>
          <a:xfrm>
            <a:off x="581025" y="2333625"/>
            <a:ext cx="222885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4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4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问题：</a:t>
            </a:r>
            <a:r>
              <a:rPr sz="64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室内门锁供货商推荐</a:t>
            </a:r>
            <a:r>
              <a:rPr sz="64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？</a:t>
            </a:r>
            <a:endParaRPr sz="640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矩形 17"/>
          <p:cNvSpPr>
            <a:spLocks noGrp="1"/>
          </p:cNvSpPr>
          <p:nvPr/>
        </p:nvSpPr>
        <p:spPr>
          <a:xfrm>
            <a:off x="3086100" y="1790700"/>
            <a:ext cx="9525" cy="38100"/>
          </a:xfrm>
          <a:prstGeom prst="rect">
            <a:avLst/>
          </a:prstGeom>
          <a:solidFill>
            <a:srgbClr val="155BC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05" name="图片 1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8950" y="1685925"/>
            <a:ext cx="247650" cy="247650"/>
          </a:xfrm>
          <a:prstGeom prst="rect">
            <a:avLst/>
          </a:prstGeom>
        </p:spPr>
      </p:pic>
      <p:sp>
        <p:nvSpPr>
          <p:cNvPr id="20" name="矩形 19"/>
          <p:cNvSpPr>
            <a:spLocks noGrp="1"/>
          </p:cNvSpPr>
          <p:nvPr/>
        </p:nvSpPr>
        <p:spPr>
          <a:xfrm>
            <a:off x="3295650" y="1028700"/>
            <a:ext cx="2667000" cy="1524000"/>
          </a:xfrm>
          <a:prstGeom prst="rect">
            <a:avLst/>
          </a:prstGeom>
          <a:solidFill>
            <a:srgbClr val="FFFFFF"/>
          </a:solidFill>
          <a:ln w="13335">
            <a:solidFill>
              <a:srgbClr val="155BCB"/>
            </a:solidFill>
            <a:prstDash val="solid"/>
          </a:ln>
        </p:spPr>
      </p:sp>
      <p:sp>
        <p:nvSpPr>
          <p:cNvPr id="21" name="矩形 20"/>
          <p:cNvSpPr>
            <a:spLocks noGrp="1"/>
          </p:cNvSpPr>
          <p:nvPr/>
        </p:nvSpPr>
        <p:spPr>
          <a:xfrm>
            <a:off x="3409950" y="1123950"/>
            <a:ext cx="2438400" cy="238125"/>
          </a:xfrm>
          <a:prstGeom prst="rect">
            <a:avLst/>
          </a:prstGeom>
          <a:solidFill>
            <a:srgbClr val="155BC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矩形 21"/>
          <p:cNvSpPr>
            <a:spLocks noGrp="1"/>
          </p:cNvSpPr>
          <p:nvPr/>
        </p:nvSpPr>
        <p:spPr>
          <a:xfrm>
            <a:off x="3486150" y="1152525"/>
            <a:ext cx="2286000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99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9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2. AI 拆解意图</a:t>
            </a:r>
            <a:endParaRPr sz="99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3" name="矩形 22"/>
          <p:cNvSpPr>
            <a:spLocks noGrp="1"/>
          </p:cNvSpPr>
          <p:nvPr/>
        </p:nvSpPr>
        <p:spPr>
          <a:xfrm>
            <a:off x="3467100" y="1504950"/>
            <a:ext cx="514350" cy="514350"/>
          </a:xfrm>
          <a:prstGeom prst="rect">
            <a:avLst/>
          </a:prstGeom>
          <a:solidFill>
            <a:srgbClr val="F8FBFF"/>
          </a:solidFill>
          <a:ln w="9525">
            <a:solidFill>
              <a:srgbClr val="C7D7ED"/>
            </a:solidFill>
            <a:prstDash val="solid"/>
          </a:ln>
        </p:spPr>
      </p:sp>
      <p:pic>
        <p:nvPicPr>
          <p:cNvPr id="210" name="图片 2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0925" y="1628775"/>
            <a:ext cx="266700" cy="266700"/>
          </a:xfrm>
          <a:prstGeom prst="rect">
            <a:avLst/>
          </a:prstGeom>
        </p:spPr>
      </p:pic>
      <p:sp>
        <p:nvSpPr>
          <p:cNvPr id="25" name="矩形 24"/>
          <p:cNvSpPr>
            <a:spLocks noGrp="1"/>
          </p:cNvSpPr>
          <p:nvPr/>
        </p:nvSpPr>
        <p:spPr>
          <a:xfrm>
            <a:off x="4095750" y="1504950"/>
            <a:ext cx="16764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l">
              <a:buNone/>
              <a:defRPr sz="91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1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模型识别搜索意图，再判断可信信息类型。</a:t>
            </a:r>
            <a:endParaRPr sz="915" b="1">
              <a:solidFill>
                <a:srgbClr val="1018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6" name="矩形 25"/>
          <p:cNvSpPr>
            <a:spLocks noGrp="1"/>
          </p:cNvSpPr>
          <p:nvPr/>
        </p:nvSpPr>
        <p:spPr>
          <a:xfrm>
            <a:off x="3467100" y="2076450"/>
            <a:ext cx="1104900" cy="171450"/>
          </a:xfrm>
          <a:prstGeom prst="rect">
            <a:avLst/>
          </a:prstGeom>
          <a:solidFill>
            <a:srgbClr val="F8FBFF"/>
          </a:solidFill>
          <a:ln w="7620">
            <a:solidFill>
              <a:srgbClr val="C7D7ED"/>
            </a:solidFill>
            <a:prstDash val="solid"/>
          </a:ln>
        </p:spPr>
      </p:sp>
      <p:sp>
        <p:nvSpPr>
          <p:cNvPr id="27" name="矩形 26"/>
          <p:cNvSpPr>
            <a:spLocks noGrp="1"/>
          </p:cNvSpPr>
          <p:nvPr/>
        </p:nvSpPr>
        <p:spPr>
          <a:xfrm>
            <a:off x="3514725" y="2105025"/>
            <a:ext cx="100965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关键词</a:t>
            </a:r>
            <a:endParaRPr sz="655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8" name="矩形 27"/>
          <p:cNvSpPr>
            <a:spLocks noGrp="1"/>
          </p:cNvSpPr>
          <p:nvPr/>
        </p:nvSpPr>
        <p:spPr>
          <a:xfrm>
            <a:off x="4686300" y="2076450"/>
            <a:ext cx="1104900" cy="171450"/>
          </a:xfrm>
          <a:prstGeom prst="rect">
            <a:avLst/>
          </a:prstGeom>
          <a:solidFill>
            <a:srgbClr val="F8FBFF"/>
          </a:solidFill>
          <a:ln w="7620">
            <a:solidFill>
              <a:srgbClr val="C7D7ED"/>
            </a:solidFill>
            <a:prstDash val="solid"/>
          </a:ln>
        </p:spPr>
      </p:sp>
      <p:sp>
        <p:nvSpPr>
          <p:cNvPr id="29" name="矩形 28"/>
          <p:cNvSpPr>
            <a:spLocks noGrp="1"/>
          </p:cNvSpPr>
          <p:nvPr/>
        </p:nvSpPr>
        <p:spPr>
          <a:xfrm>
            <a:off x="4733925" y="2105025"/>
            <a:ext cx="100965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t>场景</a:t>
            </a:r>
            <a:r>
              <a:t>以及</a:t>
            </a:r>
            <a:r>
              <a: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对象</a:t>
            </a:r>
            <a:endParaRPr sz="655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0" name="矩形 29"/>
          <p:cNvSpPr>
            <a:spLocks noGrp="1"/>
          </p:cNvSpPr>
          <p:nvPr/>
        </p:nvSpPr>
        <p:spPr>
          <a:xfrm>
            <a:off x="3467100" y="2305050"/>
            <a:ext cx="2324100" cy="171450"/>
          </a:xfrm>
          <a:prstGeom prst="rect">
            <a:avLst/>
          </a:prstGeom>
          <a:solidFill>
            <a:srgbClr val="F8FBFF"/>
          </a:solidFill>
          <a:ln w="7620">
            <a:solidFill>
              <a:srgbClr val="C7D7ED"/>
            </a:solidFill>
            <a:prstDash val="solid"/>
          </a:ln>
        </p:spPr>
      </p:sp>
      <p:sp>
        <p:nvSpPr>
          <p:cNvPr id="31" name="矩形 30"/>
          <p:cNvSpPr>
            <a:spLocks noGrp="1"/>
          </p:cNvSpPr>
          <p:nvPr/>
        </p:nvSpPr>
        <p:spPr>
          <a:xfrm>
            <a:off x="3514725" y="2333625"/>
            <a:ext cx="222885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4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4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约束条件与可信来源</a:t>
            </a:r>
            <a:endParaRPr sz="640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2" name="矩形 31"/>
          <p:cNvSpPr>
            <a:spLocks noGrp="1"/>
          </p:cNvSpPr>
          <p:nvPr/>
        </p:nvSpPr>
        <p:spPr>
          <a:xfrm>
            <a:off x="6019800" y="1790700"/>
            <a:ext cx="9525" cy="38100"/>
          </a:xfrm>
          <a:prstGeom prst="rect">
            <a:avLst/>
          </a:prstGeom>
          <a:solidFill>
            <a:srgbClr val="155BC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19" name="图片 3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1700" y="1685925"/>
            <a:ext cx="247650" cy="247650"/>
          </a:xfrm>
          <a:prstGeom prst="rect">
            <a:avLst/>
          </a:prstGeom>
        </p:spPr>
      </p:pic>
      <p:sp>
        <p:nvSpPr>
          <p:cNvPr id="34" name="矩形 33"/>
          <p:cNvSpPr>
            <a:spLocks noGrp="1"/>
          </p:cNvSpPr>
          <p:nvPr/>
        </p:nvSpPr>
        <p:spPr>
          <a:xfrm>
            <a:off x="6229350" y="1028700"/>
            <a:ext cx="2667000" cy="1524000"/>
          </a:xfrm>
          <a:prstGeom prst="rect">
            <a:avLst/>
          </a:prstGeom>
          <a:solidFill>
            <a:srgbClr val="FFFFFF"/>
          </a:solidFill>
          <a:ln w="13335">
            <a:solidFill>
              <a:srgbClr val="155BCB"/>
            </a:solidFill>
            <a:prstDash val="solid"/>
          </a:ln>
        </p:spPr>
      </p:sp>
      <p:sp>
        <p:nvSpPr>
          <p:cNvPr id="35" name="矩形 34"/>
          <p:cNvSpPr>
            <a:spLocks noGrp="1"/>
          </p:cNvSpPr>
          <p:nvPr/>
        </p:nvSpPr>
        <p:spPr>
          <a:xfrm>
            <a:off x="6343650" y="1123950"/>
            <a:ext cx="2438400" cy="238125"/>
          </a:xfrm>
          <a:prstGeom prst="rect">
            <a:avLst/>
          </a:prstGeom>
          <a:solidFill>
            <a:srgbClr val="155BC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6" name="矩形 35"/>
          <p:cNvSpPr>
            <a:spLocks noGrp="1"/>
          </p:cNvSpPr>
          <p:nvPr/>
        </p:nvSpPr>
        <p:spPr>
          <a:xfrm>
            <a:off x="6419850" y="1152525"/>
            <a:ext cx="2286000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99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9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3. AI 给出初始答案</a:t>
            </a:r>
            <a:endParaRPr sz="99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7" name="矩形 36"/>
          <p:cNvSpPr>
            <a:spLocks noGrp="1"/>
          </p:cNvSpPr>
          <p:nvPr/>
        </p:nvSpPr>
        <p:spPr>
          <a:xfrm>
            <a:off x="6400800" y="1504950"/>
            <a:ext cx="514350" cy="514350"/>
          </a:xfrm>
          <a:prstGeom prst="rect">
            <a:avLst/>
          </a:prstGeom>
          <a:solidFill>
            <a:srgbClr val="F8FBFF"/>
          </a:solidFill>
          <a:ln w="9525">
            <a:solidFill>
              <a:srgbClr val="C7D7ED"/>
            </a:solidFill>
            <a:prstDash val="solid"/>
          </a:ln>
        </p:spPr>
      </p:sp>
      <p:pic>
        <p:nvPicPr>
          <p:cNvPr id="224" name="图片 3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4625" y="1628775"/>
            <a:ext cx="266700" cy="266700"/>
          </a:xfrm>
          <a:prstGeom prst="rect">
            <a:avLst/>
          </a:prstGeom>
        </p:spPr>
      </p:pic>
      <p:sp>
        <p:nvSpPr>
          <p:cNvPr id="39" name="矩形 38"/>
          <p:cNvSpPr>
            <a:spLocks noGrp="1"/>
          </p:cNvSpPr>
          <p:nvPr/>
        </p:nvSpPr>
        <p:spPr>
          <a:xfrm>
            <a:off x="7029450" y="1504950"/>
            <a:ext cx="16764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l">
              <a:buNone/>
              <a:defRPr sz="91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1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已有信源被推荐，缺位品牌自然不出现。</a:t>
            </a:r>
            <a:endParaRPr sz="915" b="1">
              <a:solidFill>
                <a:srgbClr val="1018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40" name="矩形 39"/>
          <p:cNvSpPr>
            <a:spLocks noGrp="1"/>
          </p:cNvSpPr>
          <p:nvPr/>
        </p:nvSpPr>
        <p:spPr>
          <a:xfrm>
            <a:off x="6400800" y="2076450"/>
            <a:ext cx="1104900" cy="171450"/>
          </a:xfrm>
          <a:prstGeom prst="rect">
            <a:avLst/>
          </a:prstGeom>
          <a:solidFill>
            <a:srgbClr val="F8FBFF"/>
          </a:solidFill>
          <a:ln w="7620">
            <a:solidFill>
              <a:srgbClr val="C7D7ED"/>
            </a:solidFill>
            <a:prstDash val="solid"/>
          </a:ln>
        </p:spPr>
      </p:sp>
      <p:sp>
        <p:nvSpPr>
          <p:cNvPr id="41" name="矩形 40"/>
          <p:cNvSpPr>
            <a:spLocks noGrp="1"/>
          </p:cNvSpPr>
          <p:nvPr/>
        </p:nvSpPr>
        <p:spPr>
          <a:xfrm>
            <a:off x="6448425" y="2105025"/>
            <a:ext cx="100965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竞品内容</a:t>
            </a:r>
            <a:endParaRPr sz="655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42" name="矩形 41"/>
          <p:cNvSpPr>
            <a:spLocks noGrp="1"/>
          </p:cNvSpPr>
          <p:nvPr/>
        </p:nvSpPr>
        <p:spPr>
          <a:xfrm>
            <a:off x="7620000" y="2076450"/>
            <a:ext cx="1104900" cy="171450"/>
          </a:xfrm>
          <a:prstGeom prst="rect">
            <a:avLst/>
          </a:prstGeom>
          <a:solidFill>
            <a:srgbClr val="F8FBFF"/>
          </a:solidFill>
          <a:ln w="7620">
            <a:solidFill>
              <a:srgbClr val="C7D7ED"/>
            </a:solidFill>
            <a:prstDash val="solid"/>
          </a:ln>
        </p:spPr>
      </p:sp>
      <p:sp>
        <p:nvSpPr>
          <p:cNvPr id="43" name="矩形 42"/>
          <p:cNvSpPr>
            <a:spLocks noGrp="1"/>
          </p:cNvSpPr>
          <p:nvPr/>
        </p:nvSpPr>
        <p:spPr>
          <a:xfrm>
            <a:off x="7667625" y="2105025"/>
            <a:ext cx="100965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推荐理由</a:t>
            </a:r>
            <a:endParaRPr sz="655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44" name="矩形 43"/>
          <p:cNvSpPr>
            <a:spLocks noGrp="1"/>
          </p:cNvSpPr>
          <p:nvPr/>
        </p:nvSpPr>
        <p:spPr>
          <a:xfrm>
            <a:off x="6400800" y="2305050"/>
            <a:ext cx="2324100" cy="171450"/>
          </a:xfrm>
          <a:prstGeom prst="rect">
            <a:avLst/>
          </a:prstGeom>
          <a:solidFill>
            <a:srgbClr val="F8FBFF"/>
          </a:solidFill>
          <a:ln w="7620">
            <a:solidFill>
              <a:srgbClr val="C7D7ED"/>
            </a:solidFill>
            <a:prstDash val="solid"/>
          </a:ln>
        </p:spPr>
      </p:sp>
      <p:sp>
        <p:nvSpPr>
          <p:cNvPr id="45" name="矩形 44"/>
          <p:cNvSpPr>
            <a:spLocks noGrp="1"/>
          </p:cNvSpPr>
          <p:nvPr/>
        </p:nvSpPr>
        <p:spPr>
          <a:xfrm>
            <a:off x="6448425" y="2333625"/>
            <a:ext cx="222885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4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4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品牌缺内容，难进答案</a:t>
            </a:r>
            <a:endParaRPr sz="640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46" name="矩形 45"/>
          <p:cNvSpPr>
            <a:spLocks noGrp="1"/>
          </p:cNvSpPr>
          <p:nvPr/>
        </p:nvSpPr>
        <p:spPr>
          <a:xfrm>
            <a:off x="8953500" y="1790700"/>
            <a:ext cx="9525" cy="38100"/>
          </a:xfrm>
          <a:prstGeom prst="rect">
            <a:avLst/>
          </a:prstGeom>
          <a:solidFill>
            <a:srgbClr val="155BC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33" name="图片 4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400" y="1685925"/>
            <a:ext cx="247650" cy="247650"/>
          </a:xfrm>
          <a:prstGeom prst="rect">
            <a:avLst/>
          </a:prstGeom>
        </p:spPr>
      </p:pic>
      <p:sp>
        <p:nvSpPr>
          <p:cNvPr id="48" name="矩形 47"/>
          <p:cNvSpPr>
            <a:spLocks noGrp="1"/>
          </p:cNvSpPr>
          <p:nvPr/>
        </p:nvSpPr>
        <p:spPr>
          <a:xfrm>
            <a:off x="9163050" y="1028700"/>
            <a:ext cx="2667000" cy="1524000"/>
          </a:xfrm>
          <a:prstGeom prst="rect">
            <a:avLst/>
          </a:prstGeom>
          <a:solidFill>
            <a:srgbClr val="FFFFFF"/>
          </a:solidFill>
          <a:ln w="13335">
            <a:solidFill>
              <a:srgbClr val="155BCB"/>
            </a:solidFill>
            <a:prstDash val="solid"/>
          </a:ln>
        </p:spPr>
      </p:sp>
      <p:sp>
        <p:nvSpPr>
          <p:cNvPr id="49" name="矩形 48"/>
          <p:cNvSpPr>
            <a:spLocks noGrp="1"/>
          </p:cNvSpPr>
          <p:nvPr/>
        </p:nvSpPr>
        <p:spPr>
          <a:xfrm>
            <a:off x="9277350" y="1123950"/>
            <a:ext cx="2438400" cy="238125"/>
          </a:xfrm>
          <a:prstGeom prst="rect">
            <a:avLst/>
          </a:prstGeom>
          <a:solidFill>
            <a:srgbClr val="155BC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0" name="矩形 49"/>
          <p:cNvSpPr>
            <a:spLocks noGrp="1"/>
          </p:cNvSpPr>
          <p:nvPr/>
        </p:nvSpPr>
        <p:spPr>
          <a:xfrm>
            <a:off x="9353550" y="1152525"/>
            <a:ext cx="2286000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99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9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4. 反查引用与偏好</a:t>
            </a:r>
            <a:endParaRPr sz="99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1" name="矩形 50"/>
          <p:cNvSpPr>
            <a:spLocks noGrp="1"/>
          </p:cNvSpPr>
          <p:nvPr/>
        </p:nvSpPr>
        <p:spPr>
          <a:xfrm>
            <a:off x="9334500" y="1504950"/>
            <a:ext cx="514350" cy="514350"/>
          </a:xfrm>
          <a:prstGeom prst="rect">
            <a:avLst/>
          </a:prstGeom>
          <a:solidFill>
            <a:srgbClr val="F8FBFF"/>
          </a:solidFill>
          <a:ln w="9525">
            <a:solidFill>
              <a:srgbClr val="C7D7ED"/>
            </a:solidFill>
            <a:prstDash val="solid"/>
          </a:ln>
        </p:spPr>
      </p:sp>
      <p:pic>
        <p:nvPicPr>
          <p:cNvPr id="238" name="图片 5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58325" y="1628775"/>
            <a:ext cx="266700" cy="266700"/>
          </a:xfrm>
          <a:prstGeom prst="rect">
            <a:avLst/>
          </a:prstGeom>
        </p:spPr>
      </p:pic>
      <p:sp>
        <p:nvSpPr>
          <p:cNvPr id="53" name="矩形 52"/>
          <p:cNvSpPr>
            <a:spLocks noGrp="1"/>
          </p:cNvSpPr>
          <p:nvPr/>
        </p:nvSpPr>
        <p:spPr>
          <a:xfrm>
            <a:off x="9963150" y="1504950"/>
            <a:ext cx="16764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l">
              <a:buNone/>
              <a:defRPr sz="91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1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看 AI 引用了谁，也看它偏好什么内容结构。</a:t>
            </a:r>
            <a:endParaRPr sz="915" b="1">
              <a:solidFill>
                <a:srgbClr val="1018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4" name="矩形 53"/>
          <p:cNvSpPr>
            <a:spLocks noGrp="1"/>
          </p:cNvSpPr>
          <p:nvPr/>
        </p:nvSpPr>
        <p:spPr>
          <a:xfrm>
            <a:off x="9334500" y="2076450"/>
            <a:ext cx="1104900" cy="171450"/>
          </a:xfrm>
          <a:prstGeom prst="rect">
            <a:avLst/>
          </a:prstGeom>
          <a:solidFill>
            <a:srgbClr val="F8FBFF"/>
          </a:solidFill>
          <a:ln w="7620">
            <a:solidFill>
              <a:srgbClr val="C7D7ED"/>
            </a:solidFill>
            <a:prstDash val="solid"/>
          </a:ln>
        </p:spPr>
      </p:sp>
      <p:sp>
        <p:nvSpPr>
          <p:cNvPr id="55" name="矩形 54"/>
          <p:cNvSpPr>
            <a:spLocks noGrp="1"/>
          </p:cNvSpPr>
          <p:nvPr/>
        </p:nvSpPr>
        <p:spPr>
          <a:xfrm>
            <a:off x="9382125" y="2105025"/>
            <a:ext cx="100965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官网 / 社区</a:t>
            </a:r>
            <a:endParaRPr sz="655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6" name="矩形 55"/>
          <p:cNvSpPr>
            <a:spLocks noGrp="1"/>
          </p:cNvSpPr>
          <p:nvPr/>
        </p:nvSpPr>
        <p:spPr>
          <a:xfrm>
            <a:off x="10553700" y="2076450"/>
            <a:ext cx="1104900" cy="171450"/>
          </a:xfrm>
          <a:prstGeom prst="rect">
            <a:avLst/>
          </a:prstGeom>
          <a:solidFill>
            <a:srgbClr val="F8FBFF"/>
          </a:solidFill>
          <a:ln w="7620">
            <a:solidFill>
              <a:srgbClr val="C7D7ED"/>
            </a:solidFill>
            <a:prstDash val="solid"/>
          </a:ln>
        </p:spPr>
      </p:sp>
      <p:sp>
        <p:nvSpPr>
          <p:cNvPr id="57" name="矩形 56"/>
          <p:cNvSpPr>
            <a:spLocks noGrp="1"/>
          </p:cNvSpPr>
          <p:nvPr/>
        </p:nvSpPr>
        <p:spPr>
          <a:xfrm>
            <a:off x="10601325" y="2105025"/>
            <a:ext cx="100965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5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行业媒体</a:t>
            </a:r>
            <a:endParaRPr sz="655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8" name="矩形 57"/>
          <p:cNvSpPr>
            <a:spLocks noGrp="1"/>
          </p:cNvSpPr>
          <p:nvPr/>
        </p:nvSpPr>
        <p:spPr>
          <a:xfrm>
            <a:off x="9334500" y="2305050"/>
            <a:ext cx="2324100" cy="171450"/>
          </a:xfrm>
          <a:prstGeom prst="rect">
            <a:avLst/>
          </a:prstGeom>
          <a:solidFill>
            <a:srgbClr val="F8FBFF"/>
          </a:solidFill>
          <a:ln w="7620">
            <a:solidFill>
              <a:srgbClr val="C7D7ED"/>
            </a:solidFill>
            <a:prstDash val="solid"/>
          </a:ln>
        </p:spPr>
      </p:sp>
      <p:sp>
        <p:nvSpPr>
          <p:cNvPr id="59" name="矩形 58"/>
          <p:cNvSpPr>
            <a:spLocks noGrp="1"/>
          </p:cNvSpPr>
          <p:nvPr/>
        </p:nvSpPr>
        <p:spPr>
          <a:xfrm>
            <a:off x="9382125" y="2333625"/>
            <a:ext cx="222885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4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4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事实、对比、FAQ、案例</a:t>
            </a:r>
            <a:endParaRPr sz="640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0" name="矩形 59"/>
          <p:cNvSpPr>
            <a:spLocks noGrp="1"/>
          </p:cNvSpPr>
          <p:nvPr/>
        </p:nvSpPr>
        <p:spPr>
          <a:xfrm>
            <a:off x="571500" y="2743200"/>
            <a:ext cx="11049000" cy="381000"/>
          </a:xfrm>
          <a:prstGeom prst="rect">
            <a:avLst/>
          </a:prstGeom>
          <a:solidFill>
            <a:srgbClr val="FFFFFF"/>
          </a:solidFill>
          <a:ln w="15240">
            <a:solidFill>
              <a:srgbClr val="8EB2DF"/>
            </a:solidFill>
            <a:prstDash val="solid"/>
          </a:ln>
        </p:spPr>
      </p:sp>
      <p:sp>
        <p:nvSpPr>
          <p:cNvPr id="61" name="矩形 60"/>
          <p:cNvSpPr>
            <a:spLocks noGrp="1"/>
          </p:cNvSpPr>
          <p:nvPr/>
        </p:nvSpPr>
        <p:spPr>
          <a:xfrm>
            <a:off x="571500" y="2743200"/>
            <a:ext cx="495300" cy="381000"/>
          </a:xfrm>
          <a:prstGeom prst="rect">
            <a:avLst/>
          </a:prstGeom>
          <a:solidFill>
            <a:srgbClr val="F2F8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48" name="图片 6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900" y="2828925"/>
            <a:ext cx="209550" cy="209550"/>
          </a:xfrm>
          <a:prstGeom prst="rect">
            <a:avLst/>
          </a:prstGeom>
        </p:spPr>
      </p:pic>
      <p:sp>
        <p:nvSpPr>
          <p:cNvPr id="63" name="矩形 62"/>
          <p:cNvSpPr>
            <a:spLocks noGrp="1"/>
          </p:cNvSpPr>
          <p:nvPr/>
        </p:nvSpPr>
        <p:spPr>
          <a:xfrm>
            <a:off x="1276350" y="2838450"/>
            <a:ext cx="93535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ctr">
              <a:buNone/>
              <a:defRPr sz="1080" b="1">
                <a:solidFill>
                  <a:srgbClr val="103A79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80" b="1">
                <a:solidFill>
                  <a:srgbClr val="103A79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核心闭环：监测问题 / 发现缺位 / 反查信源 / 分析偏好 / RAG 生成 / 多平台发布 / AI 再采样 / 回看结果</a:t>
            </a:r>
            <a:endParaRPr sz="1080" b="1">
              <a:solidFill>
                <a:srgbClr val="103A79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250" name="图片 6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2350" y="2828925"/>
            <a:ext cx="209550" cy="209550"/>
          </a:xfrm>
          <a:prstGeom prst="rect">
            <a:avLst/>
          </a:prstGeom>
        </p:spPr>
      </p:pic>
      <p:sp>
        <p:nvSpPr>
          <p:cNvPr id="65" name="矩形 64"/>
          <p:cNvSpPr>
            <a:spLocks noGrp="1"/>
          </p:cNvSpPr>
          <p:nvPr/>
        </p:nvSpPr>
        <p:spPr>
          <a:xfrm>
            <a:off x="361950" y="3333750"/>
            <a:ext cx="2095500" cy="1504950"/>
          </a:xfrm>
          <a:prstGeom prst="rect">
            <a:avLst/>
          </a:prstGeom>
          <a:solidFill>
            <a:srgbClr val="EAF8EE"/>
          </a:solidFill>
          <a:ln w="12383">
            <a:solidFill>
              <a:srgbClr val="168A3A"/>
            </a:solidFill>
            <a:prstDash val="solid"/>
          </a:ln>
        </p:spPr>
      </p:sp>
      <p:sp>
        <p:nvSpPr>
          <p:cNvPr id="66" name="矩形 65"/>
          <p:cNvSpPr>
            <a:spLocks noGrp="1"/>
          </p:cNvSpPr>
          <p:nvPr/>
        </p:nvSpPr>
        <p:spPr>
          <a:xfrm>
            <a:off x="457200" y="3429000"/>
            <a:ext cx="1905000" cy="238125"/>
          </a:xfrm>
          <a:prstGeom prst="rect">
            <a:avLst/>
          </a:prstGeom>
          <a:solidFill>
            <a:srgbClr val="168A3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67" name="矩形 66"/>
          <p:cNvSpPr>
            <a:spLocks noGrp="1"/>
          </p:cNvSpPr>
          <p:nvPr/>
        </p:nvSpPr>
        <p:spPr>
          <a:xfrm>
            <a:off x="533400" y="3457575"/>
            <a:ext cx="1752600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90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0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5. 发现缺位并建档</a:t>
            </a:r>
            <a:endParaRPr sz="905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8" name="矩形 67"/>
          <p:cNvSpPr>
            <a:spLocks noGrp="1"/>
          </p:cNvSpPr>
          <p:nvPr/>
        </p:nvSpPr>
        <p:spPr>
          <a:xfrm>
            <a:off x="514350" y="3800475"/>
            <a:ext cx="438150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CAD8EA"/>
            </a:solidFill>
            <a:prstDash val="solid"/>
          </a:ln>
        </p:spPr>
      </p:sp>
      <p:pic>
        <p:nvPicPr>
          <p:cNvPr id="255" name="图片 6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125" y="3905250"/>
            <a:ext cx="228600" cy="228600"/>
          </a:xfrm>
          <a:prstGeom prst="rect">
            <a:avLst/>
          </a:prstGeom>
        </p:spPr>
      </p:pic>
      <p:sp>
        <p:nvSpPr>
          <p:cNvPr id="70" name="矩形 69"/>
          <p:cNvSpPr>
            <a:spLocks noGrp="1"/>
          </p:cNvSpPr>
          <p:nvPr/>
        </p:nvSpPr>
        <p:spPr>
          <a:xfrm>
            <a:off x="1066800" y="3762375"/>
            <a:ext cx="12192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l">
              <a:buNone/>
              <a:def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把监测结果转成可执行的品牌资产。</a:t>
            </a:r>
            <a:endParaRPr sz="765" b="1">
              <a:solidFill>
                <a:srgbClr val="1018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1" name="矩形 70"/>
          <p:cNvSpPr>
            <a:spLocks noGrp="1"/>
          </p:cNvSpPr>
          <p:nvPr/>
        </p:nvSpPr>
        <p:spPr>
          <a:xfrm>
            <a:off x="466725" y="4381500"/>
            <a:ext cx="5778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72" name="矩形 71"/>
          <p:cNvSpPr>
            <a:spLocks noGrp="1"/>
          </p:cNvSpPr>
          <p:nvPr/>
        </p:nvSpPr>
        <p:spPr>
          <a:xfrm>
            <a:off x="514350" y="4410075"/>
            <a:ext cx="4826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品牌词库</a:t>
            </a:r>
            <a:endParaRPr sz="570" b="1">
              <a:solidFill>
                <a:srgbClr val="168A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3" name="矩形 72"/>
          <p:cNvSpPr>
            <a:spLocks noGrp="1"/>
          </p:cNvSpPr>
          <p:nvPr/>
        </p:nvSpPr>
        <p:spPr>
          <a:xfrm>
            <a:off x="1092200" y="4381500"/>
            <a:ext cx="5778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74" name="矩形 73"/>
          <p:cNvSpPr>
            <a:spLocks noGrp="1"/>
          </p:cNvSpPr>
          <p:nvPr/>
        </p:nvSpPr>
        <p:spPr>
          <a:xfrm>
            <a:off x="1139825" y="4410075"/>
            <a:ext cx="4826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问题集</a:t>
            </a:r>
            <a:endParaRPr sz="570" b="1">
              <a:solidFill>
                <a:srgbClr val="168A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5" name="矩形 74"/>
          <p:cNvSpPr>
            <a:spLocks noGrp="1"/>
          </p:cNvSpPr>
          <p:nvPr/>
        </p:nvSpPr>
        <p:spPr>
          <a:xfrm>
            <a:off x="1717675" y="4381500"/>
            <a:ext cx="5778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76" name="矩形 75"/>
          <p:cNvSpPr>
            <a:spLocks noGrp="1"/>
          </p:cNvSpPr>
          <p:nvPr/>
        </p:nvSpPr>
        <p:spPr>
          <a:xfrm>
            <a:off x="1765300" y="4410075"/>
            <a:ext cx="4826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竞品库</a:t>
            </a:r>
            <a:endParaRPr sz="570" b="1">
              <a:solidFill>
                <a:srgbClr val="168A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7" name="矩形 76"/>
          <p:cNvSpPr>
            <a:spLocks noGrp="1"/>
          </p:cNvSpPr>
          <p:nvPr/>
        </p:nvSpPr>
        <p:spPr>
          <a:xfrm>
            <a:off x="466725" y="4600575"/>
            <a:ext cx="18859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78" name="矩形 77"/>
          <p:cNvSpPr>
            <a:spLocks noGrp="1"/>
          </p:cNvSpPr>
          <p:nvPr/>
        </p:nvSpPr>
        <p:spPr>
          <a:xfrm>
            <a:off x="514350" y="4629150"/>
            <a:ext cx="17907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0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0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平台矩阵</a:t>
            </a:r>
            <a:endParaRPr sz="600" b="1">
              <a:solidFill>
                <a:srgbClr val="168A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9" name="矩形 78"/>
          <p:cNvSpPr>
            <a:spLocks noGrp="1"/>
          </p:cNvSpPr>
          <p:nvPr/>
        </p:nvSpPr>
        <p:spPr>
          <a:xfrm>
            <a:off x="2514600" y="4067175"/>
            <a:ext cx="9525" cy="38100"/>
          </a:xfrm>
          <a:prstGeom prst="rect">
            <a:avLst/>
          </a:prstGeom>
          <a:solidFill>
            <a:srgbClr val="168A3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66" name="图片 7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8400" y="3971925"/>
            <a:ext cx="247650" cy="247650"/>
          </a:xfrm>
          <a:prstGeom prst="rect">
            <a:avLst/>
          </a:prstGeom>
        </p:spPr>
      </p:pic>
      <p:sp>
        <p:nvSpPr>
          <p:cNvPr id="81" name="矩形 80"/>
          <p:cNvSpPr>
            <a:spLocks noGrp="1"/>
          </p:cNvSpPr>
          <p:nvPr/>
        </p:nvSpPr>
        <p:spPr>
          <a:xfrm>
            <a:off x="2686050" y="3333750"/>
            <a:ext cx="2095500" cy="1504950"/>
          </a:xfrm>
          <a:prstGeom prst="rect">
            <a:avLst/>
          </a:prstGeom>
          <a:solidFill>
            <a:srgbClr val="EAF8EE"/>
          </a:solidFill>
          <a:ln w="12383">
            <a:solidFill>
              <a:srgbClr val="168A3A"/>
            </a:solidFill>
            <a:prstDash val="solid"/>
          </a:ln>
        </p:spPr>
      </p:sp>
      <p:sp>
        <p:nvSpPr>
          <p:cNvPr id="82" name="矩形 81"/>
          <p:cNvSpPr>
            <a:spLocks noGrp="1"/>
          </p:cNvSpPr>
          <p:nvPr/>
        </p:nvSpPr>
        <p:spPr>
          <a:xfrm>
            <a:off x="2781300" y="3429000"/>
            <a:ext cx="1905000" cy="238125"/>
          </a:xfrm>
          <a:prstGeom prst="rect">
            <a:avLst/>
          </a:prstGeom>
          <a:solidFill>
            <a:srgbClr val="168A3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3" name="矩形 82"/>
          <p:cNvSpPr>
            <a:spLocks noGrp="1"/>
          </p:cNvSpPr>
          <p:nvPr/>
        </p:nvSpPr>
        <p:spPr>
          <a:xfrm>
            <a:off x="2857500" y="3457575"/>
            <a:ext cx="1752600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90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0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6. 生成可引用内容</a:t>
            </a:r>
            <a:endParaRPr sz="905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4" name="矩形 83"/>
          <p:cNvSpPr>
            <a:spLocks noGrp="1"/>
          </p:cNvSpPr>
          <p:nvPr/>
        </p:nvSpPr>
        <p:spPr>
          <a:xfrm>
            <a:off x="2838450" y="3800475"/>
            <a:ext cx="438150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CAD8EA"/>
            </a:solidFill>
            <a:prstDash val="solid"/>
          </a:ln>
        </p:spPr>
      </p:sp>
      <p:pic>
        <p:nvPicPr>
          <p:cNvPr id="271" name="图片 8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43225" y="3905250"/>
            <a:ext cx="228600" cy="228600"/>
          </a:xfrm>
          <a:prstGeom prst="rect">
            <a:avLst/>
          </a:prstGeom>
        </p:spPr>
      </p:pic>
      <p:sp>
        <p:nvSpPr>
          <p:cNvPr id="86" name="矩形 85"/>
          <p:cNvSpPr>
            <a:spLocks noGrp="1"/>
          </p:cNvSpPr>
          <p:nvPr/>
        </p:nvSpPr>
        <p:spPr>
          <a:xfrm>
            <a:off x="3390900" y="3762375"/>
            <a:ext cx="12192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l">
              <a:buNone/>
              <a:def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知识库</a:t>
            </a:r>
            <a:r>
              <a: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(</a:t>
            </a:r>
            <a:r>
              <a: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RAG</a:t>
            </a:r>
            <a:r>
              <a: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)</a:t>
            </a:r>
            <a:r>
              <a: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 + 模板产出结构化内容。</a:t>
            </a:r>
            <a:endParaRPr sz="765" b="1">
              <a:solidFill>
                <a:srgbClr val="1018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7" name="矩形 86"/>
          <p:cNvSpPr>
            <a:spLocks noGrp="1"/>
          </p:cNvSpPr>
          <p:nvPr/>
        </p:nvSpPr>
        <p:spPr>
          <a:xfrm>
            <a:off x="2790825" y="4381500"/>
            <a:ext cx="5778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88" name="矩形 87"/>
          <p:cNvSpPr>
            <a:spLocks noGrp="1"/>
          </p:cNvSpPr>
          <p:nvPr/>
        </p:nvSpPr>
        <p:spPr>
          <a:xfrm>
            <a:off x="2838450" y="4410075"/>
            <a:ext cx="4826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知识库</a:t>
            </a:r>
            <a:endParaRPr sz="570" b="1">
              <a:solidFill>
                <a:srgbClr val="168A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9" name="矩形 88"/>
          <p:cNvSpPr>
            <a:spLocks noGrp="1"/>
          </p:cNvSpPr>
          <p:nvPr/>
        </p:nvSpPr>
        <p:spPr>
          <a:xfrm>
            <a:off x="3416300" y="4381500"/>
            <a:ext cx="5778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90" name="矩形 89"/>
          <p:cNvSpPr>
            <a:spLocks noGrp="1"/>
          </p:cNvSpPr>
          <p:nvPr/>
        </p:nvSpPr>
        <p:spPr>
          <a:xfrm>
            <a:off x="3463925" y="4410075"/>
            <a:ext cx="4826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模板</a:t>
            </a:r>
            <a:endParaRPr sz="570" b="1">
              <a:solidFill>
                <a:srgbClr val="168A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1" name="矩形 90"/>
          <p:cNvSpPr>
            <a:spLocks noGrp="1"/>
          </p:cNvSpPr>
          <p:nvPr/>
        </p:nvSpPr>
        <p:spPr>
          <a:xfrm>
            <a:off x="4041775" y="4381500"/>
            <a:ext cx="5778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92" name="矩形 91"/>
          <p:cNvSpPr>
            <a:spLocks noGrp="1"/>
          </p:cNvSpPr>
          <p:nvPr/>
        </p:nvSpPr>
        <p:spPr>
          <a:xfrm>
            <a:off x="4089400" y="4410075"/>
            <a:ext cx="4826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仿写</a:t>
            </a:r>
            <a:endParaRPr sz="570" b="1">
              <a:solidFill>
                <a:srgbClr val="168A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3" name="矩形 92"/>
          <p:cNvSpPr>
            <a:spLocks noGrp="1"/>
          </p:cNvSpPr>
          <p:nvPr/>
        </p:nvSpPr>
        <p:spPr>
          <a:xfrm>
            <a:off x="2790825" y="4600575"/>
            <a:ext cx="18859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94" name="矩形 93"/>
          <p:cNvSpPr>
            <a:spLocks noGrp="1"/>
          </p:cNvSpPr>
          <p:nvPr/>
        </p:nvSpPr>
        <p:spPr>
          <a:xfrm>
            <a:off x="2838450" y="4629150"/>
            <a:ext cx="17907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0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00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KOL 精调 Prompt</a:t>
            </a:r>
            <a:endParaRPr sz="600" b="1">
              <a:solidFill>
                <a:srgbClr val="168A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5" name="矩形 94"/>
          <p:cNvSpPr>
            <a:spLocks noGrp="1"/>
          </p:cNvSpPr>
          <p:nvPr/>
        </p:nvSpPr>
        <p:spPr>
          <a:xfrm>
            <a:off x="4838700" y="4067175"/>
            <a:ext cx="9525" cy="38100"/>
          </a:xfrm>
          <a:prstGeom prst="rect">
            <a:avLst/>
          </a:prstGeom>
          <a:solidFill>
            <a:srgbClr val="168A3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82" name="图片 9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2500" y="3962400"/>
            <a:ext cx="247650" cy="247650"/>
          </a:xfrm>
          <a:prstGeom prst="rect">
            <a:avLst/>
          </a:prstGeom>
        </p:spPr>
      </p:pic>
      <p:sp>
        <p:nvSpPr>
          <p:cNvPr id="97" name="矩形 96"/>
          <p:cNvSpPr>
            <a:spLocks noGrp="1"/>
          </p:cNvSpPr>
          <p:nvPr/>
        </p:nvSpPr>
        <p:spPr>
          <a:xfrm>
            <a:off x="5010150" y="3333750"/>
            <a:ext cx="2095500" cy="1504950"/>
          </a:xfrm>
          <a:prstGeom prst="rect">
            <a:avLst/>
          </a:prstGeom>
          <a:solidFill>
            <a:srgbClr val="FFF3E8"/>
          </a:solidFill>
          <a:ln w="12383">
            <a:solidFill>
              <a:srgbClr val="F27A1A"/>
            </a:solidFill>
            <a:prstDash val="solid"/>
          </a:ln>
        </p:spPr>
      </p:sp>
      <p:sp>
        <p:nvSpPr>
          <p:cNvPr id="98" name="矩形 97"/>
          <p:cNvSpPr>
            <a:spLocks noGrp="1"/>
          </p:cNvSpPr>
          <p:nvPr/>
        </p:nvSpPr>
        <p:spPr>
          <a:xfrm>
            <a:off x="5105400" y="3429000"/>
            <a:ext cx="1905000" cy="238125"/>
          </a:xfrm>
          <a:prstGeom prst="rect">
            <a:avLst/>
          </a:prstGeom>
          <a:solidFill>
            <a:srgbClr val="F27A1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99" name="矩形 98"/>
          <p:cNvSpPr>
            <a:spLocks noGrp="1"/>
          </p:cNvSpPr>
          <p:nvPr/>
        </p:nvSpPr>
        <p:spPr>
          <a:xfrm>
            <a:off x="5181600" y="3457575"/>
            <a:ext cx="1752600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90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0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7. 发布到优先信源</a:t>
            </a:r>
            <a:endParaRPr sz="905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0" name="矩形 99"/>
          <p:cNvSpPr>
            <a:spLocks noGrp="1"/>
          </p:cNvSpPr>
          <p:nvPr/>
        </p:nvSpPr>
        <p:spPr>
          <a:xfrm>
            <a:off x="5162550" y="3800475"/>
            <a:ext cx="438150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CAD8EA"/>
            </a:solidFill>
            <a:prstDash val="solid"/>
          </a:ln>
        </p:spPr>
      </p:sp>
      <p:pic>
        <p:nvPicPr>
          <p:cNvPr id="287" name="图片 10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67325" y="3905250"/>
            <a:ext cx="228600" cy="228600"/>
          </a:xfrm>
          <a:prstGeom prst="rect">
            <a:avLst/>
          </a:prstGeom>
        </p:spPr>
      </p:pic>
      <p:sp>
        <p:nvSpPr>
          <p:cNvPr id="102" name="矩形 101"/>
          <p:cNvSpPr>
            <a:spLocks noGrp="1"/>
          </p:cNvSpPr>
          <p:nvPr/>
        </p:nvSpPr>
        <p:spPr>
          <a:xfrm>
            <a:off x="5715000" y="3762375"/>
            <a:ext cx="12192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l">
              <a:buNone/>
              <a:def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发布到权威媒体，增加企业背书</a:t>
            </a:r>
            <a:r>
              <a: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。</a:t>
            </a:r>
            <a:endParaRPr sz="765" b="1">
              <a:solidFill>
                <a:srgbClr val="1018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3" name="矩形 102"/>
          <p:cNvSpPr>
            <a:spLocks noGrp="1"/>
          </p:cNvSpPr>
          <p:nvPr/>
        </p:nvSpPr>
        <p:spPr>
          <a:xfrm>
            <a:off x="5114925" y="4381500"/>
            <a:ext cx="5778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104" name="矩形 103"/>
          <p:cNvSpPr>
            <a:spLocks noGrp="1"/>
          </p:cNvSpPr>
          <p:nvPr/>
        </p:nvSpPr>
        <p:spPr>
          <a:xfrm>
            <a:off x="5162550" y="4410075"/>
            <a:ext cx="4826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F27A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F27A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13</a:t>
            </a:r>
            <a:r>
              <a:rPr sz="570" b="1">
                <a:solidFill>
                  <a:srgbClr val="F27A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家个人</a:t>
            </a:r>
            <a:r>
              <a:rPr sz="570" b="1">
                <a:solidFill>
                  <a:srgbClr val="F27A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媒体</a:t>
            </a:r>
            <a:endParaRPr sz="570" b="1">
              <a:solidFill>
                <a:srgbClr val="F27A1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5" name="矩形 104"/>
          <p:cNvSpPr>
            <a:spLocks noGrp="1"/>
          </p:cNvSpPr>
          <p:nvPr/>
        </p:nvSpPr>
        <p:spPr>
          <a:xfrm>
            <a:off x="6283325" y="4381500"/>
            <a:ext cx="7175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106" name="矩形 105"/>
          <p:cNvSpPr>
            <a:spLocks noGrp="1"/>
          </p:cNvSpPr>
          <p:nvPr/>
        </p:nvSpPr>
        <p:spPr>
          <a:xfrm>
            <a:off x="6343650" y="4410075"/>
            <a:ext cx="555625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F27A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F27A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1</a:t>
            </a:r>
            <a:r>
              <a:rPr sz="570" b="1">
                <a:solidFill>
                  <a:srgbClr val="F27A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万</a:t>
            </a:r>
            <a:r>
              <a:rPr sz="570" b="1">
                <a:solidFill>
                  <a:srgbClr val="F27A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多家</a:t>
            </a:r>
            <a:r>
              <a:rPr sz="570" b="1">
                <a:solidFill>
                  <a:srgbClr val="F27A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权威媒体</a:t>
            </a:r>
            <a:endParaRPr sz="570" b="1">
              <a:solidFill>
                <a:srgbClr val="F27A1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9" name="矩形 108"/>
          <p:cNvSpPr>
            <a:spLocks noGrp="1"/>
          </p:cNvSpPr>
          <p:nvPr/>
        </p:nvSpPr>
        <p:spPr>
          <a:xfrm>
            <a:off x="5114925" y="4600575"/>
            <a:ext cx="18859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110" name="矩形 109"/>
          <p:cNvSpPr>
            <a:spLocks noGrp="1"/>
          </p:cNvSpPr>
          <p:nvPr/>
        </p:nvSpPr>
        <p:spPr>
          <a:xfrm>
            <a:off x="5162550" y="4629150"/>
            <a:ext cx="17907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00" b="1">
                <a:solidFill>
                  <a:srgbClr val="F27A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00" b="1">
                <a:solidFill>
                  <a:srgbClr val="F27A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企业站 / CMS</a:t>
            </a:r>
            <a:endParaRPr sz="600" b="1">
              <a:solidFill>
                <a:srgbClr val="F27A1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1" name="矩形 110"/>
          <p:cNvSpPr>
            <a:spLocks noGrp="1"/>
          </p:cNvSpPr>
          <p:nvPr/>
        </p:nvSpPr>
        <p:spPr>
          <a:xfrm>
            <a:off x="7162800" y="4067175"/>
            <a:ext cx="9525" cy="38100"/>
          </a:xfrm>
          <a:prstGeom prst="rect">
            <a:avLst/>
          </a:prstGeom>
          <a:solidFill>
            <a:srgbClr val="F27A1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96" name="图片 11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86600" y="3962400"/>
            <a:ext cx="247650" cy="247650"/>
          </a:xfrm>
          <a:prstGeom prst="rect">
            <a:avLst/>
          </a:prstGeom>
        </p:spPr>
      </p:pic>
      <p:sp>
        <p:nvSpPr>
          <p:cNvPr id="113" name="矩形 112"/>
          <p:cNvSpPr>
            <a:spLocks noGrp="1"/>
          </p:cNvSpPr>
          <p:nvPr/>
        </p:nvSpPr>
        <p:spPr>
          <a:xfrm>
            <a:off x="7334250" y="3333750"/>
            <a:ext cx="2095500" cy="1504950"/>
          </a:xfrm>
          <a:prstGeom prst="rect">
            <a:avLst/>
          </a:prstGeom>
          <a:solidFill>
            <a:srgbClr val="EAF3FF"/>
          </a:solidFill>
          <a:ln w="12383">
            <a:solidFill>
              <a:srgbClr val="155BCB"/>
            </a:solidFill>
            <a:prstDash val="solid"/>
          </a:ln>
        </p:spPr>
      </p:sp>
      <p:sp>
        <p:nvSpPr>
          <p:cNvPr id="114" name="矩形 113"/>
          <p:cNvSpPr>
            <a:spLocks noGrp="1"/>
          </p:cNvSpPr>
          <p:nvPr/>
        </p:nvSpPr>
        <p:spPr>
          <a:xfrm>
            <a:off x="7429500" y="3429000"/>
            <a:ext cx="1905000" cy="238125"/>
          </a:xfrm>
          <a:prstGeom prst="rect">
            <a:avLst/>
          </a:prstGeom>
          <a:solidFill>
            <a:srgbClr val="155BC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5" name="矩形 114"/>
          <p:cNvSpPr>
            <a:spLocks noGrp="1"/>
          </p:cNvSpPr>
          <p:nvPr/>
        </p:nvSpPr>
        <p:spPr>
          <a:xfrm>
            <a:off x="7505700" y="3457575"/>
            <a:ext cx="1752600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90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0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8. AI 采样与回写</a:t>
            </a:r>
            <a:endParaRPr sz="905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6" name="矩形 115"/>
          <p:cNvSpPr>
            <a:spLocks noGrp="1"/>
          </p:cNvSpPr>
          <p:nvPr/>
        </p:nvSpPr>
        <p:spPr>
          <a:xfrm>
            <a:off x="7486650" y="3800475"/>
            <a:ext cx="438150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CAD8EA"/>
            </a:solidFill>
            <a:prstDash val="solid"/>
          </a:ln>
        </p:spPr>
      </p:sp>
      <p:pic>
        <p:nvPicPr>
          <p:cNvPr id="301" name="图片 11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91425" y="3905250"/>
            <a:ext cx="228600" cy="228600"/>
          </a:xfrm>
          <a:prstGeom prst="rect">
            <a:avLst/>
          </a:prstGeom>
        </p:spPr>
      </p:pic>
      <p:sp>
        <p:nvSpPr>
          <p:cNvPr id="118" name="矩形 117"/>
          <p:cNvSpPr>
            <a:spLocks noGrp="1"/>
          </p:cNvSpPr>
          <p:nvPr/>
        </p:nvSpPr>
        <p:spPr>
          <a:xfrm>
            <a:off x="8039100" y="3762375"/>
            <a:ext cx="12192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l">
              <a:buNone/>
              <a:def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就用户建立的问题集</a:t>
            </a:r>
            <a:r>
              <a: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逐</a:t>
            </a:r>
            <a:r>
              <a: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个</a:t>
            </a:r>
            <a:r>
              <a: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采样，回写回答和引用来源。</a:t>
            </a:r>
            <a:endParaRPr sz="765" b="1">
              <a:solidFill>
                <a:srgbClr val="1018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9" name="矩形 118"/>
          <p:cNvSpPr>
            <a:spLocks noGrp="1"/>
          </p:cNvSpPr>
          <p:nvPr/>
        </p:nvSpPr>
        <p:spPr>
          <a:xfrm>
            <a:off x="7439025" y="4381500"/>
            <a:ext cx="5778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120" name="矩形 119"/>
          <p:cNvSpPr>
            <a:spLocks noGrp="1"/>
          </p:cNvSpPr>
          <p:nvPr/>
        </p:nvSpPr>
        <p:spPr>
          <a:xfrm>
            <a:off x="7486650" y="4410075"/>
            <a:ext cx="4826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豆包</a:t>
            </a:r>
            <a:endParaRPr sz="570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1" name="矩形 120"/>
          <p:cNvSpPr>
            <a:spLocks noGrp="1"/>
          </p:cNvSpPr>
          <p:nvPr/>
        </p:nvSpPr>
        <p:spPr>
          <a:xfrm>
            <a:off x="8064500" y="4381500"/>
            <a:ext cx="5778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122" name="矩形 121"/>
          <p:cNvSpPr>
            <a:spLocks noGrp="1"/>
          </p:cNvSpPr>
          <p:nvPr/>
        </p:nvSpPr>
        <p:spPr>
          <a:xfrm>
            <a:off x="8112125" y="4410075"/>
            <a:ext cx="4826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通义</a:t>
            </a:r>
            <a:endParaRPr sz="570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3" name="矩形 122"/>
          <p:cNvSpPr>
            <a:spLocks noGrp="1"/>
          </p:cNvSpPr>
          <p:nvPr/>
        </p:nvSpPr>
        <p:spPr>
          <a:xfrm>
            <a:off x="8689975" y="4381500"/>
            <a:ext cx="5778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124" name="矩形 123"/>
          <p:cNvSpPr>
            <a:spLocks noGrp="1"/>
          </p:cNvSpPr>
          <p:nvPr/>
        </p:nvSpPr>
        <p:spPr>
          <a:xfrm>
            <a:off x="8737600" y="4410075"/>
            <a:ext cx="4826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DeepSeek</a:t>
            </a:r>
            <a:endParaRPr sz="570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5" name="矩形 124"/>
          <p:cNvSpPr>
            <a:spLocks noGrp="1"/>
          </p:cNvSpPr>
          <p:nvPr/>
        </p:nvSpPr>
        <p:spPr>
          <a:xfrm>
            <a:off x="7439025" y="4600575"/>
            <a:ext cx="18859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126" name="矩形 125"/>
          <p:cNvSpPr>
            <a:spLocks noGrp="1"/>
          </p:cNvSpPr>
          <p:nvPr/>
        </p:nvSpPr>
        <p:spPr>
          <a:xfrm>
            <a:off x="7486650" y="4629150"/>
            <a:ext cx="17907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0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00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覆盖率 / 置信度</a:t>
            </a:r>
            <a:endParaRPr sz="600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7" name="矩形 126"/>
          <p:cNvSpPr>
            <a:spLocks noGrp="1"/>
          </p:cNvSpPr>
          <p:nvPr/>
        </p:nvSpPr>
        <p:spPr>
          <a:xfrm>
            <a:off x="9486900" y="4067175"/>
            <a:ext cx="9525" cy="38100"/>
          </a:xfrm>
          <a:prstGeom prst="rect">
            <a:avLst/>
          </a:prstGeom>
          <a:solidFill>
            <a:srgbClr val="155BC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312" name="图片 12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9750" y="3971925"/>
            <a:ext cx="247650" cy="247650"/>
          </a:xfrm>
          <a:prstGeom prst="rect">
            <a:avLst/>
          </a:prstGeom>
        </p:spPr>
      </p:pic>
      <p:sp>
        <p:nvSpPr>
          <p:cNvPr id="129" name="矩形 128"/>
          <p:cNvSpPr>
            <a:spLocks noGrp="1"/>
          </p:cNvSpPr>
          <p:nvPr/>
        </p:nvSpPr>
        <p:spPr>
          <a:xfrm>
            <a:off x="9658350" y="3333750"/>
            <a:ext cx="2095500" cy="1504950"/>
          </a:xfrm>
          <a:prstGeom prst="rect">
            <a:avLst/>
          </a:prstGeom>
          <a:solidFill>
            <a:srgbClr val="F2EDFF"/>
          </a:solidFill>
          <a:ln w="12383">
            <a:solidFill>
              <a:srgbClr val="6F46C8"/>
            </a:solidFill>
            <a:prstDash val="solid"/>
          </a:ln>
        </p:spPr>
      </p:sp>
      <p:sp>
        <p:nvSpPr>
          <p:cNvPr id="130" name="矩形 129"/>
          <p:cNvSpPr>
            <a:spLocks noGrp="1"/>
          </p:cNvSpPr>
          <p:nvPr/>
        </p:nvSpPr>
        <p:spPr>
          <a:xfrm>
            <a:off x="9753600" y="3429000"/>
            <a:ext cx="1905000" cy="238125"/>
          </a:xfrm>
          <a:prstGeom prst="rect">
            <a:avLst/>
          </a:prstGeom>
          <a:solidFill>
            <a:srgbClr val="6F46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31" name="矩形 130"/>
          <p:cNvSpPr>
            <a:spLocks noGrp="1"/>
          </p:cNvSpPr>
          <p:nvPr/>
        </p:nvSpPr>
        <p:spPr>
          <a:xfrm>
            <a:off x="9829800" y="3457575"/>
            <a:ext cx="1752600" cy="20002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90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05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9. 再次搜索验证</a:t>
            </a:r>
            <a:endParaRPr sz="905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2" name="矩形 131"/>
          <p:cNvSpPr>
            <a:spLocks noGrp="1"/>
          </p:cNvSpPr>
          <p:nvPr/>
        </p:nvSpPr>
        <p:spPr>
          <a:xfrm>
            <a:off x="9810750" y="3800475"/>
            <a:ext cx="438150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CAD8EA"/>
            </a:solidFill>
            <a:prstDash val="solid"/>
          </a:ln>
        </p:spPr>
      </p:sp>
      <p:pic>
        <p:nvPicPr>
          <p:cNvPr id="317" name="图片 13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15525" y="3905250"/>
            <a:ext cx="228600" cy="228600"/>
          </a:xfrm>
          <a:prstGeom prst="rect">
            <a:avLst/>
          </a:prstGeom>
        </p:spPr>
      </p:pic>
      <p:sp>
        <p:nvSpPr>
          <p:cNvPr id="134" name="矩形 133"/>
          <p:cNvSpPr>
            <a:spLocks noGrp="1"/>
          </p:cNvSpPr>
          <p:nvPr/>
        </p:nvSpPr>
        <p:spPr>
          <a:xfrm>
            <a:off x="10363200" y="3762375"/>
            <a:ext cx="12192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l">
              <a:buNone/>
              <a:def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65" b="1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用数据追踪验证是否进入 AI 推荐链路。</a:t>
            </a:r>
            <a:endParaRPr sz="765" b="1">
              <a:solidFill>
                <a:srgbClr val="1018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5" name="矩形 134"/>
          <p:cNvSpPr>
            <a:spLocks noGrp="1"/>
          </p:cNvSpPr>
          <p:nvPr/>
        </p:nvSpPr>
        <p:spPr>
          <a:xfrm>
            <a:off x="9763125" y="4381500"/>
            <a:ext cx="5778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136" name="矩形 135"/>
          <p:cNvSpPr>
            <a:spLocks noGrp="1"/>
          </p:cNvSpPr>
          <p:nvPr/>
        </p:nvSpPr>
        <p:spPr>
          <a:xfrm>
            <a:off x="9810750" y="4410075"/>
            <a:ext cx="4826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6F46C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6F46C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引用排行</a:t>
            </a:r>
            <a:endParaRPr sz="570" b="1">
              <a:solidFill>
                <a:srgbClr val="6F46C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7" name="矩形 136"/>
          <p:cNvSpPr>
            <a:spLocks noGrp="1"/>
          </p:cNvSpPr>
          <p:nvPr/>
        </p:nvSpPr>
        <p:spPr>
          <a:xfrm>
            <a:off x="10388600" y="4381500"/>
            <a:ext cx="5778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138" name="矩形 137"/>
          <p:cNvSpPr>
            <a:spLocks noGrp="1"/>
          </p:cNvSpPr>
          <p:nvPr/>
        </p:nvSpPr>
        <p:spPr>
          <a:xfrm>
            <a:off x="10436225" y="4410075"/>
            <a:ext cx="4826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6F46C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6F46C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被引文章</a:t>
            </a:r>
            <a:endParaRPr sz="570" b="1">
              <a:solidFill>
                <a:srgbClr val="6F46C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9" name="矩形 138"/>
          <p:cNvSpPr>
            <a:spLocks noGrp="1"/>
          </p:cNvSpPr>
          <p:nvPr/>
        </p:nvSpPr>
        <p:spPr>
          <a:xfrm>
            <a:off x="11014075" y="4381500"/>
            <a:ext cx="5778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140" name="矩形 139"/>
          <p:cNvSpPr>
            <a:spLocks noGrp="1"/>
          </p:cNvSpPr>
          <p:nvPr/>
        </p:nvSpPr>
        <p:spPr>
          <a:xfrm>
            <a:off x="11061700" y="4410075"/>
            <a:ext cx="4826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570" b="1">
                <a:solidFill>
                  <a:srgbClr val="6F46C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570" b="1">
                <a:solidFill>
                  <a:srgbClr val="6F46C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高频问题</a:t>
            </a:r>
            <a:endParaRPr sz="570" b="1">
              <a:solidFill>
                <a:srgbClr val="6F46C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1" name="矩形 140"/>
          <p:cNvSpPr>
            <a:spLocks noGrp="1"/>
          </p:cNvSpPr>
          <p:nvPr/>
        </p:nvSpPr>
        <p:spPr>
          <a:xfrm>
            <a:off x="9763125" y="4600575"/>
            <a:ext cx="1885950" cy="171450"/>
          </a:xfrm>
          <a:prstGeom prst="rect">
            <a:avLst/>
          </a:prstGeom>
          <a:solidFill>
            <a:srgbClr val="FFFFFF"/>
          </a:solidFill>
          <a:ln w="7620">
            <a:solidFill>
              <a:srgbClr val="CAD8EA"/>
            </a:solidFill>
            <a:prstDash val="solid"/>
          </a:ln>
        </p:spPr>
      </p:sp>
      <p:sp>
        <p:nvSpPr>
          <p:cNvPr id="142" name="矩形 141"/>
          <p:cNvSpPr>
            <a:spLocks noGrp="1"/>
          </p:cNvSpPr>
          <p:nvPr/>
        </p:nvSpPr>
        <p:spPr>
          <a:xfrm>
            <a:off x="9810750" y="4629150"/>
            <a:ext cx="1790700" cy="114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ctr"/>
          <a:lstStyle/>
          <a:p>
            <a:pPr algn="ctr">
              <a:buNone/>
              <a:defRPr sz="600" b="1">
                <a:solidFill>
                  <a:srgbClr val="6F46C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00" b="1">
                <a:solidFill>
                  <a:srgbClr val="6F46C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持续优化</a:t>
            </a:r>
            <a:endParaRPr sz="600" b="1">
              <a:solidFill>
                <a:srgbClr val="6F46C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3" name="矩形 142"/>
          <p:cNvSpPr>
            <a:spLocks noGrp="1"/>
          </p:cNvSpPr>
          <p:nvPr/>
        </p:nvSpPr>
        <p:spPr>
          <a:xfrm>
            <a:off x="590550" y="4972050"/>
            <a:ext cx="21907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l">
              <a:buNone/>
              <a:defRPr sz="1125" b="1">
                <a:solidFill>
                  <a:srgbClr val="103A79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125" b="1">
                <a:solidFill>
                  <a:srgbClr val="103A79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这张图想表达的核心逻辑</a:t>
            </a:r>
            <a:endParaRPr sz="1125" b="1">
              <a:solidFill>
                <a:srgbClr val="103A79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4" name="矩形 143"/>
          <p:cNvSpPr>
            <a:spLocks noGrp="1"/>
          </p:cNvSpPr>
          <p:nvPr/>
        </p:nvSpPr>
        <p:spPr>
          <a:xfrm>
            <a:off x="2571750" y="5067300"/>
            <a:ext cx="8667750" cy="11430"/>
          </a:xfrm>
          <a:prstGeom prst="rect">
            <a:avLst/>
          </a:prstGeom>
          <a:solidFill>
            <a:srgbClr val="C7D7E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5" name="矩形 144"/>
          <p:cNvSpPr>
            <a:spLocks noGrp="1"/>
          </p:cNvSpPr>
          <p:nvPr/>
        </p:nvSpPr>
        <p:spPr>
          <a:xfrm>
            <a:off x="361950" y="5238750"/>
            <a:ext cx="2733675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C7D7ED"/>
            </a:solidFill>
            <a:prstDash val="solid"/>
          </a:ln>
        </p:spPr>
      </p:sp>
      <p:sp>
        <p:nvSpPr>
          <p:cNvPr id="146" name="矩形 145"/>
          <p:cNvSpPr>
            <a:spLocks noGrp="1"/>
          </p:cNvSpPr>
          <p:nvPr/>
        </p:nvSpPr>
        <p:spPr>
          <a:xfrm>
            <a:off x="476250" y="5372100"/>
            <a:ext cx="323850" cy="323850"/>
          </a:xfrm>
          <a:prstGeom prst="rect">
            <a:avLst/>
          </a:prstGeom>
          <a:solidFill>
            <a:srgbClr val="155BC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47" name="矩形 146"/>
          <p:cNvSpPr>
            <a:spLocks noGrp="1"/>
          </p:cNvSpPr>
          <p:nvPr/>
        </p:nvSpPr>
        <p:spPr>
          <a:xfrm>
            <a:off x="476250" y="5419725"/>
            <a:ext cx="3238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ctr">
              <a:buNone/>
              <a:defRPr sz="10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A</a:t>
            </a:r>
            <a:endParaRPr sz="10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8" name="矩形 147"/>
          <p:cNvSpPr>
            <a:spLocks noGrp="1"/>
          </p:cNvSpPr>
          <p:nvPr/>
        </p:nvSpPr>
        <p:spPr>
          <a:xfrm>
            <a:off x="914400" y="5343525"/>
            <a:ext cx="2038350" cy="1428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l">
              <a:buNone/>
              <a:defRPr sz="79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9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AI 不是随机推荐品牌</a:t>
            </a:r>
            <a:endParaRPr sz="795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9" name="矩形 148"/>
          <p:cNvSpPr>
            <a:spLocks noGrp="1"/>
          </p:cNvSpPr>
          <p:nvPr/>
        </p:nvSpPr>
        <p:spPr>
          <a:xfrm>
            <a:off x="914400" y="5505450"/>
            <a:ext cx="20383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l">
              <a:buNone/>
              <a:defRPr sz="645" b="0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45" b="0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它更容易引用已有、可信、结构清晰的内容与平台信源。</a:t>
            </a:r>
            <a:endParaRPr sz="645" b="0">
              <a:solidFill>
                <a:srgbClr val="1018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0" name="矩形 149"/>
          <p:cNvSpPr>
            <a:spLocks noGrp="1"/>
          </p:cNvSpPr>
          <p:nvPr/>
        </p:nvSpPr>
        <p:spPr>
          <a:xfrm>
            <a:off x="3190875" y="5238750"/>
            <a:ext cx="2733675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C7D7ED"/>
            </a:solidFill>
            <a:prstDash val="solid"/>
          </a:ln>
        </p:spPr>
      </p:sp>
      <p:sp>
        <p:nvSpPr>
          <p:cNvPr id="151" name="矩形 150"/>
          <p:cNvSpPr>
            <a:spLocks noGrp="1"/>
          </p:cNvSpPr>
          <p:nvPr/>
        </p:nvSpPr>
        <p:spPr>
          <a:xfrm>
            <a:off x="3305175" y="5372100"/>
            <a:ext cx="323850" cy="323850"/>
          </a:xfrm>
          <a:prstGeom prst="rect">
            <a:avLst/>
          </a:prstGeom>
          <a:solidFill>
            <a:srgbClr val="155BC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2" name="矩形 151"/>
          <p:cNvSpPr>
            <a:spLocks noGrp="1"/>
          </p:cNvSpPr>
          <p:nvPr/>
        </p:nvSpPr>
        <p:spPr>
          <a:xfrm>
            <a:off x="3305175" y="5419725"/>
            <a:ext cx="3238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ctr">
              <a:buNone/>
              <a:defRPr sz="10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B</a:t>
            </a:r>
            <a:endParaRPr sz="10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3" name="矩形 152"/>
          <p:cNvSpPr>
            <a:spLocks noGrp="1"/>
          </p:cNvSpPr>
          <p:nvPr/>
        </p:nvSpPr>
        <p:spPr>
          <a:xfrm>
            <a:off x="3743325" y="5343525"/>
            <a:ext cx="2038350" cy="1428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l">
              <a:buNone/>
              <a:defRPr sz="79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95" b="1">
                <a:solidFill>
                  <a:srgbClr val="155BC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先监测，再补位</a:t>
            </a:r>
            <a:endParaRPr sz="795" b="1">
              <a:solidFill>
                <a:srgbClr val="155BC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4" name="矩形 153"/>
          <p:cNvSpPr>
            <a:spLocks noGrp="1"/>
          </p:cNvSpPr>
          <p:nvPr/>
        </p:nvSpPr>
        <p:spPr>
          <a:xfrm>
            <a:off x="3743325" y="5505450"/>
            <a:ext cx="20383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l">
              <a:buNone/>
              <a:defRPr sz="645" b="0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45" b="0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用问题集和真实采样结果找缺口，避免盲目堆文章。</a:t>
            </a:r>
            <a:endParaRPr sz="645" b="0">
              <a:solidFill>
                <a:srgbClr val="1018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5" name="矩形 154"/>
          <p:cNvSpPr>
            <a:spLocks noGrp="1"/>
          </p:cNvSpPr>
          <p:nvPr/>
        </p:nvSpPr>
        <p:spPr>
          <a:xfrm>
            <a:off x="6019800" y="5238750"/>
            <a:ext cx="2733675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C7D7ED"/>
            </a:solidFill>
            <a:prstDash val="solid"/>
          </a:ln>
        </p:spPr>
      </p:sp>
      <p:sp>
        <p:nvSpPr>
          <p:cNvPr id="156" name="矩形 155"/>
          <p:cNvSpPr>
            <a:spLocks noGrp="1"/>
          </p:cNvSpPr>
          <p:nvPr/>
        </p:nvSpPr>
        <p:spPr>
          <a:xfrm>
            <a:off x="6134100" y="5372100"/>
            <a:ext cx="323850" cy="323850"/>
          </a:xfrm>
          <a:prstGeom prst="rect">
            <a:avLst/>
          </a:prstGeom>
          <a:solidFill>
            <a:srgbClr val="168A3A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7" name="矩形 156"/>
          <p:cNvSpPr>
            <a:spLocks noGrp="1"/>
          </p:cNvSpPr>
          <p:nvPr/>
        </p:nvSpPr>
        <p:spPr>
          <a:xfrm>
            <a:off x="6134100" y="5419725"/>
            <a:ext cx="3238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ctr">
              <a:buNone/>
              <a:defRPr sz="10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C</a:t>
            </a:r>
            <a:endParaRPr sz="10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8" name="矩形 157"/>
          <p:cNvSpPr>
            <a:spLocks noGrp="1"/>
          </p:cNvSpPr>
          <p:nvPr/>
        </p:nvSpPr>
        <p:spPr>
          <a:xfrm>
            <a:off x="6572250" y="5343525"/>
            <a:ext cx="2038350" cy="1428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l">
              <a:buNone/>
              <a:defRPr sz="795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95" b="1">
                <a:solidFill>
                  <a:srgbClr val="168A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省心推把流程串起来</a:t>
            </a:r>
            <a:endParaRPr sz="795" b="1">
              <a:solidFill>
                <a:srgbClr val="168A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9" name="矩形 158"/>
          <p:cNvSpPr>
            <a:spLocks noGrp="1"/>
          </p:cNvSpPr>
          <p:nvPr/>
        </p:nvSpPr>
        <p:spPr>
          <a:xfrm>
            <a:off x="6572250" y="5505450"/>
            <a:ext cx="20383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l">
              <a:buNone/>
              <a:defRPr sz="645" b="0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45" b="0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知识库、模板、发布器、AI 采样和数据追踪形成闭环。</a:t>
            </a:r>
            <a:endParaRPr sz="645" b="0">
              <a:solidFill>
                <a:srgbClr val="1018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0" name="矩形 159"/>
          <p:cNvSpPr>
            <a:spLocks noGrp="1"/>
          </p:cNvSpPr>
          <p:nvPr/>
        </p:nvSpPr>
        <p:spPr>
          <a:xfrm>
            <a:off x="8848725" y="5238750"/>
            <a:ext cx="2733675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C7D7ED"/>
            </a:solidFill>
            <a:prstDash val="solid"/>
          </a:ln>
        </p:spPr>
      </p:sp>
      <p:sp>
        <p:nvSpPr>
          <p:cNvPr id="161" name="矩形 160"/>
          <p:cNvSpPr>
            <a:spLocks noGrp="1"/>
          </p:cNvSpPr>
          <p:nvPr/>
        </p:nvSpPr>
        <p:spPr>
          <a:xfrm>
            <a:off x="8963025" y="5372100"/>
            <a:ext cx="323850" cy="323850"/>
          </a:xfrm>
          <a:prstGeom prst="rect">
            <a:avLst/>
          </a:prstGeom>
          <a:solidFill>
            <a:srgbClr val="6F46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2" name="矩形 161"/>
          <p:cNvSpPr>
            <a:spLocks noGrp="1"/>
          </p:cNvSpPr>
          <p:nvPr/>
        </p:nvSpPr>
        <p:spPr>
          <a:xfrm>
            <a:off x="8963025" y="5419725"/>
            <a:ext cx="3238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ctr">
              <a:buNone/>
              <a:defRPr sz="10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D</a:t>
            </a:r>
            <a:endParaRPr sz="10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3" name="矩形 162"/>
          <p:cNvSpPr>
            <a:spLocks noGrp="1"/>
          </p:cNvSpPr>
          <p:nvPr/>
        </p:nvSpPr>
        <p:spPr>
          <a:xfrm>
            <a:off x="9401175" y="5343525"/>
            <a:ext cx="2038350" cy="142875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l">
              <a:buNone/>
              <a:defRPr sz="795" b="1">
                <a:solidFill>
                  <a:srgbClr val="6F46C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95" b="1">
                <a:solidFill>
                  <a:srgbClr val="6F46C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最终目标是进答案系统</a:t>
            </a:r>
            <a:endParaRPr sz="795" b="1">
              <a:solidFill>
                <a:srgbClr val="6F46C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4" name="矩形 163"/>
          <p:cNvSpPr>
            <a:spLocks noGrp="1"/>
          </p:cNvSpPr>
          <p:nvPr/>
        </p:nvSpPr>
        <p:spPr>
          <a:xfrm>
            <a:off x="9401175" y="5505450"/>
            <a:ext cx="20383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l">
              <a:buNone/>
              <a:defRPr sz="645" b="0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645" b="0">
                <a:solidFill>
                  <a:srgbClr val="1018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不是追求更多内容，而是让品牌进入 AI 可引用知识网络。</a:t>
            </a:r>
            <a:endParaRPr sz="645" b="0">
              <a:solidFill>
                <a:srgbClr val="1018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6" name="矩形 165"/>
          <p:cNvSpPr>
            <a:spLocks noGrp="1"/>
          </p:cNvSpPr>
          <p:nvPr/>
        </p:nvSpPr>
        <p:spPr>
          <a:xfrm>
            <a:off x="171450" y="6153150"/>
            <a:ext cx="11849100" cy="552450"/>
          </a:xfrm>
          <a:prstGeom prst="rect">
            <a:avLst/>
          </a:prstGeom>
          <a:solidFill>
            <a:srgbClr val="06469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350" name="图片 16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0050" y="6276975"/>
            <a:ext cx="304800" cy="304800"/>
          </a:xfrm>
          <a:prstGeom prst="rect">
            <a:avLst/>
          </a:prstGeom>
        </p:spPr>
      </p:pic>
      <p:sp>
        <p:nvSpPr>
          <p:cNvPr id="168" name="矩形 167"/>
          <p:cNvSpPr>
            <a:spLocks noGrp="1"/>
          </p:cNvSpPr>
          <p:nvPr/>
        </p:nvSpPr>
        <p:spPr>
          <a:xfrm>
            <a:off x="876300" y="6334125"/>
            <a:ext cx="104584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19050" tIns="19050" rIns="19050" bIns="19050" anchor="t"/>
          <a:lstStyle/>
          <a:p>
            <a:pPr algn="ctr">
              <a:buNone/>
              <a:defRPr sz="13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3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GEO 的本质：用更适合 AI 引用的内容、更稳定的发布信源和持续采样反馈，让品牌被模型看见、理解并推荐。</a:t>
            </a:r>
            <a:endParaRPr sz="13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re-bg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0">
            <a:noFill/>
            <a:prstDash val="solid"/>
          </a:ln>
        </p:spPr>
      </p:sp>
      <p:sp>
        <p:nvSpPr>
          <p:cNvPr id="3" name="core-title"/>
          <p:cNvSpPr>
            <a:spLocks noGrp="1"/>
          </p:cNvSpPr>
          <p:nvPr/>
        </p:nvSpPr>
        <p:spPr>
          <a:xfrm>
            <a:off x="2762250" y="171450"/>
            <a:ext cx="6667500" cy="514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7826"/>
          </a:bodyPr>
          <a:lstStyle/>
          <a:p>
            <a:pPr algn="ctr">
              <a:buNone/>
              <a:defRPr sz="3450" b="1">
                <a:solidFill>
                  <a:srgbClr val="06133D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3450" b="1">
                <a:solidFill>
                  <a:srgbClr val="06133D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GEO的三个核心要素</a:t>
            </a:r>
            <a:endParaRPr sz="3450" b="1">
              <a:solidFill>
                <a:srgbClr val="06133D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4" name="core-sub-data"/>
          <p:cNvSpPr>
            <a:spLocks noGrp="1"/>
          </p:cNvSpPr>
          <p:nvPr/>
        </p:nvSpPr>
        <p:spPr>
          <a:xfrm>
            <a:off x="4800600" y="742950"/>
            <a:ext cx="59055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485"/>
          </a:bodyPr>
          <a:lstStyle/>
          <a:p>
            <a:pPr algn="ctr">
              <a:buNone/>
              <a:defRPr sz="1650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</a:t>
            </a:r>
            <a:endParaRPr sz="1650" b="1">
              <a:solidFill>
                <a:srgbClr val="0D4EA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core-sub-x1"/>
          <p:cNvSpPr>
            <a:spLocks noGrp="1"/>
          </p:cNvSpPr>
          <p:nvPr/>
        </p:nvSpPr>
        <p:spPr>
          <a:xfrm>
            <a:off x="5457825" y="742950"/>
            <a:ext cx="2286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ctr">
              <a:buNone/>
              <a:defRPr sz="1575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×</a:t>
            </a:r>
            <a:endParaRPr sz="1575" b="1">
              <a:solidFill>
                <a:srgbClr val="0B1220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core-sub-content"/>
          <p:cNvSpPr>
            <a:spLocks noGrp="1"/>
          </p:cNvSpPr>
          <p:nvPr/>
        </p:nvSpPr>
        <p:spPr>
          <a:xfrm>
            <a:off x="5753100" y="742950"/>
            <a:ext cx="59055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485"/>
          </a:bodyPr>
          <a:lstStyle/>
          <a:p>
            <a:pPr algn="ctr">
              <a:buNone/>
              <a:defRPr sz="1650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</a:t>
            </a:r>
            <a:endParaRPr sz="1650" b="1">
              <a:solidFill>
                <a:srgbClr val="1680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core-sub-x2"/>
          <p:cNvSpPr>
            <a:spLocks noGrp="1"/>
          </p:cNvSpPr>
          <p:nvPr/>
        </p:nvSpPr>
        <p:spPr>
          <a:xfrm>
            <a:off x="6400800" y="742950"/>
            <a:ext cx="22860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ctr">
              <a:buNone/>
              <a:defRPr sz="1575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575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×</a:t>
            </a:r>
            <a:endParaRPr sz="1575" b="1">
              <a:solidFill>
                <a:srgbClr val="0B1220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" name="core-sub-distribution"/>
          <p:cNvSpPr>
            <a:spLocks noGrp="1"/>
          </p:cNvSpPr>
          <p:nvPr/>
        </p:nvSpPr>
        <p:spPr>
          <a:xfrm>
            <a:off x="6705600" y="742950"/>
            <a:ext cx="590550" cy="2476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485"/>
          </a:bodyPr>
          <a:lstStyle/>
          <a:p>
            <a:pPr algn="ctr">
              <a:buNone/>
              <a:defRPr sz="1650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投放</a:t>
            </a:r>
            <a:endParaRPr sz="1650" b="1">
              <a:solidFill>
                <a:srgbClr val="EF7D1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data-card"/>
          <p:cNvSpPr>
            <a:spLocks noGrp="1"/>
          </p:cNvSpPr>
          <p:nvPr/>
        </p:nvSpPr>
        <p:spPr>
          <a:xfrm>
            <a:off x="266700" y="1104900"/>
            <a:ext cx="3390900" cy="3390900"/>
          </a:xfrm>
          <a:prstGeom prst="roundRect">
            <a:avLst>
              <a:gd name="adj" fmla="val 5618"/>
            </a:avLst>
          </a:prstGeom>
          <a:solidFill>
            <a:srgbClr val="FFFFFF"/>
          </a:solidFill>
          <a:ln w="14288">
            <a:solidFill>
              <a:srgbClr val="9BB7DF"/>
            </a:solidFill>
            <a:prstDash val="solid"/>
          </a:ln>
        </p:spPr>
      </p:sp>
      <p:sp>
        <p:nvSpPr>
          <p:cNvPr id="10" name="data-icon-orbit"/>
          <p:cNvSpPr>
            <a:spLocks noGrp="1"/>
          </p:cNvSpPr>
          <p:nvPr/>
        </p:nvSpPr>
        <p:spPr>
          <a:xfrm>
            <a:off x="457200" y="1066800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F8FBFF"/>
          </a:solidFill>
          <a:ln w="12383">
            <a:solidFill>
              <a:srgbClr val="9BB7DF"/>
            </a:solidFill>
            <a:prstDash val="solid"/>
          </a:ln>
        </p:spPr>
      </p:sp>
      <p:pic>
        <p:nvPicPr>
          <p:cNvPr id="173" name="图片 14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5800" y="1295400"/>
            <a:ext cx="476250" cy="476250"/>
          </a:xfrm>
          <a:prstGeom prst="rect">
            <a:avLst/>
          </a:prstGeom>
        </p:spPr>
      </p:pic>
      <p:sp>
        <p:nvSpPr>
          <p:cNvPr id="11" name="data-title"/>
          <p:cNvSpPr>
            <a:spLocks noGrp="1"/>
          </p:cNvSpPr>
          <p:nvPr/>
        </p:nvSpPr>
        <p:spPr>
          <a:xfrm>
            <a:off x="1466850" y="1285875"/>
            <a:ext cx="13335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765"/>
          </a:bodyPr>
          <a:lstStyle/>
          <a:p>
            <a:pPr algn="l">
              <a:buNone/>
              <a:defRPr sz="2025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</a:t>
            </a:r>
            <a:endParaRPr sz="2025" b="1">
              <a:solidFill>
                <a:srgbClr val="0D4EA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data-subtitle"/>
          <p:cNvSpPr>
            <a:spLocks noGrp="1"/>
          </p:cNvSpPr>
          <p:nvPr/>
        </p:nvSpPr>
        <p:spPr>
          <a:xfrm>
            <a:off x="1466850" y="1619250"/>
            <a:ext cx="20383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865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865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解决的是：现状如何，反馈是否有效</a:t>
            </a:r>
            <a:endParaRPr sz="865" b="1">
              <a:solidFill>
                <a:srgbClr val="0D4EA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data-sub-rule"/>
          <p:cNvSpPr>
            <a:spLocks noGrp="1"/>
          </p:cNvSpPr>
          <p:nvPr/>
        </p:nvSpPr>
        <p:spPr>
          <a:xfrm>
            <a:off x="1466850" y="1847850"/>
            <a:ext cx="1962150" cy="10478"/>
          </a:xfrm>
          <a:prstGeom prst="rect">
            <a:avLst/>
          </a:prstGeom>
          <a:solidFill>
            <a:srgbClr val="D8E5F8"/>
          </a:solidFill>
          <a:ln w="0">
            <a:noFill/>
            <a:prstDash val="solid"/>
          </a:ln>
        </p:spPr>
      </p:sp>
      <p:sp>
        <p:nvSpPr>
          <p:cNvPr id="14" name="data-bullet-0"/>
          <p:cNvSpPr>
            <a:spLocks noGrp="1"/>
          </p:cNvSpPr>
          <p:nvPr/>
        </p:nvSpPr>
        <p:spPr>
          <a:xfrm>
            <a:off x="1466850" y="2105025"/>
            <a:ext cx="42863" cy="42863"/>
          </a:xfrm>
          <a:prstGeom prst="roundRect">
            <a:avLst>
              <a:gd name="adj" fmla="val 50000"/>
            </a:avLst>
          </a:prstGeom>
          <a:solidFill>
            <a:srgbClr val="0D4EA6"/>
          </a:solidFill>
          <a:ln w="0">
            <a:noFill/>
            <a:prstDash val="solid"/>
          </a:ln>
        </p:spPr>
      </p:sp>
      <p:sp>
        <p:nvSpPr>
          <p:cNvPr id="15" name="data-bullet-text-0"/>
          <p:cNvSpPr>
            <a:spLocks noGrp="1"/>
          </p:cNvSpPr>
          <p:nvPr/>
        </p:nvSpPr>
        <p:spPr>
          <a:xfrm>
            <a:off x="1619250" y="2038350"/>
            <a:ext cx="1638300" cy="161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380"/>
          </a:bodyPr>
          <a:lstStyle/>
          <a:p>
            <a:pPr algn="l">
              <a:buNone/>
              <a:def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现状如何</a:t>
            </a:r>
            <a:endParaRPr sz="1080" b="1">
              <a:solidFill>
                <a:srgbClr val="1E315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" name="data-bullet-1"/>
          <p:cNvSpPr>
            <a:spLocks noGrp="1"/>
          </p:cNvSpPr>
          <p:nvPr/>
        </p:nvSpPr>
        <p:spPr>
          <a:xfrm>
            <a:off x="1466850" y="2324100"/>
            <a:ext cx="42863" cy="42863"/>
          </a:xfrm>
          <a:prstGeom prst="roundRect">
            <a:avLst>
              <a:gd name="adj" fmla="val 50000"/>
            </a:avLst>
          </a:prstGeom>
          <a:solidFill>
            <a:srgbClr val="0D4EA6"/>
          </a:solidFill>
          <a:ln w="0">
            <a:noFill/>
            <a:prstDash val="solid"/>
          </a:ln>
        </p:spPr>
      </p:sp>
      <p:sp>
        <p:nvSpPr>
          <p:cNvPr id="17" name="data-bullet-text-1"/>
          <p:cNvSpPr>
            <a:spLocks noGrp="1"/>
          </p:cNvSpPr>
          <p:nvPr/>
        </p:nvSpPr>
        <p:spPr>
          <a:xfrm>
            <a:off x="1619250" y="2257425"/>
            <a:ext cx="1638300" cy="161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380"/>
          </a:bodyPr>
          <a:lstStyle/>
          <a:p>
            <a:pPr algn="l">
              <a:buNone/>
              <a:def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竞品如何</a:t>
            </a:r>
            <a:endParaRPr sz="1080" b="1">
              <a:solidFill>
                <a:srgbClr val="1E315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data-bullet-2"/>
          <p:cNvSpPr>
            <a:spLocks noGrp="1"/>
          </p:cNvSpPr>
          <p:nvPr/>
        </p:nvSpPr>
        <p:spPr>
          <a:xfrm>
            <a:off x="1466850" y="2543175"/>
            <a:ext cx="42863" cy="42863"/>
          </a:xfrm>
          <a:prstGeom prst="roundRect">
            <a:avLst>
              <a:gd name="adj" fmla="val 50000"/>
            </a:avLst>
          </a:prstGeom>
          <a:solidFill>
            <a:srgbClr val="0D4EA6"/>
          </a:solidFill>
          <a:ln w="0">
            <a:noFill/>
            <a:prstDash val="solid"/>
          </a:ln>
        </p:spPr>
      </p:sp>
      <p:sp>
        <p:nvSpPr>
          <p:cNvPr id="19" name="data-bullet-text-2"/>
          <p:cNvSpPr>
            <a:spLocks noGrp="1"/>
          </p:cNvSpPr>
          <p:nvPr/>
        </p:nvSpPr>
        <p:spPr>
          <a:xfrm>
            <a:off x="1619250" y="2476500"/>
            <a:ext cx="1638300" cy="161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380"/>
          </a:bodyPr>
          <a:lstStyle/>
          <a:p>
            <a:pPr algn="l">
              <a:buNone/>
              <a:def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AI目前如何推荐</a:t>
            </a:r>
            <a:endParaRPr sz="1080" b="1">
              <a:solidFill>
                <a:srgbClr val="1E315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0" name="data-bullet-3"/>
          <p:cNvSpPr>
            <a:spLocks noGrp="1"/>
          </p:cNvSpPr>
          <p:nvPr/>
        </p:nvSpPr>
        <p:spPr>
          <a:xfrm>
            <a:off x="1466850" y="2762250"/>
            <a:ext cx="42863" cy="42863"/>
          </a:xfrm>
          <a:prstGeom prst="roundRect">
            <a:avLst>
              <a:gd name="adj" fmla="val 50000"/>
            </a:avLst>
          </a:prstGeom>
          <a:solidFill>
            <a:srgbClr val="0D4EA6"/>
          </a:solidFill>
          <a:ln w="0">
            <a:noFill/>
            <a:prstDash val="solid"/>
          </a:ln>
        </p:spPr>
      </p:sp>
      <p:sp>
        <p:nvSpPr>
          <p:cNvPr id="21" name="data-bullet-text-3"/>
          <p:cNvSpPr>
            <a:spLocks noGrp="1"/>
          </p:cNvSpPr>
          <p:nvPr/>
        </p:nvSpPr>
        <p:spPr>
          <a:xfrm>
            <a:off x="1619250" y="2695575"/>
            <a:ext cx="1638300" cy="161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380"/>
          </a:bodyPr>
          <a:lstStyle/>
          <a:p>
            <a:pPr algn="l">
              <a:buNone/>
              <a:def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当前排名位置如何</a:t>
            </a:r>
            <a:endParaRPr sz="1080" b="1">
              <a:solidFill>
                <a:srgbClr val="1E315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data-bullet-4"/>
          <p:cNvSpPr>
            <a:spLocks noGrp="1"/>
          </p:cNvSpPr>
          <p:nvPr/>
        </p:nvSpPr>
        <p:spPr>
          <a:xfrm>
            <a:off x="1466850" y="2981325"/>
            <a:ext cx="42863" cy="42863"/>
          </a:xfrm>
          <a:prstGeom prst="roundRect">
            <a:avLst>
              <a:gd name="adj" fmla="val 50000"/>
            </a:avLst>
          </a:prstGeom>
          <a:solidFill>
            <a:srgbClr val="0D4EA6"/>
          </a:solidFill>
          <a:ln w="0">
            <a:noFill/>
            <a:prstDash val="solid"/>
          </a:ln>
        </p:spPr>
      </p:sp>
      <p:sp>
        <p:nvSpPr>
          <p:cNvPr id="23" name="data-bullet-text-4"/>
          <p:cNvSpPr>
            <a:spLocks noGrp="1"/>
          </p:cNvSpPr>
          <p:nvPr/>
        </p:nvSpPr>
        <p:spPr>
          <a:xfrm>
            <a:off x="1619250" y="2914650"/>
            <a:ext cx="1638300" cy="161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380"/>
          </a:bodyPr>
          <a:lstStyle/>
          <a:p>
            <a:pPr algn="l">
              <a:buNone/>
              <a:def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如何用数据指导投放策略</a:t>
            </a:r>
            <a:endParaRPr sz="1080" b="1">
              <a:solidFill>
                <a:srgbClr val="1E315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4" name="data-bullet-5"/>
          <p:cNvSpPr>
            <a:spLocks noGrp="1"/>
          </p:cNvSpPr>
          <p:nvPr/>
        </p:nvSpPr>
        <p:spPr>
          <a:xfrm>
            <a:off x="1466850" y="3200400"/>
            <a:ext cx="42863" cy="42863"/>
          </a:xfrm>
          <a:prstGeom prst="roundRect">
            <a:avLst>
              <a:gd name="adj" fmla="val 50000"/>
            </a:avLst>
          </a:prstGeom>
          <a:solidFill>
            <a:srgbClr val="0D4EA6"/>
          </a:solidFill>
          <a:ln w="0">
            <a:noFill/>
            <a:prstDash val="solid"/>
          </a:ln>
        </p:spPr>
      </p:sp>
      <p:sp>
        <p:nvSpPr>
          <p:cNvPr id="25" name="data-bullet-text-5"/>
          <p:cNvSpPr>
            <a:spLocks noGrp="1"/>
          </p:cNvSpPr>
          <p:nvPr/>
        </p:nvSpPr>
        <p:spPr>
          <a:xfrm>
            <a:off x="1619250" y="3133725"/>
            <a:ext cx="1638300" cy="161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380"/>
          </a:bodyPr>
          <a:lstStyle/>
          <a:p>
            <a:pPr algn="l">
              <a:buNone/>
              <a:def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增长潜力怎么样</a:t>
            </a:r>
            <a:endParaRPr sz="1080" b="1">
              <a:solidFill>
                <a:srgbClr val="1E315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6" name="data-bullet-6"/>
          <p:cNvSpPr>
            <a:spLocks noGrp="1"/>
          </p:cNvSpPr>
          <p:nvPr/>
        </p:nvSpPr>
        <p:spPr>
          <a:xfrm>
            <a:off x="1466850" y="3419475"/>
            <a:ext cx="42863" cy="42863"/>
          </a:xfrm>
          <a:prstGeom prst="roundRect">
            <a:avLst>
              <a:gd name="adj" fmla="val 50000"/>
            </a:avLst>
          </a:prstGeom>
          <a:solidFill>
            <a:srgbClr val="0D4EA6"/>
          </a:solidFill>
          <a:ln w="0">
            <a:noFill/>
            <a:prstDash val="solid"/>
          </a:ln>
        </p:spPr>
      </p:sp>
      <p:sp>
        <p:nvSpPr>
          <p:cNvPr id="27" name="data-bullet-text-6"/>
          <p:cNvSpPr>
            <a:spLocks noGrp="1"/>
          </p:cNvSpPr>
          <p:nvPr/>
        </p:nvSpPr>
        <p:spPr>
          <a:xfrm>
            <a:off x="1619250" y="3352800"/>
            <a:ext cx="1638300" cy="161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380"/>
          </a:bodyPr>
          <a:lstStyle/>
          <a:p>
            <a:pPr algn="l">
              <a:buNone/>
              <a:def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竞争情况怎么样</a:t>
            </a:r>
            <a:endParaRPr sz="1080" b="1">
              <a:solidFill>
                <a:srgbClr val="1E315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8" name="data-bullet-7"/>
          <p:cNvSpPr>
            <a:spLocks noGrp="1"/>
          </p:cNvSpPr>
          <p:nvPr/>
        </p:nvSpPr>
        <p:spPr>
          <a:xfrm>
            <a:off x="1466850" y="3638550"/>
            <a:ext cx="42863" cy="42863"/>
          </a:xfrm>
          <a:prstGeom prst="roundRect">
            <a:avLst>
              <a:gd name="adj" fmla="val 50000"/>
            </a:avLst>
          </a:prstGeom>
          <a:solidFill>
            <a:srgbClr val="0D4EA6"/>
          </a:solidFill>
          <a:ln w="0">
            <a:noFill/>
            <a:prstDash val="solid"/>
          </a:ln>
        </p:spPr>
      </p:sp>
      <p:sp>
        <p:nvSpPr>
          <p:cNvPr id="29" name="data-bullet-text-7"/>
          <p:cNvSpPr>
            <a:spLocks noGrp="1"/>
          </p:cNvSpPr>
          <p:nvPr/>
        </p:nvSpPr>
        <p:spPr>
          <a:xfrm>
            <a:off x="1619250" y="3571875"/>
            <a:ext cx="1638300" cy="161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380"/>
          </a:bodyPr>
          <a:lstStyle/>
          <a:p>
            <a:pPr algn="l">
              <a:buNone/>
              <a:def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是否有后端效果</a:t>
            </a:r>
            <a:endParaRPr sz="1080" b="1">
              <a:solidFill>
                <a:srgbClr val="1E315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0" name="data-bullet-8"/>
          <p:cNvSpPr>
            <a:spLocks noGrp="1"/>
          </p:cNvSpPr>
          <p:nvPr/>
        </p:nvSpPr>
        <p:spPr>
          <a:xfrm>
            <a:off x="1466850" y="3857625"/>
            <a:ext cx="42863" cy="42863"/>
          </a:xfrm>
          <a:prstGeom prst="roundRect">
            <a:avLst>
              <a:gd name="adj" fmla="val 50000"/>
            </a:avLst>
          </a:prstGeom>
          <a:solidFill>
            <a:srgbClr val="0D4EA6"/>
          </a:solidFill>
          <a:ln w="0">
            <a:noFill/>
            <a:prstDash val="solid"/>
          </a:ln>
        </p:spPr>
      </p:sp>
      <p:sp>
        <p:nvSpPr>
          <p:cNvPr id="31" name="data-bullet-text-8"/>
          <p:cNvSpPr>
            <a:spLocks noGrp="1"/>
          </p:cNvSpPr>
          <p:nvPr/>
        </p:nvSpPr>
        <p:spPr>
          <a:xfrm>
            <a:off x="1619250" y="3790950"/>
            <a:ext cx="1638300" cy="161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380"/>
          </a:bodyPr>
          <a:lstStyle/>
          <a:p>
            <a:pPr algn="l">
              <a:buNone/>
              <a:def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80" b="1">
                <a:solidFill>
                  <a:srgbClr val="1E315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核心是拿到有效反馈</a:t>
            </a:r>
            <a:endParaRPr sz="1080" b="1">
              <a:solidFill>
                <a:srgbClr val="1E315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195" name="图片 16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50" y="2148205"/>
            <a:ext cx="457200" cy="457200"/>
          </a:xfrm>
          <a:prstGeom prst="rect">
            <a:avLst/>
          </a:prstGeom>
        </p:spPr>
      </p:pic>
      <p:pic>
        <p:nvPicPr>
          <p:cNvPr id="196" name="图片 16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50" y="2828925"/>
            <a:ext cx="457200" cy="457200"/>
          </a:xfrm>
          <a:prstGeom prst="rect">
            <a:avLst/>
          </a:prstGeom>
        </p:spPr>
      </p:pic>
      <p:pic>
        <p:nvPicPr>
          <p:cNvPr id="197" name="图片 16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" y="3463925"/>
            <a:ext cx="457200" cy="457200"/>
          </a:xfrm>
          <a:prstGeom prst="rect">
            <a:avLst/>
          </a:prstGeom>
        </p:spPr>
      </p:pic>
      <p:sp>
        <p:nvSpPr>
          <p:cNvPr id="35" name="data-footer-pill"/>
          <p:cNvSpPr>
            <a:spLocks noGrp="1"/>
          </p:cNvSpPr>
          <p:nvPr/>
        </p:nvSpPr>
        <p:spPr>
          <a:xfrm>
            <a:off x="723900" y="4095750"/>
            <a:ext cx="2400300" cy="304800"/>
          </a:xfrm>
          <a:prstGeom prst="roundRect">
            <a:avLst>
              <a:gd name="adj" fmla="val 31250"/>
            </a:avLst>
          </a:prstGeom>
          <a:solidFill>
            <a:srgbClr val="F3F8FF"/>
          </a:solidFill>
          <a:ln w="9525">
            <a:solidFill>
              <a:srgbClr val="AFC5E8"/>
            </a:solidFill>
            <a:prstDash val="solid"/>
          </a:ln>
        </p:spPr>
      </p:sp>
      <p:pic>
        <p:nvPicPr>
          <p:cNvPr id="199" name="图片 17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400" y="4162425"/>
            <a:ext cx="152400" cy="152400"/>
          </a:xfrm>
          <a:prstGeom prst="rect">
            <a:avLst/>
          </a:prstGeom>
        </p:spPr>
      </p:pic>
      <p:sp>
        <p:nvSpPr>
          <p:cNvPr id="37" name="data-footer-text"/>
          <p:cNvSpPr>
            <a:spLocks noGrp="1"/>
          </p:cNvSpPr>
          <p:nvPr/>
        </p:nvSpPr>
        <p:spPr>
          <a:xfrm>
            <a:off x="1143000" y="4152900"/>
            <a:ext cx="17335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ctr">
              <a:buNone/>
              <a:defRPr sz="1125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125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数据决定判断与优化方向</a:t>
            </a:r>
            <a:endParaRPr sz="1125" b="1">
              <a:solidFill>
                <a:srgbClr val="0D4EA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8" name="distribution-card"/>
          <p:cNvSpPr>
            <a:spLocks noGrp="1"/>
          </p:cNvSpPr>
          <p:nvPr/>
        </p:nvSpPr>
        <p:spPr>
          <a:xfrm>
            <a:off x="8362950" y="1104900"/>
            <a:ext cx="3562350" cy="3390900"/>
          </a:xfrm>
          <a:prstGeom prst="roundRect">
            <a:avLst>
              <a:gd name="adj" fmla="val 5618"/>
            </a:avLst>
          </a:prstGeom>
          <a:solidFill>
            <a:srgbClr val="FFFFFF"/>
          </a:solidFill>
          <a:ln w="14288">
            <a:solidFill>
              <a:srgbClr val="E2B289"/>
            </a:solidFill>
            <a:prstDash val="solid"/>
          </a:ln>
        </p:spPr>
      </p:sp>
      <p:sp>
        <p:nvSpPr>
          <p:cNvPr id="39" name="dist-icon-orbit"/>
          <p:cNvSpPr>
            <a:spLocks noGrp="1"/>
          </p:cNvSpPr>
          <p:nvPr/>
        </p:nvSpPr>
        <p:spPr>
          <a:xfrm>
            <a:off x="8572500" y="1066800"/>
            <a:ext cx="914400" cy="914400"/>
          </a:xfrm>
          <a:prstGeom prst="roundRect">
            <a:avLst>
              <a:gd name="adj" fmla="val 50000"/>
            </a:avLst>
          </a:prstGeom>
          <a:solidFill>
            <a:srgbClr val="FFF9F3"/>
          </a:solidFill>
          <a:ln w="12383">
            <a:solidFill>
              <a:srgbClr val="E2B289"/>
            </a:solidFill>
            <a:prstDash val="solid"/>
          </a:ln>
        </p:spPr>
      </p:sp>
      <p:pic>
        <p:nvPicPr>
          <p:cNvPr id="203" name="图片 17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01100" y="1295400"/>
            <a:ext cx="457200" cy="457200"/>
          </a:xfrm>
          <a:prstGeom prst="rect">
            <a:avLst/>
          </a:prstGeom>
        </p:spPr>
      </p:pic>
      <p:sp>
        <p:nvSpPr>
          <p:cNvPr id="42" name="distribution-title"/>
          <p:cNvSpPr>
            <a:spLocks noGrp="1"/>
          </p:cNvSpPr>
          <p:nvPr/>
        </p:nvSpPr>
        <p:spPr>
          <a:xfrm>
            <a:off x="9620250" y="1295400"/>
            <a:ext cx="123825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765"/>
          </a:bodyPr>
          <a:lstStyle/>
          <a:p>
            <a:pPr algn="l">
              <a:buNone/>
              <a:defRPr sz="2025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投放</a:t>
            </a:r>
            <a:endParaRPr sz="2025" b="1">
              <a:solidFill>
                <a:srgbClr val="EF7D1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43" name="distribution-subtitle"/>
          <p:cNvSpPr>
            <a:spLocks noGrp="1"/>
          </p:cNvSpPr>
          <p:nvPr/>
        </p:nvSpPr>
        <p:spPr>
          <a:xfrm>
            <a:off x="9620250" y="1628775"/>
            <a:ext cx="19240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865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865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根据平台偏好与内容能力制定策略</a:t>
            </a:r>
            <a:endParaRPr sz="865" b="1">
              <a:solidFill>
                <a:srgbClr val="EF7D1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44" name="dist-bullet-0"/>
          <p:cNvSpPr>
            <a:spLocks noGrp="1"/>
          </p:cNvSpPr>
          <p:nvPr/>
        </p:nvSpPr>
        <p:spPr>
          <a:xfrm>
            <a:off x="8743950" y="2085975"/>
            <a:ext cx="42863" cy="42863"/>
          </a:xfrm>
          <a:prstGeom prst="roundRect">
            <a:avLst>
              <a:gd name="adj" fmla="val 50000"/>
            </a:avLst>
          </a:prstGeom>
          <a:solidFill>
            <a:srgbClr val="EF7D1A"/>
          </a:solidFill>
          <a:ln w="0">
            <a:noFill/>
            <a:prstDash val="solid"/>
          </a:ln>
        </p:spPr>
      </p:sp>
      <p:sp>
        <p:nvSpPr>
          <p:cNvPr id="45" name="dist-bullet-text-0"/>
          <p:cNvSpPr>
            <a:spLocks noGrp="1"/>
          </p:cNvSpPr>
          <p:nvPr/>
        </p:nvSpPr>
        <p:spPr>
          <a:xfrm>
            <a:off x="8877300" y="2019300"/>
            <a:ext cx="19240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官网</a:t>
            </a:r>
            <a:endParaRPr sz="1090" b="1">
              <a:solidFill>
                <a:srgbClr val="2D2A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46" name="dist-bullet-1"/>
          <p:cNvSpPr>
            <a:spLocks noGrp="1"/>
          </p:cNvSpPr>
          <p:nvPr/>
        </p:nvSpPr>
        <p:spPr>
          <a:xfrm>
            <a:off x="8743950" y="2381250"/>
            <a:ext cx="42863" cy="42863"/>
          </a:xfrm>
          <a:prstGeom prst="roundRect">
            <a:avLst>
              <a:gd name="adj" fmla="val 50000"/>
            </a:avLst>
          </a:prstGeom>
          <a:solidFill>
            <a:srgbClr val="EF7D1A"/>
          </a:solidFill>
          <a:ln w="0">
            <a:noFill/>
            <a:prstDash val="solid"/>
          </a:ln>
        </p:spPr>
      </p:sp>
      <p:sp>
        <p:nvSpPr>
          <p:cNvPr id="47" name="dist-bullet-text-1"/>
          <p:cNvSpPr>
            <a:spLocks noGrp="1"/>
          </p:cNvSpPr>
          <p:nvPr/>
        </p:nvSpPr>
        <p:spPr>
          <a:xfrm>
            <a:off x="8877300" y="2314575"/>
            <a:ext cx="19240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媒体平台</a:t>
            </a:r>
            <a:endParaRPr sz="1090" b="1">
              <a:solidFill>
                <a:srgbClr val="2D2A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48" name="dist-bullet-2"/>
          <p:cNvSpPr>
            <a:spLocks noGrp="1"/>
          </p:cNvSpPr>
          <p:nvPr/>
        </p:nvSpPr>
        <p:spPr>
          <a:xfrm>
            <a:off x="8743950" y="2676525"/>
            <a:ext cx="42863" cy="42863"/>
          </a:xfrm>
          <a:prstGeom prst="roundRect">
            <a:avLst>
              <a:gd name="adj" fmla="val 50000"/>
            </a:avLst>
          </a:prstGeom>
          <a:solidFill>
            <a:srgbClr val="EF7D1A"/>
          </a:solidFill>
          <a:ln w="0">
            <a:noFill/>
            <a:prstDash val="solid"/>
          </a:ln>
        </p:spPr>
      </p:sp>
      <p:sp>
        <p:nvSpPr>
          <p:cNvPr id="49" name="dist-bullet-text-2"/>
          <p:cNvSpPr>
            <a:spLocks noGrp="1"/>
          </p:cNvSpPr>
          <p:nvPr/>
        </p:nvSpPr>
        <p:spPr>
          <a:xfrm>
            <a:off x="8877300" y="2609850"/>
            <a:ext cx="19240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自媒体矩阵</a:t>
            </a:r>
            <a:endParaRPr sz="1090" b="1">
              <a:solidFill>
                <a:srgbClr val="2D2A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0" name="dist-bullet-3"/>
          <p:cNvSpPr>
            <a:spLocks noGrp="1"/>
          </p:cNvSpPr>
          <p:nvPr/>
        </p:nvSpPr>
        <p:spPr>
          <a:xfrm>
            <a:off x="8743950" y="2971800"/>
            <a:ext cx="42863" cy="42863"/>
          </a:xfrm>
          <a:prstGeom prst="roundRect">
            <a:avLst>
              <a:gd name="adj" fmla="val 50000"/>
            </a:avLst>
          </a:prstGeom>
          <a:solidFill>
            <a:srgbClr val="EF7D1A"/>
          </a:solidFill>
          <a:ln w="0">
            <a:noFill/>
            <a:prstDash val="solid"/>
          </a:ln>
        </p:spPr>
      </p:sp>
      <p:sp>
        <p:nvSpPr>
          <p:cNvPr id="51" name="dist-bullet-text-3"/>
          <p:cNvSpPr>
            <a:spLocks noGrp="1"/>
          </p:cNvSpPr>
          <p:nvPr/>
        </p:nvSpPr>
        <p:spPr>
          <a:xfrm>
            <a:off x="8877300" y="2905125"/>
            <a:ext cx="19240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可分为付费、免费、官方自有</a:t>
            </a:r>
            <a:endParaRPr sz="1090" b="1">
              <a:solidFill>
                <a:srgbClr val="2D2A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2" name="dist-bullet-4"/>
          <p:cNvSpPr>
            <a:spLocks noGrp="1"/>
          </p:cNvSpPr>
          <p:nvPr/>
        </p:nvSpPr>
        <p:spPr>
          <a:xfrm>
            <a:off x="8743950" y="3267075"/>
            <a:ext cx="42863" cy="42863"/>
          </a:xfrm>
          <a:prstGeom prst="roundRect">
            <a:avLst>
              <a:gd name="adj" fmla="val 50000"/>
            </a:avLst>
          </a:prstGeom>
          <a:solidFill>
            <a:srgbClr val="EF7D1A"/>
          </a:solidFill>
          <a:ln w="0">
            <a:noFill/>
            <a:prstDash val="solid"/>
          </a:ln>
        </p:spPr>
      </p:sp>
      <p:sp>
        <p:nvSpPr>
          <p:cNvPr id="53" name="dist-bullet-text-4"/>
          <p:cNvSpPr>
            <a:spLocks noGrp="1"/>
          </p:cNvSpPr>
          <p:nvPr/>
        </p:nvSpPr>
        <p:spPr>
          <a:xfrm>
            <a:off x="8877300" y="3200400"/>
            <a:ext cx="19240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理解不同AI平台的偏好</a:t>
            </a:r>
            <a:endParaRPr sz="1090" b="1">
              <a:solidFill>
                <a:srgbClr val="2D2A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4" name="dist-bullet-5"/>
          <p:cNvSpPr>
            <a:spLocks noGrp="1"/>
          </p:cNvSpPr>
          <p:nvPr/>
        </p:nvSpPr>
        <p:spPr>
          <a:xfrm>
            <a:off x="8743950" y="3562350"/>
            <a:ext cx="42863" cy="42863"/>
          </a:xfrm>
          <a:prstGeom prst="roundRect">
            <a:avLst>
              <a:gd name="adj" fmla="val 50000"/>
            </a:avLst>
          </a:prstGeom>
          <a:solidFill>
            <a:srgbClr val="EF7D1A"/>
          </a:solidFill>
          <a:ln w="0">
            <a:noFill/>
            <a:prstDash val="solid"/>
          </a:ln>
        </p:spPr>
      </p:sp>
      <p:sp>
        <p:nvSpPr>
          <p:cNvPr id="55" name="dist-bullet-text-5"/>
          <p:cNvSpPr>
            <a:spLocks noGrp="1"/>
          </p:cNvSpPr>
          <p:nvPr/>
        </p:nvSpPr>
        <p:spPr>
          <a:xfrm>
            <a:off x="8877300" y="3495675"/>
            <a:ext cx="19240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理解不同平台的内容喜好</a:t>
            </a:r>
            <a:endParaRPr sz="1090" b="1">
              <a:solidFill>
                <a:srgbClr val="2D2A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6" name="dist-bullet-6"/>
          <p:cNvSpPr>
            <a:spLocks noGrp="1"/>
          </p:cNvSpPr>
          <p:nvPr/>
        </p:nvSpPr>
        <p:spPr>
          <a:xfrm>
            <a:off x="8743950" y="3857625"/>
            <a:ext cx="42863" cy="42863"/>
          </a:xfrm>
          <a:prstGeom prst="roundRect">
            <a:avLst>
              <a:gd name="adj" fmla="val 50000"/>
            </a:avLst>
          </a:prstGeom>
          <a:solidFill>
            <a:srgbClr val="EF7D1A"/>
          </a:solidFill>
          <a:ln w="0">
            <a:noFill/>
            <a:prstDash val="solid"/>
          </a:ln>
        </p:spPr>
      </p:sp>
      <p:sp>
        <p:nvSpPr>
          <p:cNvPr id="57" name="dist-bullet-text-6"/>
          <p:cNvSpPr>
            <a:spLocks noGrp="1"/>
          </p:cNvSpPr>
          <p:nvPr/>
        </p:nvSpPr>
        <p:spPr>
          <a:xfrm>
            <a:off x="8877300" y="3790950"/>
            <a:ext cx="19240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090" b="1">
                <a:solidFill>
                  <a:srgbClr val="2D2A2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由此决定投放策略</a:t>
            </a:r>
            <a:endParaRPr sz="1090" b="1">
              <a:solidFill>
                <a:srgbClr val="2D2A2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220" name="图片 19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01350" y="1990725"/>
            <a:ext cx="266700" cy="266700"/>
          </a:xfrm>
          <a:prstGeom prst="rect">
            <a:avLst/>
          </a:prstGeom>
        </p:spPr>
      </p:pic>
      <p:sp>
        <p:nvSpPr>
          <p:cNvPr id="59" name="dist-side-label-0"/>
          <p:cNvSpPr>
            <a:spLocks noGrp="1"/>
          </p:cNvSpPr>
          <p:nvPr/>
        </p:nvSpPr>
        <p:spPr>
          <a:xfrm>
            <a:off x="11144250" y="2028825"/>
            <a:ext cx="552450" cy="152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750" b="1">
                <a:solidFill>
                  <a:srgbClr val="344054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50" b="1">
                <a:solidFill>
                  <a:srgbClr val="344054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官网</a:t>
            </a:r>
            <a:endParaRPr sz="750" b="1">
              <a:solidFill>
                <a:srgbClr val="344054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222" name="图片 19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01350" y="2390775"/>
            <a:ext cx="266700" cy="266700"/>
          </a:xfrm>
          <a:prstGeom prst="rect">
            <a:avLst/>
          </a:prstGeom>
        </p:spPr>
      </p:pic>
      <p:sp>
        <p:nvSpPr>
          <p:cNvPr id="61" name="dist-side-label-1"/>
          <p:cNvSpPr>
            <a:spLocks noGrp="1"/>
          </p:cNvSpPr>
          <p:nvPr/>
        </p:nvSpPr>
        <p:spPr>
          <a:xfrm>
            <a:off x="11144250" y="2428875"/>
            <a:ext cx="552450" cy="152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750" b="1">
                <a:solidFill>
                  <a:srgbClr val="344054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50" b="1">
                <a:solidFill>
                  <a:srgbClr val="344054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媒体平台</a:t>
            </a:r>
            <a:endParaRPr sz="750" b="1">
              <a:solidFill>
                <a:srgbClr val="344054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224" name="图片 19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01350" y="2762250"/>
            <a:ext cx="266700" cy="266700"/>
          </a:xfrm>
          <a:prstGeom prst="rect">
            <a:avLst/>
          </a:prstGeom>
        </p:spPr>
      </p:pic>
      <p:sp>
        <p:nvSpPr>
          <p:cNvPr id="63" name="dist-side-label-2"/>
          <p:cNvSpPr>
            <a:spLocks noGrp="1"/>
          </p:cNvSpPr>
          <p:nvPr/>
        </p:nvSpPr>
        <p:spPr>
          <a:xfrm>
            <a:off x="11144250" y="2828925"/>
            <a:ext cx="552450" cy="152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750" b="1">
                <a:solidFill>
                  <a:srgbClr val="344054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50" b="1">
                <a:solidFill>
                  <a:srgbClr val="344054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自媒体矩阵</a:t>
            </a:r>
            <a:endParaRPr sz="750" b="1">
              <a:solidFill>
                <a:srgbClr val="344054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226" name="图片 19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01350" y="3190875"/>
            <a:ext cx="266700" cy="266700"/>
          </a:xfrm>
          <a:prstGeom prst="rect">
            <a:avLst/>
          </a:prstGeom>
        </p:spPr>
      </p:pic>
      <p:sp>
        <p:nvSpPr>
          <p:cNvPr id="65" name="dist-side-label-3"/>
          <p:cNvSpPr>
            <a:spLocks noGrp="1"/>
          </p:cNvSpPr>
          <p:nvPr/>
        </p:nvSpPr>
        <p:spPr>
          <a:xfrm>
            <a:off x="11144250" y="3228975"/>
            <a:ext cx="552450" cy="152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750" b="1">
                <a:solidFill>
                  <a:srgbClr val="344054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50" b="1">
                <a:solidFill>
                  <a:srgbClr val="344054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分发网络</a:t>
            </a:r>
            <a:endParaRPr sz="750" b="1">
              <a:solidFill>
                <a:srgbClr val="344054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228" name="图片 20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01350" y="3590925"/>
            <a:ext cx="266700" cy="266700"/>
          </a:xfrm>
          <a:prstGeom prst="rect">
            <a:avLst/>
          </a:prstGeom>
        </p:spPr>
      </p:pic>
      <p:sp>
        <p:nvSpPr>
          <p:cNvPr id="67" name="dist-side-label-4"/>
          <p:cNvSpPr>
            <a:spLocks noGrp="1"/>
          </p:cNvSpPr>
          <p:nvPr/>
        </p:nvSpPr>
        <p:spPr>
          <a:xfrm>
            <a:off x="11144250" y="3629025"/>
            <a:ext cx="552450" cy="152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750" b="1">
                <a:solidFill>
                  <a:srgbClr val="344054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750" b="1">
                <a:solidFill>
                  <a:srgbClr val="344054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AI平台偏好</a:t>
            </a:r>
            <a:endParaRPr sz="750" b="1">
              <a:solidFill>
                <a:srgbClr val="344054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8" name="distribution-footer-pill"/>
          <p:cNvSpPr>
            <a:spLocks noGrp="1"/>
          </p:cNvSpPr>
          <p:nvPr/>
        </p:nvSpPr>
        <p:spPr>
          <a:xfrm>
            <a:off x="8782050" y="4095750"/>
            <a:ext cx="2495550" cy="304800"/>
          </a:xfrm>
          <a:prstGeom prst="roundRect">
            <a:avLst>
              <a:gd name="adj" fmla="val 31250"/>
            </a:avLst>
          </a:prstGeom>
          <a:solidFill>
            <a:srgbClr val="FFF7EF"/>
          </a:solidFill>
          <a:ln w="9525">
            <a:solidFill>
              <a:srgbClr val="E8C3A4"/>
            </a:solidFill>
            <a:prstDash val="solid"/>
          </a:ln>
        </p:spPr>
      </p:sp>
      <p:pic>
        <p:nvPicPr>
          <p:cNvPr id="231" name="图片 20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53500" y="4162425"/>
            <a:ext cx="152400" cy="152400"/>
          </a:xfrm>
          <a:prstGeom prst="rect">
            <a:avLst/>
          </a:prstGeom>
        </p:spPr>
      </p:pic>
      <p:sp>
        <p:nvSpPr>
          <p:cNvPr id="70" name="distribution-footer-text"/>
          <p:cNvSpPr>
            <a:spLocks noGrp="1"/>
          </p:cNvSpPr>
          <p:nvPr/>
        </p:nvSpPr>
        <p:spPr>
          <a:xfrm>
            <a:off x="9182100" y="4152900"/>
            <a:ext cx="18288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ctr">
              <a:buNone/>
              <a:defRPr sz="1125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125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投放决定覆盖与放大方式</a:t>
            </a:r>
            <a:endParaRPr sz="1125" b="1">
              <a:solidFill>
                <a:srgbClr val="EF7D1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1" name="center-data-circle"/>
          <p:cNvSpPr>
            <a:spLocks noGrp="1"/>
          </p:cNvSpPr>
          <p:nvPr/>
        </p:nvSpPr>
        <p:spPr>
          <a:xfrm>
            <a:off x="4171950" y="1123950"/>
            <a:ext cx="742950" cy="742950"/>
          </a:xfrm>
          <a:prstGeom prst="roundRect">
            <a:avLst>
              <a:gd name="adj" fmla="val 50000"/>
            </a:avLst>
          </a:prstGeom>
          <a:solidFill>
            <a:srgbClr val="F8FBFF"/>
          </a:solidFill>
          <a:ln w="11430">
            <a:solidFill>
              <a:srgbClr val="9BB7DF"/>
            </a:solidFill>
            <a:prstDash val="solid"/>
          </a:ln>
        </p:spPr>
      </p:sp>
      <p:pic>
        <p:nvPicPr>
          <p:cNvPr id="234" name="图片 20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3875" y="1285875"/>
            <a:ext cx="419100" cy="419100"/>
          </a:xfrm>
          <a:prstGeom prst="rect">
            <a:avLst/>
          </a:prstGeom>
        </p:spPr>
      </p:pic>
      <p:sp>
        <p:nvSpPr>
          <p:cNvPr id="73" name="center-dist-circle"/>
          <p:cNvSpPr>
            <a:spLocks noGrp="1"/>
          </p:cNvSpPr>
          <p:nvPr/>
        </p:nvSpPr>
        <p:spPr>
          <a:xfrm>
            <a:off x="7277100" y="1123950"/>
            <a:ext cx="742950" cy="742950"/>
          </a:xfrm>
          <a:prstGeom prst="roundRect">
            <a:avLst>
              <a:gd name="adj" fmla="val 50000"/>
            </a:avLst>
          </a:prstGeom>
          <a:solidFill>
            <a:srgbClr val="FFF9F3"/>
          </a:solidFill>
          <a:ln w="11430">
            <a:solidFill>
              <a:srgbClr val="E2B289"/>
            </a:solidFill>
            <a:prstDash val="solid"/>
          </a:ln>
        </p:spPr>
      </p:sp>
      <p:pic>
        <p:nvPicPr>
          <p:cNvPr id="236" name="图片 20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58075" y="1285875"/>
            <a:ext cx="381000" cy="381000"/>
          </a:xfrm>
          <a:prstGeom prst="rect">
            <a:avLst/>
          </a:prstGeom>
        </p:spPr>
      </p:pic>
      <p:sp>
        <p:nvSpPr>
          <p:cNvPr id="75" name="center-content-circle"/>
          <p:cNvSpPr>
            <a:spLocks noGrp="1"/>
          </p:cNvSpPr>
          <p:nvPr/>
        </p:nvSpPr>
        <p:spPr>
          <a:xfrm>
            <a:off x="5715000" y="3429000"/>
            <a:ext cx="762000" cy="762000"/>
          </a:xfrm>
          <a:prstGeom prst="roundRect">
            <a:avLst>
              <a:gd name="adj" fmla="val 50000"/>
            </a:avLst>
          </a:prstGeom>
          <a:solidFill>
            <a:srgbClr val="F7FCF7"/>
          </a:solidFill>
          <a:ln w="11430">
            <a:solidFill>
              <a:srgbClr val="AFCFB5"/>
            </a:solidFill>
            <a:prstDash val="solid"/>
          </a:ln>
        </p:spPr>
      </p:sp>
      <p:pic>
        <p:nvPicPr>
          <p:cNvPr id="238" name="图片 21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05500" y="3600450"/>
            <a:ext cx="400050" cy="400050"/>
          </a:xfrm>
          <a:prstGeom prst="rect">
            <a:avLst/>
          </a:prstGeom>
        </p:spPr>
      </p:pic>
      <p:sp>
        <p:nvSpPr>
          <p:cNvPr id="77" name="center-statement"/>
          <p:cNvSpPr>
            <a:spLocks noGrp="1"/>
          </p:cNvSpPr>
          <p:nvPr/>
        </p:nvSpPr>
        <p:spPr>
          <a:xfrm>
            <a:off x="5143500" y="1800225"/>
            <a:ext cx="1943100" cy="8382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ctr">
            <a:normAutofit/>
          </a:bodyPr>
          <a:lstStyle/>
          <a:p>
            <a:pPr algn="ctr">
              <a:buNone/>
              <a:defRPr sz="1800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内容是基石，</a:t>
            </a:r>
            <a:endParaRPr sz="1800" b="1">
              <a:solidFill>
                <a:srgbClr val="0B1220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ctr">
              <a:buNone/>
              <a:defRPr sz="1800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数据给反馈，</a:t>
            </a:r>
            <a:endParaRPr sz="1800" b="1">
              <a:solidFill>
                <a:srgbClr val="0B1220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ctr">
              <a:buNone/>
              <a:defRPr sz="1800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投放放大结果</a:t>
            </a:r>
            <a:endParaRPr sz="1800" b="1">
              <a:solidFill>
                <a:srgbClr val="0B1220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9" name="center-guide-left-0"/>
          <p:cNvSpPr>
            <a:spLocks noGrp="1"/>
          </p:cNvSpPr>
          <p:nvPr/>
        </p:nvSpPr>
        <p:spPr>
          <a:xfrm>
            <a:off x="4467225" y="1838325"/>
            <a:ext cx="122237" cy="150813"/>
          </a:xfrm>
          <a:custGeom>
            <a:avLst/>
            <a:gdLst/>
            <a:ahLst/>
            <a:cxnLst/>
            <a:pathLst>
              <a:path w="122237" h="150813">
                <a:moveTo>
                  <a:pt x="9525" y="9525"/>
                </a:moveTo>
                <a:lnTo>
                  <a:pt x="112712" y="141288"/>
                </a:lnTo>
              </a:path>
            </a:pathLst>
          </a:custGeom>
          <a:noFill/>
          <a:ln w="9525">
            <a:solidFill>
              <a:srgbClr val="D9DEE8"/>
            </a:solidFill>
            <a:prstDash val="solid"/>
          </a:ln>
        </p:spPr>
      </p:sp>
      <p:sp>
        <p:nvSpPr>
          <p:cNvPr id="80" name="center-guide-left-2"/>
          <p:cNvSpPr>
            <a:spLocks noGrp="1"/>
          </p:cNvSpPr>
          <p:nvPr/>
        </p:nvSpPr>
        <p:spPr>
          <a:xfrm>
            <a:off x="4673600" y="2101850"/>
            <a:ext cx="122237" cy="150813"/>
          </a:xfrm>
          <a:custGeom>
            <a:avLst/>
            <a:gdLst/>
            <a:ahLst/>
            <a:cxnLst/>
            <a:pathLst>
              <a:path w="122237" h="150813">
                <a:moveTo>
                  <a:pt x="9525" y="9525"/>
                </a:moveTo>
                <a:lnTo>
                  <a:pt x="112712" y="141288"/>
                </a:lnTo>
              </a:path>
            </a:pathLst>
          </a:custGeom>
          <a:noFill/>
          <a:ln w="9525">
            <a:solidFill>
              <a:srgbClr val="D9DEE8"/>
            </a:solidFill>
            <a:prstDash val="solid"/>
          </a:ln>
        </p:spPr>
      </p:sp>
      <p:sp>
        <p:nvSpPr>
          <p:cNvPr id="81" name="center-guide-left-4"/>
          <p:cNvSpPr>
            <a:spLocks noGrp="1"/>
          </p:cNvSpPr>
          <p:nvPr/>
        </p:nvSpPr>
        <p:spPr>
          <a:xfrm>
            <a:off x="4879975" y="2365375"/>
            <a:ext cx="122237" cy="150813"/>
          </a:xfrm>
          <a:custGeom>
            <a:avLst/>
            <a:gdLst/>
            <a:ahLst/>
            <a:cxnLst/>
            <a:pathLst>
              <a:path w="122237" h="150813">
                <a:moveTo>
                  <a:pt x="9525" y="9525"/>
                </a:moveTo>
                <a:lnTo>
                  <a:pt x="112712" y="141288"/>
                </a:lnTo>
              </a:path>
            </a:pathLst>
          </a:custGeom>
          <a:noFill/>
          <a:ln w="9525">
            <a:solidFill>
              <a:srgbClr val="D9DEE8"/>
            </a:solidFill>
            <a:prstDash val="solid"/>
          </a:ln>
        </p:spPr>
      </p:sp>
      <p:sp>
        <p:nvSpPr>
          <p:cNvPr id="82" name="center-guide-left-6"/>
          <p:cNvSpPr>
            <a:spLocks noGrp="1"/>
          </p:cNvSpPr>
          <p:nvPr/>
        </p:nvSpPr>
        <p:spPr>
          <a:xfrm>
            <a:off x="5086350" y="2628900"/>
            <a:ext cx="122238" cy="150813"/>
          </a:xfrm>
          <a:custGeom>
            <a:avLst/>
            <a:gdLst/>
            <a:ahLst/>
            <a:cxnLst/>
            <a:pathLst>
              <a:path w="122238" h="150813">
                <a:moveTo>
                  <a:pt x="9525" y="9525"/>
                </a:moveTo>
                <a:lnTo>
                  <a:pt x="112713" y="141288"/>
                </a:lnTo>
              </a:path>
            </a:pathLst>
          </a:custGeom>
          <a:noFill/>
          <a:ln w="9525">
            <a:solidFill>
              <a:srgbClr val="D9DEE8"/>
            </a:solidFill>
            <a:prstDash val="solid"/>
          </a:ln>
        </p:spPr>
      </p:sp>
      <p:sp>
        <p:nvSpPr>
          <p:cNvPr id="83" name="center-guide-left-8"/>
          <p:cNvSpPr>
            <a:spLocks noGrp="1"/>
          </p:cNvSpPr>
          <p:nvPr/>
        </p:nvSpPr>
        <p:spPr>
          <a:xfrm>
            <a:off x="5292725" y="2892425"/>
            <a:ext cx="122238" cy="150813"/>
          </a:xfrm>
          <a:custGeom>
            <a:avLst/>
            <a:gdLst/>
            <a:ahLst/>
            <a:cxnLst/>
            <a:pathLst>
              <a:path w="122238" h="150813">
                <a:moveTo>
                  <a:pt x="9525" y="9525"/>
                </a:moveTo>
                <a:lnTo>
                  <a:pt x="112713" y="141288"/>
                </a:lnTo>
              </a:path>
            </a:pathLst>
          </a:custGeom>
          <a:noFill/>
          <a:ln w="9525">
            <a:solidFill>
              <a:srgbClr val="D9DEE8"/>
            </a:solidFill>
            <a:prstDash val="solid"/>
          </a:ln>
        </p:spPr>
      </p:sp>
      <p:sp>
        <p:nvSpPr>
          <p:cNvPr id="84" name="center-guide-left-10"/>
          <p:cNvSpPr>
            <a:spLocks noGrp="1"/>
          </p:cNvSpPr>
          <p:nvPr/>
        </p:nvSpPr>
        <p:spPr>
          <a:xfrm>
            <a:off x="5499100" y="3155950"/>
            <a:ext cx="122237" cy="150812"/>
          </a:xfrm>
          <a:custGeom>
            <a:avLst/>
            <a:gdLst/>
            <a:ahLst/>
            <a:cxnLst/>
            <a:pathLst>
              <a:path w="122237" h="150812">
                <a:moveTo>
                  <a:pt x="9525" y="9525"/>
                </a:moveTo>
                <a:lnTo>
                  <a:pt x="112712" y="141287"/>
                </a:lnTo>
              </a:path>
            </a:pathLst>
          </a:custGeom>
          <a:noFill/>
          <a:ln w="9525">
            <a:solidFill>
              <a:srgbClr val="D9DEE8"/>
            </a:solidFill>
            <a:prstDash val="solid"/>
          </a:ln>
        </p:spPr>
      </p:sp>
      <p:sp>
        <p:nvSpPr>
          <p:cNvPr id="85" name="center-guide-right-0"/>
          <p:cNvSpPr>
            <a:spLocks noGrp="1"/>
          </p:cNvSpPr>
          <p:nvPr/>
        </p:nvSpPr>
        <p:spPr>
          <a:xfrm>
            <a:off x="7602538" y="1838325"/>
            <a:ext cx="122238" cy="150813"/>
          </a:xfrm>
          <a:custGeom>
            <a:avLst/>
            <a:gdLst/>
            <a:ahLst/>
            <a:cxnLst/>
            <a:pathLst>
              <a:path w="122238" h="150813">
                <a:moveTo>
                  <a:pt x="112713" y="9525"/>
                </a:moveTo>
                <a:lnTo>
                  <a:pt x="9525" y="141288"/>
                </a:lnTo>
              </a:path>
            </a:pathLst>
          </a:custGeom>
          <a:noFill/>
          <a:ln w="9525">
            <a:solidFill>
              <a:srgbClr val="D9DEE8"/>
            </a:solidFill>
            <a:prstDash val="solid"/>
          </a:ln>
        </p:spPr>
      </p:sp>
      <p:sp>
        <p:nvSpPr>
          <p:cNvPr id="86" name="center-guide-right-2"/>
          <p:cNvSpPr>
            <a:spLocks noGrp="1"/>
          </p:cNvSpPr>
          <p:nvPr/>
        </p:nvSpPr>
        <p:spPr>
          <a:xfrm>
            <a:off x="7396163" y="2101850"/>
            <a:ext cx="122238" cy="150813"/>
          </a:xfrm>
          <a:custGeom>
            <a:avLst/>
            <a:gdLst/>
            <a:ahLst/>
            <a:cxnLst/>
            <a:pathLst>
              <a:path w="122238" h="150813">
                <a:moveTo>
                  <a:pt x="112713" y="9525"/>
                </a:moveTo>
                <a:lnTo>
                  <a:pt x="9525" y="141288"/>
                </a:lnTo>
              </a:path>
            </a:pathLst>
          </a:custGeom>
          <a:noFill/>
          <a:ln w="9525">
            <a:solidFill>
              <a:srgbClr val="D9DEE8"/>
            </a:solidFill>
            <a:prstDash val="solid"/>
          </a:ln>
        </p:spPr>
      </p:sp>
      <p:sp>
        <p:nvSpPr>
          <p:cNvPr id="87" name="center-guide-right-4"/>
          <p:cNvSpPr>
            <a:spLocks noGrp="1"/>
          </p:cNvSpPr>
          <p:nvPr/>
        </p:nvSpPr>
        <p:spPr>
          <a:xfrm>
            <a:off x="7189788" y="2365375"/>
            <a:ext cx="122237" cy="150813"/>
          </a:xfrm>
          <a:custGeom>
            <a:avLst/>
            <a:gdLst/>
            <a:ahLst/>
            <a:cxnLst/>
            <a:pathLst>
              <a:path w="122237" h="150813">
                <a:moveTo>
                  <a:pt x="112712" y="9525"/>
                </a:moveTo>
                <a:lnTo>
                  <a:pt x="9525" y="141288"/>
                </a:lnTo>
              </a:path>
            </a:pathLst>
          </a:custGeom>
          <a:noFill/>
          <a:ln w="9525">
            <a:solidFill>
              <a:srgbClr val="D9DEE8"/>
            </a:solidFill>
            <a:prstDash val="solid"/>
          </a:ln>
        </p:spPr>
      </p:sp>
      <p:sp>
        <p:nvSpPr>
          <p:cNvPr id="88" name="center-guide-right-6"/>
          <p:cNvSpPr>
            <a:spLocks noGrp="1"/>
          </p:cNvSpPr>
          <p:nvPr/>
        </p:nvSpPr>
        <p:spPr>
          <a:xfrm>
            <a:off x="6983413" y="2628900"/>
            <a:ext cx="122238" cy="150813"/>
          </a:xfrm>
          <a:custGeom>
            <a:avLst/>
            <a:gdLst/>
            <a:ahLst/>
            <a:cxnLst/>
            <a:pathLst>
              <a:path w="122238" h="150813">
                <a:moveTo>
                  <a:pt x="112713" y="9525"/>
                </a:moveTo>
                <a:lnTo>
                  <a:pt x="9525" y="141288"/>
                </a:lnTo>
              </a:path>
            </a:pathLst>
          </a:custGeom>
          <a:noFill/>
          <a:ln w="9525">
            <a:solidFill>
              <a:srgbClr val="D9DEE8"/>
            </a:solidFill>
            <a:prstDash val="solid"/>
          </a:ln>
        </p:spPr>
      </p:sp>
      <p:sp>
        <p:nvSpPr>
          <p:cNvPr id="89" name="center-guide-right-8"/>
          <p:cNvSpPr>
            <a:spLocks noGrp="1"/>
          </p:cNvSpPr>
          <p:nvPr/>
        </p:nvSpPr>
        <p:spPr>
          <a:xfrm>
            <a:off x="6777038" y="2892425"/>
            <a:ext cx="122238" cy="150813"/>
          </a:xfrm>
          <a:custGeom>
            <a:avLst/>
            <a:gdLst/>
            <a:ahLst/>
            <a:cxnLst/>
            <a:pathLst>
              <a:path w="122238" h="150813">
                <a:moveTo>
                  <a:pt x="112713" y="9525"/>
                </a:moveTo>
                <a:lnTo>
                  <a:pt x="9525" y="141288"/>
                </a:lnTo>
              </a:path>
            </a:pathLst>
          </a:custGeom>
          <a:noFill/>
          <a:ln w="9525">
            <a:solidFill>
              <a:srgbClr val="D9DEE8"/>
            </a:solidFill>
            <a:prstDash val="solid"/>
          </a:ln>
        </p:spPr>
      </p:sp>
      <p:sp>
        <p:nvSpPr>
          <p:cNvPr id="90" name="center-guide-right-10"/>
          <p:cNvSpPr>
            <a:spLocks noGrp="1"/>
          </p:cNvSpPr>
          <p:nvPr/>
        </p:nvSpPr>
        <p:spPr>
          <a:xfrm>
            <a:off x="6570663" y="3155950"/>
            <a:ext cx="122237" cy="150812"/>
          </a:xfrm>
          <a:custGeom>
            <a:avLst/>
            <a:gdLst/>
            <a:ahLst/>
            <a:cxnLst/>
            <a:pathLst>
              <a:path w="122237" h="150812">
                <a:moveTo>
                  <a:pt x="112712" y="9525"/>
                </a:moveTo>
                <a:lnTo>
                  <a:pt x="9525" y="141287"/>
                </a:lnTo>
              </a:path>
            </a:pathLst>
          </a:custGeom>
          <a:noFill/>
          <a:ln w="9525">
            <a:solidFill>
              <a:srgbClr val="D9DEE8"/>
            </a:solidFill>
            <a:prstDash val="solid"/>
          </a:ln>
        </p:spPr>
      </p:sp>
      <p:sp>
        <p:nvSpPr>
          <p:cNvPr id="91" name="center-data-down"/>
          <p:cNvSpPr>
            <a:spLocks noGrp="1"/>
          </p:cNvSpPr>
          <p:nvPr/>
        </p:nvSpPr>
        <p:spPr>
          <a:xfrm>
            <a:off x="4471035" y="1861185"/>
            <a:ext cx="906780" cy="1764030"/>
          </a:xfrm>
          <a:custGeom>
            <a:avLst/>
            <a:gdLst/>
            <a:ahLst/>
            <a:cxnLst/>
            <a:pathLst>
              <a:path w="906780" h="1764030">
                <a:moveTo>
                  <a:pt x="24765" y="24765"/>
                </a:moveTo>
                <a:lnTo>
                  <a:pt x="882015" y="1739265"/>
                </a:lnTo>
              </a:path>
            </a:pathLst>
          </a:custGeom>
          <a:noFill/>
          <a:ln w="24765">
            <a:solidFill>
              <a:srgbClr val="0D4EA6"/>
            </a:solidFill>
            <a:prstDash val="solid"/>
          </a:ln>
        </p:spPr>
      </p:sp>
      <p:sp>
        <p:nvSpPr>
          <p:cNvPr id="92" name="center-data-down-head"/>
          <p:cNvSpPr>
            <a:spLocks noGrp="1"/>
          </p:cNvSpPr>
          <p:nvPr/>
        </p:nvSpPr>
        <p:spPr>
          <a:xfrm rot="8700000">
            <a:off x="5286375" y="3486150"/>
            <a:ext cx="114300" cy="114300"/>
          </a:xfrm>
          <a:prstGeom prst="triangle">
            <a:avLst/>
          </a:prstGeom>
          <a:solidFill>
            <a:srgbClr val="0D4EA6"/>
          </a:solidFill>
          <a:ln w="0">
            <a:solidFill>
              <a:srgbClr val="0D4EA6"/>
            </a:solidFill>
            <a:prstDash val="solid"/>
          </a:ln>
        </p:spPr>
      </p:sp>
      <p:sp>
        <p:nvSpPr>
          <p:cNvPr id="93" name="center-dist-down"/>
          <p:cNvSpPr>
            <a:spLocks noGrp="1"/>
          </p:cNvSpPr>
          <p:nvPr/>
        </p:nvSpPr>
        <p:spPr>
          <a:xfrm>
            <a:off x="6814185" y="1861185"/>
            <a:ext cx="906780" cy="1764030"/>
          </a:xfrm>
          <a:custGeom>
            <a:avLst/>
            <a:gdLst/>
            <a:ahLst/>
            <a:cxnLst/>
            <a:pathLst>
              <a:path w="906780" h="1764030">
                <a:moveTo>
                  <a:pt x="882015" y="24765"/>
                </a:moveTo>
                <a:lnTo>
                  <a:pt x="24765" y="1739265"/>
                </a:lnTo>
              </a:path>
            </a:pathLst>
          </a:custGeom>
          <a:noFill/>
          <a:ln w="24765">
            <a:solidFill>
              <a:srgbClr val="EF7D1A"/>
            </a:solidFill>
            <a:prstDash val="solid"/>
          </a:ln>
        </p:spPr>
      </p:sp>
      <p:sp>
        <p:nvSpPr>
          <p:cNvPr id="94" name="center-dist-down-head"/>
          <p:cNvSpPr>
            <a:spLocks noGrp="1"/>
          </p:cNvSpPr>
          <p:nvPr/>
        </p:nvSpPr>
        <p:spPr>
          <a:xfrm rot="-8700000">
            <a:off x="6781800" y="3486150"/>
            <a:ext cx="114300" cy="114300"/>
          </a:xfrm>
          <a:prstGeom prst="triangle">
            <a:avLst/>
          </a:prstGeom>
          <a:solidFill>
            <a:srgbClr val="EF7D1A"/>
          </a:solidFill>
          <a:ln w="0">
            <a:solidFill>
              <a:srgbClr val="EF7D1A"/>
            </a:solidFill>
            <a:prstDash val="solid"/>
          </a:ln>
        </p:spPr>
      </p:sp>
      <p:sp>
        <p:nvSpPr>
          <p:cNvPr id="95" name="center-top-blue"/>
          <p:cNvSpPr>
            <a:spLocks noGrp="1"/>
          </p:cNvSpPr>
          <p:nvPr/>
        </p:nvSpPr>
        <p:spPr>
          <a:xfrm>
            <a:off x="5083493" y="1435418"/>
            <a:ext cx="805815" cy="43815"/>
          </a:xfrm>
          <a:custGeom>
            <a:avLst/>
            <a:gdLst/>
            <a:ahLst/>
            <a:cxnLst/>
            <a:pathLst>
              <a:path w="805815" h="43815">
                <a:moveTo>
                  <a:pt x="21907" y="21908"/>
                </a:moveTo>
                <a:lnTo>
                  <a:pt x="783907" y="21908"/>
                </a:lnTo>
              </a:path>
            </a:pathLst>
          </a:custGeom>
          <a:noFill/>
          <a:ln w="21908">
            <a:solidFill>
              <a:srgbClr val="0D4EA6"/>
            </a:solidFill>
            <a:prstDash val="solid"/>
          </a:ln>
        </p:spPr>
      </p:sp>
      <p:sp>
        <p:nvSpPr>
          <p:cNvPr id="96" name="center-top-blue-head"/>
          <p:cNvSpPr>
            <a:spLocks noGrp="1"/>
          </p:cNvSpPr>
          <p:nvPr/>
        </p:nvSpPr>
        <p:spPr>
          <a:xfrm rot="-5400000">
            <a:off x="5048250" y="1409700"/>
            <a:ext cx="95250" cy="95250"/>
          </a:xfrm>
          <a:prstGeom prst="triangle">
            <a:avLst/>
          </a:prstGeom>
          <a:solidFill>
            <a:srgbClr val="0D4EA6"/>
          </a:solidFill>
          <a:ln w="0">
            <a:solidFill>
              <a:srgbClr val="0D4EA6"/>
            </a:solidFill>
            <a:prstDash val="solid"/>
          </a:ln>
        </p:spPr>
      </p:sp>
      <p:sp>
        <p:nvSpPr>
          <p:cNvPr id="97" name="center-top-orange"/>
          <p:cNvSpPr>
            <a:spLocks noGrp="1"/>
          </p:cNvSpPr>
          <p:nvPr/>
        </p:nvSpPr>
        <p:spPr>
          <a:xfrm>
            <a:off x="6302693" y="1435418"/>
            <a:ext cx="805815" cy="43815"/>
          </a:xfrm>
          <a:custGeom>
            <a:avLst/>
            <a:gdLst/>
            <a:ahLst/>
            <a:cxnLst/>
            <a:pathLst>
              <a:path w="805815" h="43815">
                <a:moveTo>
                  <a:pt x="21907" y="21908"/>
                </a:moveTo>
                <a:lnTo>
                  <a:pt x="783907" y="21908"/>
                </a:lnTo>
              </a:path>
            </a:pathLst>
          </a:custGeom>
          <a:noFill/>
          <a:ln w="21908">
            <a:solidFill>
              <a:srgbClr val="EF7D1A"/>
            </a:solidFill>
            <a:prstDash val="solid"/>
          </a:ln>
        </p:spPr>
      </p:sp>
      <p:sp>
        <p:nvSpPr>
          <p:cNvPr id="98" name="center-top-orange-head"/>
          <p:cNvSpPr>
            <a:spLocks noGrp="1"/>
          </p:cNvSpPr>
          <p:nvPr/>
        </p:nvSpPr>
        <p:spPr>
          <a:xfrm rot="5400000">
            <a:off x="7067550" y="1409700"/>
            <a:ext cx="95250" cy="95250"/>
          </a:xfrm>
          <a:prstGeom prst="triangle">
            <a:avLst/>
          </a:prstGeom>
          <a:solidFill>
            <a:srgbClr val="EF7D1A"/>
          </a:solidFill>
          <a:ln w="0">
            <a:solidFill>
              <a:srgbClr val="EF7D1A"/>
            </a:solidFill>
            <a:prstDash val="solid"/>
          </a:ln>
        </p:spPr>
      </p:sp>
      <p:sp>
        <p:nvSpPr>
          <p:cNvPr id="99" name="content-card"/>
          <p:cNvSpPr>
            <a:spLocks noGrp="1"/>
          </p:cNvSpPr>
          <p:nvPr/>
        </p:nvSpPr>
        <p:spPr>
          <a:xfrm>
            <a:off x="1543050" y="4648200"/>
            <a:ext cx="8858250" cy="1219200"/>
          </a:xfrm>
          <a:prstGeom prst="roundRect">
            <a:avLst>
              <a:gd name="adj" fmla="val 14063"/>
            </a:avLst>
          </a:prstGeom>
          <a:solidFill>
            <a:srgbClr val="FFFFFF"/>
          </a:solidFill>
          <a:ln w="13335">
            <a:solidFill>
              <a:srgbClr val="9EC4A9"/>
            </a:solidFill>
            <a:prstDash val="solid"/>
          </a:ln>
        </p:spPr>
      </p:sp>
      <p:sp>
        <p:nvSpPr>
          <p:cNvPr id="100" name="content-icon-orbit"/>
          <p:cNvSpPr>
            <a:spLocks noGrp="1"/>
          </p:cNvSpPr>
          <p:nvPr/>
        </p:nvSpPr>
        <p:spPr>
          <a:xfrm>
            <a:off x="1809750" y="4781550"/>
            <a:ext cx="762000" cy="762000"/>
          </a:xfrm>
          <a:prstGeom prst="roundRect">
            <a:avLst>
              <a:gd name="adj" fmla="val 50000"/>
            </a:avLst>
          </a:prstGeom>
          <a:solidFill>
            <a:srgbClr val="F7FCF7"/>
          </a:solidFill>
          <a:ln w="11430">
            <a:solidFill>
              <a:srgbClr val="AFCFB5"/>
            </a:solidFill>
            <a:prstDash val="solid"/>
          </a:ln>
        </p:spPr>
      </p:sp>
      <p:pic>
        <p:nvPicPr>
          <p:cNvPr id="262" name="图片 23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00250" y="4953000"/>
            <a:ext cx="400050" cy="400050"/>
          </a:xfrm>
          <a:prstGeom prst="rect">
            <a:avLst/>
          </a:prstGeom>
        </p:spPr>
      </p:pic>
      <p:sp>
        <p:nvSpPr>
          <p:cNvPr id="102" name="content-title"/>
          <p:cNvSpPr>
            <a:spLocks noGrp="1"/>
          </p:cNvSpPr>
          <p:nvPr/>
        </p:nvSpPr>
        <p:spPr>
          <a:xfrm>
            <a:off x="2781300" y="4857750"/>
            <a:ext cx="11430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8765"/>
          </a:bodyPr>
          <a:lstStyle/>
          <a:p>
            <a:pPr algn="l">
              <a:buNone/>
              <a:defRPr sz="2025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</a:t>
            </a:r>
            <a:endParaRPr sz="2025" b="1">
              <a:solidFill>
                <a:srgbClr val="1680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3" name="content-subtitle"/>
          <p:cNvSpPr>
            <a:spLocks noGrp="1"/>
          </p:cNvSpPr>
          <p:nvPr/>
        </p:nvSpPr>
        <p:spPr>
          <a:xfrm>
            <a:off x="2781300" y="5200650"/>
            <a:ext cx="16192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940" b="1">
                <a:solidFill>
                  <a:srgbClr val="2E59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40" b="1">
                <a:solidFill>
                  <a:srgbClr val="2E59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它是整个GEO的基石与前提</a:t>
            </a:r>
            <a:endParaRPr sz="940" b="1">
              <a:solidFill>
                <a:srgbClr val="2E59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4" name="content-sep-0"/>
          <p:cNvSpPr>
            <a:spLocks noGrp="1"/>
          </p:cNvSpPr>
          <p:nvPr/>
        </p:nvSpPr>
        <p:spPr>
          <a:xfrm>
            <a:off x="4400550" y="4819650"/>
            <a:ext cx="9525" cy="742950"/>
          </a:xfrm>
          <a:prstGeom prst="rect">
            <a:avLst/>
          </a:prstGeom>
          <a:solidFill>
            <a:srgbClr val="DCE7DE"/>
          </a:solidFill>
          <a:ln w="0">
            <a:noFill/>
            <a:prstDash val="solid"/>
          </a:ln>
        </p:spPr>
      </p:sp>
      <p:pic>
        <p:nvPicPr>
          <p:cNvPr id="266" name="图片 24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72000" y="4895850"/>
            <a:ext cx="266700" cy="266700"/>
          </a:xfrm>
          <a:prstGeom prst="rect">
            <a:avLst/>
          </a:prstGeom>
        </p:spPr>
      </p:pic>
      <p:sp>
        <p:nvSpPr>
          <p:cNvPr id="106" name="content-label-0"/>
          <p:cNvSpPr>
            <a:spLocks noGrp="1"/>
          </p:cNvSpPr>
          <p:nvPr/>
        </p:nvSpPr>
        <p:spPr>
          <a:xfrm>
            <a:off x="4267200" y="5257800"/>
            <a:ext cx="8382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ctr">
              <a:buNone/>
              <a:def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内容质量</a:t>
            </a:r>
            <a:endParaRPr sz="825" b="1">
              <a:solidFill>
                <a:srgbClr val="2E3A32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7" name="content-sep-1"/>
          <p:cNvSpPr>
            <a:spLocks noGrp="1"/>
          </p:cNvSpPr>
          <p:nvPr/>
        </p:nvSpPr>
        <p:spPr>
          <a:xfrm>
            <a:off x="5238750" y="4819650"/>
            <a:ext cx="9525" cy="742950"/>
          </a:xfrm>
          <a:prstGeom prst="rect">
            <a:avLst/>
          </a:prstGeom>
          <a:solidFill>
            <a:srgbClr val="DCE7DE"/>
          </a:solidFill>
          <a:ln w="0">
            <a:noFill/>
            <a:prstDash val="solid"/>
          </a:ln>
        </p:spPr>
      </p:sp>
      <p:pic>
        <p:nvPicPr>
          <p:cNvPr id="269" name="图片 24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10200" y="4895850"/>
            <a:ext cx="266700" cy="266700"/>
          </a:xfrm>
          <a:prstGeom prst="rect">
            <a:avLst/>
          </a:prstGeom>
        </p:spPr>
      </p:pic>
      <p:sp>
        <p:nvSpPr>
          <p:cNvPr id="109" name="content-label-1"/>
          <p:cNvSpPr>
            <a:spLocks noGrp="1"/>
          </p:cNvSpPr>
          <p:nvPr/>
        </p:nvSpPr>
        <p:spPr>
          <a:xfrm>
            <a:off x="5105400" y="5257800"/>
            <a:ext cx="8382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ctr">
              <a:buNone/>
              <a:def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精细化能力</a:t>
            </a:r>
            <a:endParaRPr sz="825" b="1">
              <a:solidFill>
                <a:srgbClr val="2E3A32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0" name="content-sep-2"/>
          <p:cNvSpPr>
            <a:spLocks noGrp="1"/>
          </p:cNvSpPr>
          <p:nvPr/>
        </p:nvSpPr>
        <p:spPr>
          <a:xfrm>
            <a:off x="6076950" y="4819650"/>
            <a:ext cx="9525" cy="742950"/>
          </a:xfrm>
          <a:prstGeom prst="rect">
            <a:avLst/>
          </a:prstGeom>
          <a:solidFill>
            <a:srgbClr val="DCE7DE"/>
          </a:solidFill>
          <a:ln w="0">
            <a:noFill/>
            <a:prstDash val="solid"/>
          </a:ln>
        </p:spPr>
      </p:sp>
      <p:pic>
        <p:nvPicPr>
          <p:cNvPr id="272" name="图片 24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48400" y="4895850"/>
            <a:ext cx="266700" cy="266700"/>
          </a:xfrm>
          <a:prstGeom prst="rect">
            <a:avLst/>
          </a:prstGeom>
        </p:spPr>
      </p:pic>
      <p:sp>
        <p:nvSpPr>
          <p:cNvPr id="112" name="content-label-2"/>
          <p:cNvSpPr>
            <a:spLocks noGrp="1"/>
          </p:cNvSpPr>
          <p:nvPr/>
        </p:nvSpPr>
        <p:spPr>
          <a:xfrm>
            <a:off x="5943600" y="5257800"/>
            <a:ext cx="8382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ctr">
              <a:buNone/>
              <a:def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结构化水平</a:t>
            </a:r>
            <a:endParaRPr sz="825" b="1">
              <a:solidFill>
                <a:srgbClr val="2E3A32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3" name="content-sep-3"/>
          <p:cNvSpPr>
            <a:spLocks noGrp="1"/>
          </p:cNvSpPr>
          <p:nvPr/>
        </p:nvSpPr>
        <p:spPr>
          <a:xfrm>
            <a:off x="6915150" y="4819650"/>
            <a:ext cx="9525" cy="742950"/>
          </a:xfrm>
          <a:prstGeom prst="rect">
            <a:avLst/>
          </a:prstGeom>
          <a:solidFill>
            <a:srgbClr val="DCE7DE"/>
          </a:solidFill>
          <a:ln w="0">
            <a:noFill/>
            <a:prstDash val="solid"/>
          </a:ln>
        </p:spPr>
      </p:sp>
      <p:pic>
        <p:nvPicPr>
          <p:cNvPr id="275" name="图片 24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86600" y="4895850"/>
            <a:ext cx="266700" cy="266700"/>
          </a:xfrm>
          <a:prstGeom prst="rect">
            <a:avLst/>
          </a:prstGeom>
        </p:spPr>
      </p:pic>
      <p:sp>
        <p:nvSpPr>
          <p:cNvPr id="115" name="content-label-3"/>
          <p:cNvSpPr>
            <a:spLocks noGrp="1"/>
          </p:cNvSpPr>
          <p:nvPr/>
        </p:nvSpPr>
        <p:spPr>
          <a:xfrm>
            <a:off x="6781800" y="5257800"/>
            <a:ext cx="8382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ctr">
              <a:buNone/>
              <a:def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是否基于事实</a:t>
            </a:r>
            <a:endParaRPr sz="825" b="1">
              <a:solidFill>
                <a:srgbClr val="2E3A32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6" name="content-sep-4"/>
          <p:cNvSpPr>
            <a:spLocks noGrp="1"/>
          </p:cNvSpPr>
          <p:nvPr/>
        </p:nvSpPr>
        <p:spPr>
          <a:xfrm>
            <a:off x="7753350" y="4819650"/>
            <a:ext cx="9525" cy="742950"/>
          </a:xfrm>
          <a:prstGeom prst="rect">
            <a:avLst/>
          </a:prstGeom>
          <a:solidFill>
            <a:srgbClr val="DCE7DE"/>
          </a:solidFill>
          <a:ln w="0">
            <a:noFill/>
            <a:prstDash val="solid"/>
          </a:ln>
        </p:spPr>
      </p:sp>
      <p:pic>
        <p:nvPicPr>
          <p:cNvPr id="278" name="图片 25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24800" y="4895850"/>
            <a:ext cx="266700" cy="266700"/>
          </a:xfrm>
          <a:prstGeom prst="rect">
            <a:avLst/>
          </a:prstGeom>
        </p:spPr>
      </p:pic>
      <p:sp>
        <p:nvSpPr>
          <p:cNvPr id="118" name="content-label-4"/>
          <p:cNvSpPr>
            <a:spLocks noGrp="1"/>
          </p:cNvSpPr>
          <p:nvPr/>
        </p:nvSpPr>
        <p:spPr>
          <a:xfrm>
            <a:off x="7620000" y="5257800"/>
            <a:ext cx="8382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ctr">
              <a:buNone/>
              <a:def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是否形成</a:t>
            </a:r>
            <a:endParaRPr sz="825" b="1">
              <a:solidFill>
                <a:srgbClr val="2E3A32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ctr">
              <a:buNone/>
              <a:def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竞争知识库</a:t>
            </a:r>
            <a:endParaRPr sz="825" b="1">
              <a:solidFill>
                <a:srgbClr val="2E3A32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9" name="content-sep-5"/>
          <p:cNvSpPr>
            <a:spLocks noGrp="1"/>
          </p:cNvSpPr>
          <p:nvPr/>
        </p:nvSpPr>
        <p:spPr>
          <a:xfrm>
            <a:off x="8591550" y="4819650"/>
            <a:ext cx="9525" cy="742950"/>
          </a:xfrm>
          <a:prstGeom prst="rect">
            <a:avLst/>
          </a:prstGeom>
          <a:solidFill>
            <a:srgbClr val="DCE7DE"/>
          </a:solidFill>
          <a:ln w="0">
            <a:noFill/>
            <a:prstDash val="solid"/>
          </a:ln>
        </p:spPr>
      </p:sp>
      <p:pic>
        <p:nvPicPr>
          <p:cNvPr id="281" name="图片 25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63000" y="4895850"/>
            <a:ext cx="266700" cy="266700"/>
          </a:xfrm>
          <a:prstGeom prst="rect">
            <a:avLst/>
          </a:prstGeom>
        </p:spPr>
      </p:pic>
      <p:sp>
        <p:nvSpPr>
          <p:cNvPr id="121" name="content-label-5"/>
          <p:cNvSpPr>
            <a:spLocks noGrp="1"/>
          </p:cNvSpPr>
          <p:nvPr/>
        </p:nvSpPr>
        <p:spPr>
          <a:xfrm>
            <a:off x="8458200" y="5257800"/>
            <a:ext cx="83820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ctr">
              <a:buNone/>
              <a:def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决定整体投放的</a:t>
            </a:r>
            <a:endParaRPr sz="825" b="1">
              <a:solidFill>
                <a:srgbClr val="2E3A32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ctr">
              <a:buNone/>
              <a:def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825" b="1">
                <a:solidFill>
                  <a:srgbClr val="2E3A3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比例与效率</a:t>
            </a:r>
            <a:endParaRPr sz="825" b="1">
              <a:solidFill>
                <a:srgbClr val="2E3A32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2" name="content-footer-pill"/>
          <p:cNvSpPr>
            <a:spLocks noGrp="1"/>
          </p:cNvSpPr>
          <p:nvPr/>
        </p:nvSpPr>
        <p:spPr>
          <a:xfrm>
            <a:off x="3448050" y="5505450"/>
            <a:ext cx="5295900" cy="285750"/>
          </a:xfrm>
          <a:prstGeom prst="roundRect">
            <a:avLst>
              <a:gd name="adj" fmla="val 33333"/>
            </a:avLst>
          </a:prstGeom>
          <a:solidFill>
            <a:srgbClr val="F3FBF4"/>
          </a:solidFill>
          <a:ln w="9525">
            <a:solidFill>
              <a:srgbClr val="AFCFB5"/>
            </a:solidFill>
            <a:prstDash val="solid"/>
          </a:ln>
        </p:spPr>
      </p:sp>
      <p:pic>
        <p:nvPicPr>
          <p:cNvPr id="284" name="图片 25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62500" y="5562600"/>
            <a:ext cx="161925" cy="161925"/>
          </a:xfrm>
          <a:prstGeom prst="rect">
            <a:avLst/>
          </a:prstGeom>
        </p:spPr>
      </p:pic>
      <p:sp>
        <p:nvSpPr>
          <p:cNvPr id="124" name="content-footer-text"/>
          <p:cNvSpPr>
            <a:spLocks noGrp="1"/>
          </p:cNvSpPr>
          <p:nvPr/>
        </p:nvSpPr>
        <p:spPr>
          <a:xfrm>
            <a:off x="5048250" y="5553075"/>
            <a:ext cx="209550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6733"/>
          </a:bodyPr>
          <a:lstStyle/>
          <a:p>
            <a:pPr algn="ctr">
              <a:buNone/>
              <a:defRPr sz="1165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165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内容决定GEO的上限</a:t>
            </a:r>
            <a:endParaRPr sz="1165" b="1">
              <a:solidFill>
                <a:srgbClr val="1680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5" name="logic-bar"/>
          <p:cNvSpPr>
            <a:spLocks noGrp="1"/>
          </p:cNvSpPr>
          <p:nvPr/>
        </p:nvSpPr>
        <p:spPr>
          <a:xfrm>
            <a:off x="781050" y="6019800"/>
            <a:ext cx="10629900" cy="590550"/>
          </a:xfrm>
          <a:prstGeom prst="roundRect">
            <a:avLst>
              <a:gd name="adj" fmla="val 12903"/>
            </a:avLst>
          </a:prstGeom>
          <a:solidFill>
            <a:srgbClr val="FFFFFF"/>
          </a:solidFill>
          <a:ln w="9525">
            <a:solidFill>
              <a:srgbClr val="B9C3D5"/>
            </a:solidFill>
            <a:prstDash val="solid"/>
          </a:ln>
        </p:spPr>
      </p:sp>
      <p:sp>
        <p:nvSpPr>
          <p:cNvPr id="126" name="logic-title-bg"/>
          <p:cNvSpPr>
            <a:spLocks noGrp="1"/>
          </p:cNvSpPr>
          <p:nvPr/>
        </p:nvSpPr>
        <p:spPr>
          <a:xfrm>
            <a:off x="781050" y="6019800"/>
            <a:ext cx="1952625" cy="590550"/>
          </a:xfrm>
          <a:prstGeom prst="roundRect">
            <a:avLst>
              <a:gd name="adj" fmla="val 12903"/>
            </a:avLst>
          </a:prstGeom>
          <a:solidFill>
            <a:srgbClr val="0D4B91"/>
          </a:solidFill>
          <a:ln w="0">
            <a:noFill/>
            <a:prstDash val="solid"/>
          </a:ln>
        </p:spPr>
      </p:sp>
      <p:pic>
        <p:nvPicPr>
          <p:cNvPr id="288" name="图片 2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28700" y="6162675"/>
            <a:ext cx="285750" cy="285750"/>
          </a:xfrm>
          <a:prstGeom prst="rect">
            <a:avLst/>
          </a:prstGeom>
        </p:spPr>
      </p:pic>
      <p:sp>
        <p:nvSpPr>
          <p:cNvPr id="128" name="logic-title"/>
          <p:cNvSpPr>
            <a:spLocks noGrp="1"/>
          </p:cNvSpPr>
          <p:nvPr/>
        </p:nvSpPr>
        <p:spPr>
          <a:xfrm>
            <a:off x="1428750" y="6143625"/>
            <a:ext cx="1143000" cy="2667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7222"/>
          </a:bodyPr>
          <a:lstStyle/>
          <a:p>
            <a:pPr algn="ctr">
              <a:buNone/>
              <a:defRPr sz="18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8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核心逻辑</a:t>
            </a:r>
            <a:endParaRPr sz="18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290" name="图片 26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38500" y="6162675"/>
            <a:ext cx="323850" cy="323850"/>
          </a:xfrm>
          <a:prstGeom prst="rect">
            <a:avLst/>
          </a:prstGeom>
        </p:spPr>
      </p:pic>
      <p:sp>
        <p:nvSpPr>
          <p:cNvPr id="130" name="logic-label-0"/>
          <p:cNvSpPr>
            <a:spLocks noGrp="1"/>
          </p:cNvSpPr>
          <p:nvPr/>
        </p:nvSpPr>
        <p:spPr>
          <a:xfrm>
            <a:off x="3695700" y="6153150"/>
            <a:ext cx="180975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88889"/>
          </a:bodyPr>
          <a:lstStyle/>
          <a:p>
            <a:pPr algn="l">
              <a:buNone/>
              <a:defRPr sz="1125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125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数据看清现状，</a:t>
            </a:r>
            <a:endParaRPr sz="1125" b="1">
              <a:solidFill>
                <a:srgbClr val="0D4EA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buNone/>
              <a:defRPr sz="1125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125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并提供有效反馈</a:t>
            </a:r>
            <a:endParaRPr sz="1125" b="1">
              <a:solidFill>
                <a:srgbClr val="0D4EA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1" name="logic-divider-1"/>
          <p:cNvSpPr>
            <a:spLocks noGrp="1"/>
          </p:cNvSpPr>
          <p:nvPr/>
        </p:nvSpPr>
        <p:spPr>
          <a:xfrm>
            <a:off x="5572125" y="6153150"/>
            <a:ext cx="11430" cy="304800"/>
          </a:xfrm>
          <a:prstGeom prst="rect">
            <a:avLst/>
          </a:prstGeom>
          <a:solidFill>
            <a:srgbClr val="C8CEDA"/>
          </a:solidFill>
          <a:ln w="0">
            <a:noFill/>
            <a:prstDash val="solid"/>
          </a:ln>
        </p:spPr>
      </p:sp>
      <p:pic>
        <p:nvPicPr>
          <p:cNvPr id="293" name="图片 26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05500" y="6162675"/>
            <a:ext cx="323850" cy="323850"/>
          </a:xfrm>
          <a:prstGeom prst="rect">
            <a:avLst/>
          </a:prstGeom>
        </p:spPr>
      </p:pic>
      <p:sp>
        <p:nvSpPr>
          <p:cNvPr id="133" name="logic-label-1"/>
          <p:cNvSpPr>
            <a:spLocks noGrp="1"/>
          </p:cNvSpPr>
          <p:nvPr/>
        </p:nvSpPr>
        <p:spPr>
          <a:xfrm>
            <a:off x="6362700" y="6153150"/>
            <a:ext cx="180975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88889"/>
          </a:bodyPr>
          <a:lstStyle/>
          <a:p>
            <a:pPr algn="l">
              <a:buNone/>
              <a:defRPr sz="1125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125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内容打好地基，</a:t>
            </a:r>
            <a:endParaRPr sz="1125" b="1">
              <a:solidFill>
                <a:srgbClr val="1680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buNone/>
              <a:defRPr sz="1125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125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并决定效果</a:t>
            </a:r>
            <a:endParaRPr sz="1125" b="1">
              <a:solidFill>
                <a:srgbClr val="1680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4" name="logic-divider-2"/>
          <p:cNvSpPr>
            <a:spLocks noGrp="1"/>
          </p:cNvSpPr>
          <p:nvPr/>
        </p:nvSpPr>
        <p:spPr>
          <a:xfrm>
            <a:off x="8239125" y="6153150"/>
            <a:ext cx="11430" cy="304800"/>
          </a:xfrm>
          <a:prstGeom prst="rect">
            <a:avLst/>
          </a:prstGeom>
          <a:solidFill>
            <a:srgbClr val="C8CEDA"/>
          </a:solidFill>
          <a:ln w="0">
            <a:noFill/>
            <a:prstDash val="solid"/>
          </a:ln>
        </p:spPr>
      </p:sp>
      <p:pic>
        <p:nvPicPr>
          <p:cNvPr id="296" name="图片 27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72500" y="6162675"/>
            <a:ext cx="323850" cy="323850"/>
          </a:xfrm>
          <a:prstGeom prst="rect">
            <a:avLst/>
          </a:prstGeom>
        </p:spPr>
      </p:pic>
      <p:sp>
        <p:nvSpPr>
          <p:cNvPr id="136" name="logic-label-2"/>
          <p:cNvSpPr>
            <a:spLocks noGrp="1"/>
          </p:cNvSpPr>
          <p:nvPr/>
        </p:nvSpPr>
        <p:spPr>
          <a:xfrm>
            <a:off x="9029700" y="6153150"/>
            <a:ext cx="1809750" cy="3048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88889"/>
          </a:bodyPr>
          <a:lstStyle/>
          <a:p>
            <a:pPr algn="l">
              <a:buNone/>
              <a:defRPr sz="1125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125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投放因平台而异，</a:t>
            </a:r>
            <a:endParaRPr sz="1125" b="1">
              <a:solidFill>
                <a:srgbClr val="EF7D1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buNone/>
              <a:defRPr sz="1125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125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并放大优质内容价值</a:t>
            </a:r>
            <a:endParaRPr sz="1125" b="1">
              <a:solidFill>
                <a:srgbClr val="EF7D1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main-title"/>
          <p:cNvSpPr>
            <a:spLocks noGrp="1"/>
          </p:cNvSpPr>
          <p:nvPr/>
        </p:nvSpPr>
        <p:spPr>
          <a:xfrm>
            <a:off x="2419350" y="123825"/>
            <a:ext cx="7353300" cy="5238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38100" tIns="19050" rIns="38100" bIns="1905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2850" b="1">
                <a:solidFill>
                  <a:srgbClr val="07164C"/>
                </a:solidFill>
                <a:latin typeface="Microsoft YaHei UI"/>
                <a:ea typeface="Microsoft YaHei UI"/>
                <a:cs typeface="Microsoft YaHei UI"/>
              </a:defRPr>
            </a:pPr>
            <a:r>
              <a:rPr sz="2850" b="1">
                <a:solidFill>
                  <a:srgbClr val="07164C"/>
                </a:solidFill>
                <a:latin typeface="Microsoft YaHei UI"/>
                <a:ea typeface="Microsoft YaHei UI"/>
                <a:cs typeface="Microsoft YaHei UI"/>
              </a:rPr>
              <a:t>AI搜索的完整路径与底层原理</a:t>
            </a:r>
            <a:endParaRPr sz="2850" b="1">
              <a:solidFill>
                <a:srgbClr val="07164C"/>
              </a:solidFill>
              <a:latin typeface="Microsoft YaHei UI"/>
              <a:ea typeface="Microsoft YaHei UI"/>
              <a:cs typeface="Microsoft YaHei UI"/>
            </a:endParaRPr>
          </a:p>
        </p:txBody>
      </p:sp>
      <p:sp>
        <p:nvSpPr>
          <p:cNvPr id="3" name="subtitle"/>
          <p:cNvSpPr>
            <a:spLocks noGrp="1"/>
          </p:cNvSpPr>
          <p:nvPr/>
        </p:nvSpPr>
        <p:spPr>
          <a:xfrm>
            <a:off x="2190750" y="666750"/>
            <a:ext cx="7810500" cy="2571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38100" tIns="19050" rIns="38100" bIns="1905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275" b="1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1275" b="1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从用户提问，到意图理解、检索召回、证据评估、答案生成，再到反馈优化</a:t>
            </a:r>
            <a:endParaRPr sz="1275" b="1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" name="step-1-card"/>
          <p:cNvSpPr>
            <a:spLocks noGrp="1"/>
          </p:cNvSpPr>
          <p:nvPr/>
        </p:nvSpPr>
        <p:spPr>
          <a:xfrm>
            <a:off x="400050" y="1057275"/>
            <a:ext cx="1352550" cy="3381375"/>
          </a:xfrm>
          <a:prstGeom prst="roundRect">
            <a:avLst>
              <a:gd name="adj" fmla="val 4930"/>
            </a:avLst>
          </a:prstGeom>
          <a:solidFill>
            <a:srgbClr val="F6FAFF"/>
          </a:solidFill>
          <a:ln w="17145">
            <a:solidFill>
              <a:srgbClr val="0B63CE"/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5" name="step-1-number"/>
          <p:cNvSpPr>
            <a:spLocks noGrp="1"/>
          </p:cNvSpPr>
          <p:nvPr/>
        </p:nvSpPr>
        <p:spPr>
          <a:xfrm>
            <a:off x="504825" y="1162050"/>
            <a:ext cx="257175" cy="257175"/>
          </a:xfrm>
          <a:prstGeom prst="ellipse">
            <a:avLst/>
          </a:prstGeom>
          <a:solidFill>
            <a:srgbClr val="0B63CE"/>
          </a:solidFill>
          <a:ln w="0">
            <a:solidFill>
              <a:srgbClr val="0B63CE"/>
            </a:solidFill>
            <a:prstDash val="solid"/>
          </a:ln>
        </p:spPr>
      </p:sp>
      <p:sp>
        <p:nvSpPr>
          <p:cNvPr id="6" name="step-1-number-text"/>
          <p:cNvSpPr>
            <a:spLocks noGrp="1"/>
          </p:cNvSpPr>
          <p:nvPr/>
        </p:nvSpPr>
        <p:spPr>
          <a:xfrm>
            <a:off x="504825" y="1171575"/>
            <a:ext cx="257175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1</a:t>
            </a:r>
            <a:endParaRPr sz="11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7" name="step-1-title"/>
          <p:cNvSpPr>
            <a:spLocks noGrp="1"/>
          </p:cNvSpPr>
          <p:nvPr/>
        </p:nvSpPr>
        <p:spPr>
          <a:xfrm>
            <a:off x="800100" y="1143000"/>
            <a:ext cx="885825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l">
              <a:lnSpc>
                <a:spcPct val="105000"/>
              </a:lnSpc>
              <a:buNone/>
              <a:def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rPr>
              <a:t>用户搜索</a:t>
            </a:r>
            <a:endParaRPr sz="1050" b="1">
              <a:solidFill>
                <a:srgbClr val="0B63CE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icon-search-safe-area"/>
          <p:cNvSpPr>
            <a:spLocks noGrp="1"/>
          </p:cNvSpPr>
          <p:nvPr/>
        </p:nvSpPr>
        <p:spPr>
          <a:xfrm>
            <a:off x="771525" y="1638300"/>
            <a:ext cx="609600" cy="600075"/>
          </a:xfrm>
          <a:prstGeom prst="roundRect">
            <a:avLst>
              <a:gd name="adj" fmla="val 15873"/>
            </a:avLst>
          </a:prstGeom>
          <a:solidFill>
            <a:srgbClr val="0B63CE">
              <a:alpha val="12000"/>
            </a:srgbClr>
          </a:solidFill>
          <a:ln w="4763">
            <a:solidFill>
              <a:srgbClr val="0B63CE">
                <a:alpha val="10000"/>
              </a:srgbClr>
            </a:solidFill>
            <a:prstDash val="solid"/>
          </a:ln>
        </p:spPr>
      </p:sp>
      <p:sp>
        <p:nvSpPr>
          <p:cNvPr id="9" name="icon-search-bar"/>
          <p:cNvSpPr>
            <a:spLocks noGrp="1"/>
          </p:cNvSpPr>
          <p:nvPr/>
        </p:nvSpPr>
        <p:spPr>
          <a:xfrm>
            <a:off x="828675" y="1752600"/>
            <a:ext cx="447675" cy="152400"/>
          </a:xfrm>
          <a:prstGeom prst="roundRect">
            <a:avLst>
              <a:gd name="adj" fmla="val 31250"/>
            </a:avLst>
          </a:prstGeom>
          <a:solidFill>
            <a:srgbClr val="FFFFFF"/>
          </a:solidFill>
          <a:ln w="14288">
            <a:solidFill>
              <a:srgbClr val="0B63CE"/>
            </a:solidFill>
            <a:prstDash val="solid"/>
          </a:ln>
        </p:spPr>
      </p:sp>
      <p:sp>
        <p:nvSpPr>
          <p:cNvPr id="10" name="icon-search-button"/>
          <p:cNvSpPr>
            <a:spLocks noGrp="1"/>
          </p:cNvSpPr>
          <p:nvPr/>
        </p:nvSpPr>
        <p:spPr>
          <a:xfrm>
            <a:off x="1152525" y="1762125"/>
            <a:ext cx="114300" cy="133350"/>
          </a:xfrm>
          <a:prstGeom prst="rect">
            <a:avLst/>
          </a:prstGeom>
          <a:solidFill>
            <a:srgbClr val="0B63CE"/>
          </a:solidFill>
          <a:ln w="0">
            <a:solidFill>
              <a:srgbClr val="0B63CE"/>
            </a:solidFill>
            <a:prstDash val="solid"/>
          </a:ln>
        </p:spPr>
      </p:sp>
      <p:sp>
        <p:nvSpPr>
          <p:cNvPr id="11" name="icon-search-lens"/>
          <p:cNvSpPr>
            <a:spLocks noGrp="1"/>
          </p:cNvSpPr>
          <p:nvPr/>
        </p:nvSpPr>
        <p:spPr>
          <a:xfrm>
            <a:off x="990600" y="1981200"/>
            <a:ext cx="171450" cy="171450"/>
          </a:xfrm>
          <a:prstGeom prst="ellipse">
            <a:avLst/>
          </a:prstGeom>
          <a:solidFill>
            <a:srgbClr val="FFFFFF"/>
          </a:solidFill>
          <a:ln w="15240">
            <a:solidFill>
              <a:srgbClr val="0B63CE"/>
            </a:solidFill>
            <a:prstDash val="solid"/>
          </a:ln>
        </p:spPr>
      </p:sp>
      <p:sp>
        <p:nvSpPr>
          <p:cNvPr id="12" name="icon-search-line"/>
          <p:cNvSpPr>
            <a:spLocks noGrp="1"/>
          </p:cNvSpPr>
          <p:nvPr/>
        </p:nvSpPr>
        <p:spPr>
          <a:xfrm>
            <a:off x="1133475" y="2124075"/>
            <a:ext cx="95250" cy="76200"/>
          </a:xfrm>
          <a:prstGeom prst="line">
            <a:avLst/>
          </a:prstGeom>
          <a:noFill/>
          <a:ln w="17145">
            <a:solidFill>
              <a:srgbClr val="0B63CE"/>
            </a:solidFill>
            <a:prstDash val="solid"/>
          </a:ln>
        </p:spPr>
      </p:sp>
      <p:sp>
        <p:nvSpPr>
          <p:cNvPr id="13" name="step-1-做什么-box"/>
          <p:cNvSpPr>
            <a:spLocks noGrp="1"/>
          </p:cNvSpPr>
          <p:nvPr/>
        </p:nvSpPr>
        <p:spPr>
          <a:xfrm>
            <a:off x="476250" y="240030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14" name="pill-做什么"/>
          <p:cNvSpPr>
            <a:spLocks noGrp="1"/>
          </p:cNvSpPr>
          <p:nvPr/>
        </p:nvSpPr>
        <p:spPr>
          <a:xfrm>
            <a:off x="523875" y="243840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0B63CE"/>
          </a:solidFill>
          <a:ln w="4763">
            <a:solidFill>
              <a:srgbClr val="0B63CE"/>
            </a:solidFill>
            <a:prstDash val="solid"/>
          </a:ln>
        </p:spPr>
      </p:sp>
      <p:sp>
        <p:nvSpPr>
          <p:cNvPr id="15" name="pill-text-做什么"/>
          <p:cNvSpPr>
            <a:spLocks noGrp="1"/>
          </p:cNvSpPr>
          <p:nvPr/>
        </p:nvSpPr>
        <p:spPr>
          <a:xfrm>
            <a:off x="542925" y="244792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6" name="step-1-做什么-text"/>
          <p:cNvSpPr>
            <a:spLocks noGrp="1"/>
          </p:cNvSpPr>
          <p:nvPr/>
        </p:nvSpPr>
        <p:spPr>
          <a:xfrm>
            <a:off x="523875" y="262890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用户用自然语言提出问题。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" name="step-1-底层原理-box"/>
          <p:cNvSpPr>
            <a:spLocks noGrp="1"/>
          </p:cNvSpPr>
          <p:nvPr/>
        </p:nvSpPr>
        <p:spPr>
          <a:xfrm>
            <a:off x="476250" y="3038475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18" name="pill-底层原理"/>
          <p:cNvSpPr>
            <a:spLocks noGrp="1"/>
          </p:cNvSpPr>
          <p:nvPr/>
        </p:nvSpPr>
        <p:spPr>
          <a:xfrm>
            <a:off x="523875" y="3076575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0B63CE"/>
          </a:solidFill>
          <a:ln w="4763">
            <a:solidFill>
              <a:srgbClr val="0B63CE"/>
            </a:solidFill>
            <a:prstDash val="solid"/>
          </a:ln>
        </p:spPr>
      </p:sp>
      <p:sp>
        <p:nvSpPr>
          <p:cNvPr id="19" name="pill-text-底层原理"/>
          <p:cNvSpPr>
            <a:spLocks noGrp="1"/>
          </p:cNvSpPr>
          <p:nvPr/>
        </p:nvSpPr>
        <p:spPr>
          <a:xfrm>
            <a:off x="542925" y="3086100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0" name="step-1-底层原理-text"/>
          <p:cNvSpPr>
            <a:spLocks noGrp="1"/>
          </p:cNvSpPr>
          <p:nvPr/>
        </p:nvSpPr>
        <p:spPr>
          <a:xfrm>
            <a:off x="523875" y="3267075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搜索入口从关键词输入，变成自然语言问题表达。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1" name="step-1-示例-box"/>
          <p:cNvSpPr>
            <a:spLocks noGrp="1"/>
          </p:cNvSpPr>
          <p:nvPr/>
        </p:nvSpPr>
        <p:spPr>
          <a:xfrm>
            <a:off x="476250" y="367665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22" name="pill-示例"/>
          <p:cNvSpPr>
            <a:spLocks noGrp="1"/>
          </p:cNvSpPr>
          <p:nvPr/>
        </p:nvSpPr>
        <p:spPr>
          <a:xfrm>
            <a:off x="523875" y="371475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0B63CE"/>
          </a:solidFill>
          <a:ln w="4763">
            <a:solidFill>
              <a:srgbClr val="0B63CE"/>
            </a:solidFill>
            <a:prstDash val="solid"/>
          </a:ln>
        </p:spPr>
      </p:sp>
      <p:sp>
        <p:nvSpPr>
          <p:cNvPr id="23" name="pill-text-示例"/>
          <p:cNvSpPr>
            <a:spLocks noGrp="1"/>
          </p:cNvSpPr>
          <p:nvPr/>
        </p:nvSpPr>
        <p:spPr>
          <a:xfrm>
            <a:off x="542925" y="372427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4" name="step-1-示例-text"/>
          <p:cNvSpPr>
            <a:spLocks noGrp="1"/>
          </p:cNvSpPr>
          <p:nvPr/>
        </p:nvSpPr>
        <p:spPr>
          <a:xfrm>
            <a:off x="523875" y="390525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“北京适合亲子参观的博物馆有哪些？”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5" name="step-2-card"/>
          <p:cNvSpPr>
            <a:spLocks noGrp="1"/>
          </p:cNvSpPr>
          <p:nvPr/>
        </p:nvSpPr>
        <p:spPr>
          <a:xfrm>
            <a:off x="1885950" y="1057275"/>
            <a:ext cx="1352550" cy="3381375"/>
          </a:xfrm>
          <a:prstGeom prst="roundRect">
            <a:avLst>
              <a:gd name="adj" fmla="val 4930"/>
            </a:avLst>
          </a:prstGeom>
          <a:solidFill>
            <a:srgbClr val="F5FBF7"/>
          </a:solidFill>
          <a:ln w="17145">
            <a:solidFill>
              <a:srgbClr val="2C8A57"/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26" name="step-2-number"/>
          <p:cNvSpPr>
            <a:spLocks noGrp="1"/>
          </p:cNvSpPr>
          <p:nvPr/>
        </p:nvSpPr>
        <p:spPr>
          <a:xfrm>
            <a:off x="1990725" y="1162050"/>
            <a:ext cx="257175" cy="257175"/>
          </a:xfrm>
          <a:prstGeom prst="ellipse">
            <a:avLst/>
          </a:prstGeom>
          <a:solidFill>
            <a:srgbClr val="2C8A57"/>
          </a:solidFill>
          <a:ln w="0">
            <a:solidFill>
              <a:srgbClr val="2C8A57"/>
            </a:solidFill>
            <a:prstDash val="solid"/>
          </a:ln>
        </p:spPr>
      </p:sp>
      <p:sp>
        <p:nvSpPr>
          <p:cNvPr id="27" name="step-2-number-text"/>
          <p:cNvSpPr>
            <a:spLocks noGrp="1"/>
          </p:cNvSpPr>
          <p:nvPr/>
        </p:nvSpPr>
        <p:spPr>
          <a:xfrm>
            <a:off x="1990725" y="1171575"/>
            <a:ext cx="257175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2</a:t>
            </a:r>
            <a:endParaRPr sz="11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8" name="step-2-title"/>
          <p:cNvSpPr>
            <a:spLocks noGrp="1"/>
          </p:cNvSpPr>
          <p:nvPr/>
        </p:nvSpPr>
        <p:spPr>
          <a:xfrm>
            <a:off x="2286000" y="1143000"/>
            <a:ext cx="885825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l">
              <a:lnSpc>
                <a:spcPct val="105000"/>
              </a:lnSpc>
              <a:buNone/>
              <a:def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意图识别与</a:t>
            </a:r>
            <a:endParaRPr sz="1050" b="1">
              <a:solidFill>
                <a:srgbClr val="2C8A57"/>
              </a:solidFill>
              <a:latin typeface="微软雅黑"/>
              <a:ea typeface="微软雅黑"/>
              <a:cs typeface="微软雅黑"/>
            </a:endParaRPr>
          </a:p>
          <a:p>
            <a:pPr algn="l">
              <a:lnSpc>
                <a:spcPct val="105000"/>
              </a:lnSpc>
              <a:buNone/>
              <a:def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问题拆解</a:t>
            </a:r>
            <a:endParaRPr sz="1050" b="1">
              <a:solidFill>
                <a:srgbClr val="2C8A5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9" name="icon-brain-safe-area"/>
          <p:cNvSpPr>
            <a:spLocks noGrp="1"/>
          </p:cNvSpPr>
          <p:nvPr/>
        </p:nvSpPr>
        <p:spPr>
          <a:xfrm>
            <a:off x="2257425" y="1638300"/>
            <a:ext cx="609600" cy="600075"/>
          </a:xfrm>
          <a:prstGeom prst="roundRect">
            <a:avLst>
              <a:gd name="adj" fmla="val 15873"/>
            </a:avLst>
          </a:prstGeom>
          <a:solidFill>
            <a:srgbClr val="2C8A57">
              <a:alpha val="12000"/>
            </a:srgbClr>
          </a:solidFill>
          <a:ln w="4763">
            <a:solidFill>
              <a:srgbClr val="2C8A57">
                <a:alpha val="10000"/>
              </a:srgbClr>
            </a:solidFill>
            <a:prstDash val="solid"/>
          </a:ln>
        </p:spPr>
      </p:sp>
      <p:sp>
        <p:nvSpPr>
          <p:cNvPr id="30" name="icon-brain-left"/>
          <p:cNvSpPr>
            <a:spLocks noGrp="1"/>
          </p:cNvSpPr>
          <p:nvPr/>
        </p:nvSpPr>
        <p:spPr>
          <a:xfrm>
            <a:off x="2352675" y="1781175"/>
            <a:ext cx="209550" cy="285750"/>
          </a:xfrm>
          <a:prstGeom prst="ellipse">
            <a:avLst/>
          </a:prstGeom>
          <a:solidFill>
            <a:srgbClr val="2C8A57">
              <a:alpha val="18000"/>
            </a:srgbClr>
          </a:solidFill>
          <a:ln w="13335">
            <a:solidFill>
              <a:srgbClr val="2C8A57"/>
            </a:solidFill>
            <a:prstDash val="solid"/>
          </a:ln>
        </p:spPr>
      </p:sp>
      <p:sp>
        <p:nvSpPr>
          <p:cNvPr id="31" name="icon-brain-right"/>
          <p:cNvSpPr>
            <a:spLocks noGrp="1"/>
          </p:cNvSpPr>
          <p:nvPr/>
        </p:nvSpPr>
        <p:spPr>
          <a:xfrm>
            <a:off x="2514600" y="1781175"/>
            <a:ext cx="209550" cy="285750"/>
          </a:xfrm>
          <a:prstGeom prst="ellipse">
            <a:avLst/>
          </a:prstGeom>
          <a:solidFill>
            <a:srgbClr val="2C8A57">
              <a:alpha val="18000"/>
            </a:srgbClr>
          </a:solidFill>
          <a:ln w="13335">
            <a:solidFill>
              <a:srgbClr val="2C8A57"/>
            </a:solidFill>
            <a:prstDash val="solid"/>
          </a:ln>
        </p:spPr>
      </p:sp>
      <p:sp>
        <p:nvSpPr>
          <p:cNvPr id="32" name="icon-brain-line"/>
          <p:cNvSpPr>
            <a:spLocks noGrp="1"/>
          </p:cNvSpPr>
          <p:nvPr/>
        </p:nvSpPr>
        <p:spPr>
          <a:xfrm>
            <a:off x="2466975" y="1838325"/>
            <a:ext cx="0" cy="190500"/>
          </a:xfrm>
          <a:prstGeom prst="line">
            <a:avLst/>
          </a:prstGeom>
          <a:noFill/>
          <a:ln w="9525">
            <a:solidFill>
              <a:srgbClr val="2C8A57"/>
            </a:solidFill>
            <a:prstDash val="solid"/>
          </a:ln>
        </p:spPr>
      </p:sp>
      <p:sp>
        <p:nvSpPr>
          <p:cNvPr id="33" name="icon-intent-node"/>
          <p:cNvSpPr>
            <a:spLocks noGrp="1"/>
          </p:cNvSpPr>
          <p:nvPr/>
        </p:nvSpPr>
        <p:spPr>
          <a:xfrm>
            <a:off x="2371725" y="2114550"/>
            <a:ext cx="76200" cy="85725"/>
          </a:xfrm>
          <a:prstGeom prst="roundRect">
            <a:avLst>
              <a:gd name="adj" fmla="val 50000"/>
            </a:avLst>
          </a:prstGeom>
          <a:solidFill>
            <a:srgbClr val="2C8A57"/>
          </a:solidFill>
          <a:ln w="0">
            <a:solidFill>
              <a:srgbClr val="2C8A57"/>
            </a:solidFill>
            <a:prstDash val="solid"/>
          </a:ln>
        </p:spPr>
      </p:sp>
      <p:sp>
        <p:nvSpPr>
          <p:cNvPr id="34" name="icon-brain-line"/>
          <p:cNvSpPr>
            <a:spLocks noGrp="1"/>
          </p:cNvSpPr>
          <p:nvPr/>
        </p:nvSpPr>
        <p:spPr>
          <a:xfrm rot="20340000">
            <a:off x="2456180" y="2117090"/>
            <a:ext cx="177800" cy="62865"/>
          </a:xfrm>
          <a:prstGeom prst="line">
            <a:avLst/>
          </a:prstGeom>
          <a:noFill/>
          <a:ln w="12383">
            <a:solidFill>
              <a:srgbClr val="2C8A57"/>
            </a:solidFill>
            <a:prstDash val="solid"/>
          </a:ln>
        </p:spPr>
      </p:sp>
      <p:sp>
        <p:nvSpPr>
          <p:cNvPr id="35" name="icon-intent-piece"/>
          <p:cNvSpPr>
            <a:spLocks noGrp="1"/>
          </p:cNvSpPr>
          <p:nvPr/>
        </p:nvSpPr>
        <p:spPr>
          <a:xfrm>
            <a:off x="2657475" y="2085975"/>
            <a:ext cx="114300" cy="114300"/>
          </a:xfrm>
          <a:prstGeom prst="roundRect">
            <a:avLst>
              <a:gd name="adj" fmla="val 16667"/>
            </a:avLst>
          </a:prstGeom>
          <a:solidFill>
            <a:srgbClr val="2C8A57"/>
          </a:solidFill>
          <a:ln w="0">
            <a:solidFill>
              <a:srgbClr val="2C8A57"/>
            </a:solidFill>
            <a:prstDash val="solid"/>
          </a:ln>
        </p:spPr>
      </p:sp>
      <p:sp>
        <p:nvSpPr>
          <p:cNvPr id="36" name="step-2-做什么-box"/>
          <p:cNvSpPr>
            <a:spLocks noGrp="1"/>
          </p:cNvSpPr>
          <p:nvPr/>
        </p:nvSpPr>
        <p:spPr>
          <a:xfrm>
            <a:off x="1962150" y="240030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37" name="pill-做什么"/>
          <p:cNvSpPr>
            <a:spLocks noGrp="1"/>
          </p:cNvSpPr>
          <p:nvPr/>
        </p:nvSpPr>
        <p:spPr>
          <a:xfrm>
            <a:off x="2009775" y="243840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2C8A57"/>
          </a:solidFill>
          <a:ln w="4763">
            <a:solidFill>
              <a:srgbClr val="2C8A57"/>
            </a:solidFill>
            <a:prstDash val="solid"/>
          </a:ln>
        </p:spPr>
      </p:sp>
      <p:sp>
        <p:nvSpPr>
          <p:cNvPr id="38" name="pill-text-做什么"/>
          <p:cNvSpPr>
            <a:spLocks noGrp="1"/>
          </p:cNvSpPr>
          <p:nvPr/>
        </p:nvSpPr>
        <p:spPr>
          <a:xfrm>
            <a:off x="2028825" y="244792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9" name="step-2-做什么-text"/>
          <p:cNvSpPr>
            <a:spLocks noGrp="1"/>
          </p:cNvSpPr>
          <p:nvPr/>
        </p:nvSpPr>
        <p:spPr>
          <a:xfrm>
            <a:off x="2009775" y="262890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识别用户真正想解决什么问题，并拆出关键条件。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0" name="step-2-底层原理-box"/>
          <p:cNvSpPr>
            <a:spLocks noGrp="1"/>
          </p:cNvSpPr>
          <p:nvPr/>
        </p:nvSpPr>
        <p:spPr>
          <a:xfrm>
            <a:off x="1962150" y="3038475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41" name="pill-底层原理"/>
          <p:cNvSpPr>
            <a:spLocks noGrp="1"/>
          </p:cNvSpPr>
          <p:nvPr/>
        </p:nvSpPr>
        <p:spPr>
          <a:xfrm>
            <a:off x="2009775" y="3076575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2C8A57"/>
          </a:solidFill>
          <a:ln w="4763">
            <a:solidFill>
              <a:srgbClr val="2C8A57"/>
            </a:solidFill>
            <a:prstDash val="solid"/>
          </a:ln>
        </p:spPr>
      </p:sp>
      <p:sp>
        <p:nvSpPr>
          <p:cNvPr id="42" name="pill-text-底层原理"/>
          <p:cNvSpPr>
            <a:spLocks noGrp="1"/>
          </p:cNvSpPr>
          <p:nvPr/>
        </p:nvSpPr>
        <p:spPr>
          <a:xfrm>
            <a:off x="2028825" y="3086100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3" name="step-2-底层原理-text"/>
          <p:cNvSpPr>
            <a:spLocks noGrp="1"/>
          </p:cNvSpPr>
          <p:nvPr/>
        </p:nvSpPr>
        <p:spPr>
          <a:xfrm>
            <a:off x="2009775" y="3267075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识别目标、对象、场景、约束、隐含需求。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4" name="step-2-示例-box"/>
          <p:cNvSpPr>
            <a:spLocks noGrp="1"/>
          </p:cNvSpPr>
          <p:nvPr/>
        </p:nvSpPr>
        <p:spPr>
          <a:xfrm>
            <a:off x="1962150" y="367665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45" name="pill-示例"/>
          <p:cNvSpPr>
            <a:spLocks noGrp="1"/>
          </p:cNvSpPr>
          <p:nvPr/>
        </p:nvSpPr>
        <p:spPr>
          <a:xfrm>
            <a:off x="2009775" y="371475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2C8A57"/>
          </a:solidFill>
          <a:ln w="4763">
            <a:solidFill>
              <a:srgbClr val="2C8A57"/>
            </a:solidFill>
            <a:prstDash val="solid"/>
          </a:ln>
        </p:spPr>
      </p:sp>
      <p:sp>
        <p:nvSpPr>
          <p:cNvPr id="46" name="pill-text-示例"/>
          <p:cNvSpPr>
            <a:spLocks noGrp="1"/>
          </p:cNvSpPr>
          <p:nvPr/>
        </p:nvSpPr>
        <p:spPr>
          <a:xfrm>
            <a:off x="2028825" y="372427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7" name="step-2-示例-text"/>
          <p:cNvSpPr>
            <a:spLocks noGrp="1"/>
          </p:cNvSpPr>
          <p:nvPr/>
        </p:nvSpPr>
        <p:spPr>
          <a:xfrm>
            <a:off x="2009775" y="390525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目标=推荐；对象=博物馆；人群=亲子；地点=北京。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48" name="step-3-card"/>
          <p:cNvSpPr>
            <a:spLocks noGrp="1"/>
          </p:cNvSpPr>
          <p:nvPr/>
        </p:nvSpPr>
        <p:spPr>
          <a:xfrm>
            <a:off x="3371850" y="1057275"/>
            <a:ext cx="1352550" cy="3381375"/>
          </a:xfrm>
          <a:prstGeom prst="roundRect">
            <a:avLst>
              <a:gd name="adj" fmla="val 4930"/>
            </a:avLst>
          </a:prstGeom>
          <a:solidFill>
            <a:srgbClr val="FFF9F1"/>
          </a:solidFill>
          <a:ln w="17145">
            <a:solidFill>
              <a:srgbClr val="E07A13"/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49" name="step-3-number"/>
          <p:cNvSpPr>
            <a:spLocks noGrp="1"/>
          </p:cNvSpPr>
          <p:nvPr/>
        </p:nvSpPr>
        <p:spPr>
          <a:xfrm>
            <a:off x="3476625" y="1162050"/>
            <a:ext cx="257175" cy="257175"/>
          </a:xfrm>
          <a:prstGeom prst="ellipse">
            <a:avLst/>
          </a:prstGeom>
          <a:solidFill>
            <a:srgbClr val="E07A13"/>
          </a:solidFill>
          <a:ln w="0">
            <a:solidFill>
              <a:srgbClr val="E07A13"/>
            </a:solidFill>
            <a:prstDash val="solid"/>
          </a:ln>
        </p:spPr>
      </p:sp>
      <p:sp>
        <p:nvSpPr>
          <p:cNvPr id="50" name="step-3-number-text"/>
          <p:cNvSpPr>
            <a:spLocks noGrp="1"/>
          </p:cNvSpPr>
          <p:nvPr/>
        </p:nvSpPr>
        <p:spPr>
          <a:xfrm>
            <a:off x="3476625" y="1171575"/>
            <a:ext cx="257175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3</a:t>
            </a:r>
            <a:endParaRPr sz="11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51" name="step-3-title"/>
          <p:cNvSpPr>
            <a:spLocks noGrp="1"/>
          </p:cNvSpPr>
          <p:nvPr/>
        </p:nvSpPr>
        <p:spPr>
          <a:xfrm>
            <a:off x="3771900" y="1143000"/>
            <a:ext cx="885825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l">
              <a:lnSpc>
                <a:spcPct val="105000"/>
              </a:lnSpc>
              <a:buNone/>
              <a:def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rPr>
              <a:t>查询重写与</a:t>
            </a:r>
            <a:endParaRPr sz="1050" b="1">
              <a:solidFill>
                <a:srgbClr val="E07A13"/>
              </a:solidFill>
              <a:latin typeface="微软雅黑"/>
              <a:ea typeface="微软雅黑"/>
              <a:cs typeface="微软雅黑"/>
            </a:endParaRPr>
          </a:p>
          <a:p>
            <a:pPr algn="l">
              <a:lnSpc>
                <a:spcPct val="105000"/>
              </a:lnSpc>
              <a:buNone/>
              <a:def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rPr>
              <a:t>任务规划</a:t>
            </a:r>
            <a:endParaRPr sz="1050" b="1">
              <a:solidFill>
                <a:srgbClr val="E07A13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52" name="icon-plan-safe-area"/>
          <p:cNvSpPr>
            <a:spLocks noGrp="1"/>
          </p:cNvSpPr>
          <p:nvPr/>
        </p:nvSpPr>
        <p:spPr>
          <a:xfrm>
            <a:off x="3743325" y="1638300"/>
            <a:ext cx="609600" cy="600075"/>
          </a:xfrm>
          <a:prstGeom prst="roundRect">
            <a:avLst>
              <a:gd name="adj" fmla="val 15873"/>
            </a:avLst>
          </a:prstGeom>
          <a:solidFill>
            <a:srgbClr val="E07A13">
              <a:alpha val="12000"/>
            </a:srgbClr>
          </a:solidFill>
          <a:ln w="4763">
            <a:solidFill>
              <a:srgbClr val="E07A13">
                <a:alpha val="10000"/>
              </a:srgbClr>
            </a:solidFill>
            <a:prstDash val="solid"/>
          </a:ln>
        </p:spPr>
      </p:sp>
      <p:sp>
        <p:nvSpPr>
          <p:cNvPr id="53" name="icon-plan-root"/>
          <p:cNvSpPr>
            <a:spLocks noGrp="1"/>
          </p:cNvSpPr>
          <p:nvPr/>
        </p:nvSpPr>
        <p:spPr>
          <a:xfrm>
            <a:off x="3981450" y="1743075"/>
            <a:ext cx="152400" cy="104775"/>
          </a:xfrm>
          <a:prstGeom prst="roundRect">
            <a:avLst>
              <a:gd name="adj" fmla="val 27273"/>
            </a:avLst>
          </a:prstGeom>
          <a:solidFill>
            <a:srgbClr val="E07A13">
              <a:alpha val="18000"/>
            </a:srgbClr>
          </a:solidFill>
          <a:ln w="11430">
            <a:solidFill>
              <a:srgbClr val="E07A13"/>
            </a:solidFill>
            <a:prstDash val="solid"/>
          </a:ln>
        </p:spPr>
      </p:sp>
      <p:sp>
        <p:nvSpPr>
          <p:cNvPr id="54" name="icon-plan-a"/>
          <p:cNvSpPr>
            <a:spLocks noGrp="1"/>
          </p:cNvSpPr>
          <p:nvPr/>
        </p:nvSpPr>
        <p:spPr>
          <a:xfrm>
            <a:off x="3829050" y="2000250"/>
            <a:ext cx="152400" cy="104775"/>
          </a:xfrm>
          <a:prstGeom prst="roundRect">
            <a:avLst>
              <a:gd name="adj" fmla="val 27273"/>
            </a:avLst>
          </a:prstGeom>
          <a:solidFill>
            <a:srgbClr val="FFFFFF"/>
          </a:solidFill>
          <a:ln w="11430">
            <a:solidFill>
              <a:srgbClr val="E07A13"/>
            </a:solidFill>
            <a:prstDash val="solid"/>
          </a:ln>
        </p:spPr>
      </p:sp>
      <p:sp>
        <p:nvSpPr>
          <p:cNvPr id="55" name="icon-plan-b"/>
          <p:cNvSpPr>
            <a:spLocks noGrp="1"/>
          </p:cNvSpPr>
          <p:nvPr/>
        </p:nvSpPr>
        <p:spPr>
          <a:xfrm>
            <a:off x="3981450" y="2000250"/>
            <a:ext cx="152400" cy="104775"/>
          </a:xfrm>
          <a:prstGeom prst="roundRect">
            <a:avLst>
              <a:gd name="adj" fmla="val 27273"/>
            </a:avLst>
          </a:prstGeom>
          <a:solidFill>
            <a:srgbClr val="FFFFFF"/>
          </a:solidFill>
          <a:ln w="11430">
            <a:solidFill>
              <a:srgbClr val="E07A13"/>
            </a:solidFill>
            <a:prstDash val="solid"/>
          </a:ln>
        </p:spPr>
      </p:sp>
      <p:sp>
        <p:nvSpPr>
          <p:cNvPr id="56" name="icon-plan-c"/>
          <p:cNvSpPr>
            <a:spLocks noGrp="1"/>
          </p:cNvSpPr>
          <p:nvPr/>
        </p:nvSpPr>
        <p:spPr>
          <a:xfrm>
            <a:off x="4133850" y="2000250"/>
            <a:ext cx="152400" cy="104775"/>
          </a:xfrm>
          <a:prstGeom prst="roundRect">
            <a:avLst>
              <a:gd name="adj" fmla="val 27273"/>
            </a:avLst>
          </a:prstGeom>
          <a:solidFill>
            <a:srgbClr val="FFFFFF"/>
          </a:solidFill>
          <a:ln w="11430">
            <a:solidFill>
              <a:srgbClr val="E07A13"/>
            </a:solidFill>
            <a:prstDash val="solid"/>
          </a:ln>
        </p:spPr>
      </p:sp>
      <p:sp>
        <p:nvSpPr>
          <p:cNvPr id="57" name="icon-plan-line"/>
          <p:cNvSpPr>
            <a:spLocks noGrp="1"/>
          </p:cNvSpPr>
          <p:nvPr/>
        </p:nvSpPr>
        <p:spPr>
          <a:xfrm>
            <a:off x="4057650" y="1847850"/>
            <a:ext cx="0" cy="95250"/>
          </a:xfrm>
          <a:prstGeom prst="line">
            <a:avLst/>
          </a:prstGeom>
          <a:noFill/>
          <a:ln w="11430">
            <a:solidFill>
              <a:srgbClr val="E07A13"/>
            </a:solidFill>
            <a:prstDash val="solid"/>
          </a:ln>
        </p:spPr>
      </p:sp>
      <p:sp>
        <p:nvSpPr>
          <p:cNvPr id="58" name="icon-plan-line"/>
          <p:cNvSpPr>
            <a:spLocks noGrp="1"/>
          </p:cNvSpPr>
          <p:nvPr/>
        </p:nvSpPr>
        <p:spPr>
          <a:xfrm>
            <a:off x="3905250" y="1943100"/>
            <a:ext cx="304800" cy="0"/>
          </a:xfrm>
          <a:prstGeom prst="line">
            <a:avLst/>
          </a:prstGeom>
          <a:noFill/>
          <a:ln w="11430">
            <a:solidFill>
              <a:srgbClr val="E07A13"/>
            </a:solidFill>
            <a:prstDash val="solid"/>
          </a:ln>
        </p:spPr>
      </p:sp>
      <p:sp>
        <p:nvSpPr>
          <p:cNvPr id="59" name="icon-plan-line"/>
          <p:cNvSpPr>
            <a:spLocks noGrp="1"/>
          </p:cNvSpPr>
          <p:nvPr/>
        </p:nvSpPr>
        <p:spPr>
          <a:xfrm>
            <a:off x="3905250" y="1943100"/>
            <a:ext cx="0" cy="57150"/>
          </a:xfrm>
          <a:prstGeom prst="line">
            <a:avLst/>
          </a:prstGeom>
          <a:noFill/>
          <a:ln w="11430">
            <a:solidFill>
              <a:srgbClr val="E07A13"/>
            </a:solidFill>
            <a:prstDash val="solid"/>
          </a:ln>
        </p:spPr>
      </p:sp>
      <p:sp>
        <p:nvSpPr>
          <p:cNvPr id="60" name="icon-plan-line"/>
          <p:cNvSpPr>
            <a:spLocks noGrp="1"/>
          </p:cNvSpPr>
          <p:nvPr/>
        </p:nvSpPr>
        <p:spPr>
          <a:xfrm>
            <a:off x="4057650" y="1943100"/>
            <a:ext cx="0" cy="57150"/>
          </a:xfrm>
          <a:prstGeom prst="line">
            <a:avLst/>
          </a:prstGeom>
          <a:noFill/>
          <a:ln w="11430">
            <a:solidFill>
              <a:srgbClr val="E07A13"/>
            </a:solidFill>
            <a:prstDash val="solid"/>
          </a:ln>
        </p:spPr>
      </p:sp>
      <p:sp>
        <p:nvSpPr>
          <p:cNvPr id="61" name="icon-plan-line"/>
          <p:cNvSpPr>
            <a:spLocks noGrp="1"/>
          </p:cNvSpPr>
          <p:nvPr/>
        </p:nvSpPr>
        <p:spPr>
          <a:xfrm>
            <a:off x="4210050" y="1943100"/>
            <a:ext cx="0" cy="57150"/>
          </a:xfrm>
          <a:prstGeom prst="line">
            <a:avLst/>
          </a:prstGeom>
          <a:noFill/>
          <a:ln w="11430">
            <a:solidFill>
              <a:srgbClr val="E07A13"/>
            </a:solidFill>
            <a:prstDash val="solid"/>
          </a:ln>
        </p:spPr>
      </p:sp>
      <p:sp>
        <p:nvSpPr>
          <p:cNvPr id="62" name="icon-plan-line"/>
          <p:cNvSpPr>
            <a:spLocks noGrp="1"/>
          </p:cNvSpPr>
          <p:nvPr/>
        </p:nvSpPr>
        <p:spPr>
          <a:xfrm>
            <a:off x="3876675" y="2162175"/>
            <a:ext cx="361950" cy="0"/>
          </a:xfrm>
          <a:prstGeom prst="line">
            <a:avLst/>
          </a:prstGeom>
          <a:noFill/>
          <a:ln w="9525">
            <a:solidFill>
              <a:srgbClr val="E07A13"/>
            </a:solidFill>
            <a:prstDash val="solid"/>
          </a:ln>
        </p:spPr>
      </p:sp>
      <p:sp>
        <p:nvSpPr>
          <p:cNvPr id="63" name="icon-plan-line"/>
          <p:cNvSpPr>
            <a:spLocks noGrp="1"/>
          </p:cNvSpPr>
          <p:nvPr/>
        </p:nvSpPr>
        <p:spPr>
          <a:xfrm>
            <a:off x="3876675" y="2209800"/>
            <a:ext cx="361950" cy="0"/>
          </a:xfrm>
          <a:prstGeom prst="line">
            <a:avLst/>
          </a:prstGeom>
          <a:noFill/>
          <a:ln w="9525">
            <a:solidFill>
              <a:srgbClr val="E07A13"/>
            </a:solidFill>
            <a:prstDash val="solid"/>
          </a:ln>
        </p:spPr>
      </p:sp>
      <p:sp>
        <p:nvSpPr>
          <p:cNvPr id="64" name="icon-plan-line"/>
          <p:cNvSpPr>
            <a:spLocks noGrp="1"/>
          </p:cNvSpPr>
          <p:nvPr/>
        </p:nvSpPr>
        <p:spPr>
          <a:xfrm>
            <a:off x="3876675" y="2257425"/>
            <a:ext cx="361950" cy="0"/>
          </a:xfrm>
          <a:prstGeom prst="line">
            <a:avLst/>
          </a:prstGeom>
          <a:noFill/>
          <a:ln w="9525">
            <a:solidFill>
              <a:srgbClr val="E07A13"/>
            </a:solidFill>
            <a:prstDash val="solid"/>
          </a:ln>
        </p:spPr>
      </p:sp>
      <p:sp>
        <p:nvSpPr>
          <p:cNvPr id="65" name="step-3-做什么-box"/>
          <p:cNvSpPr>
            <a:spLocks noGrp="1"/>
          </p:cNvSpPr>
          <p:nvPr/>
        </p:nvSpPr>
        <p:spPr>
          <a:xfrm>
            <a:off x="3448050" y="240030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E07A13">
                <a:alpha val="62000"/>
              </a:srgbClr>
            </a:solidFill>
            <a:prstDash val="dash"/>
          </a:ln>
        </p:spPr>
      </p:sp>
      <p:sp>
        <p:nvSpPr>
          <p:cNvPr id="66" name="pill-做什么"/>
          <p:cNvSpPr>
            <a:spLocks noGrp="1"/>
          </p:cNvSpPr>
          <p:nvPr/>
        </p:nvSpPr>
        <p:spPr>
          <a:xfrm>
            <a:off x="3495675" y="243840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E07A13"/>
          </a:solidFill>
          <a:ln w="4763">
            <a:solidFill>
              <a:srgbClr val="E07A13"/>
            </a:solidFill>
            <a:prstDash val="solid"/>
          </a:ln>
        </p:spPr>
      </p:sp>
      <p:sp>
        <p:nvSpPr>
          <p:cNvPr id="67" name="pill-text-做什么"/>
          <p:cNvSpPr>
            <a:spLocks noGrp="1"/>
          </p:cNvSpPr>
          <p:nvPr/>
        </p:nvSpPr>
        <p:spPr>
          <a:xfrm>
            <a:off x="3514725" y="244792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68" name="step-3-做什么-text"/>
          <p:cNvSpPr>
            <a:spLocks noGrp="1"/>
          </p:cNvSpPr>
          <p:nvPr/>
        </p:nvSpPr>
        <p:spPr>
          <a:xfrm>
            <a:off x="3495675" y="262890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把一个自然语言问题，改写成多个可检索的子任务。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69" name="step-3-底层原理-box"/>
          <p:cNvSpPr>
            <a:spLocks noGrp="1"/>
          </p:cNvSpPr>
          <p:nvPr/>
        </p:nvSpPr>
        <p:spPr>
          <a:xfrm>
            <a:off x="3448050" y="3038475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E07A13">
                <a:alpha val="62000"/>
              </a:srgbClr>
            </a:solidFill>
            <a:prstDash val="dash"/>
          </a:ln>
        </p:spPr>
      </p:sp>
      <p:sp>
        <p:nvSpPr>
          <p:cNvPr id="70" name="pill-底层原理"/>
          <p:cNvSpPr>
            <a:spLocks noGrp="1"/>
          </p:cNvSpPr>
          <p:nvPr/>
        </p:nvSpPr>
        <p:spPr>
          <a:xfrm>
            <a:off x="3495675" y="3076575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E07A13"/>
          </a:solidFill>
          <a:ln w="4763">
            <a:solidFill>
              <a:srgbClr val="E07A13"/>
            </a:solidFill>
            <a:prstDash val="solid"/>
          </a:ln>
        </p:spPr>
      </p:sp>
      <p:sp>
        <p:nvSpPr>
          <p:cNvPr id="71" name="pill-text-底层原理"/>
          <p:cNvSpPr>
            <a:spLocks noGrp="1"/>
          </p:cNvSpPr>
          <p:nvPr/>
        </p:nvSpPr>
        <p:spPr>
          <a:xfrm>
            <a:off x="3514725" y="3086100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72" name="step-3-底层原理-text"/>
          <p:cNvSpPr>
            <a:spLocks noGrp="1"/>
          </p:cNvSpPr>
          <p:nvPr/>
        </p:nvSpPr>
        <p:spPr>
          <a:xfrm>
            <a:off x="3495675" y="3267075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查询扩展、同义词补全、子问题拆分、多路检索规划。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73" name="step-3-示例-box"/>
          <p:cNvSpPr>
            <a:spLocks noGrp="1"/>
          </p:cNvSpPr>
          <p:nvPr/>
        </p:nvSpPr>
        <p:spPr>
          <a:xfrm>
            <a:off x="3448050" y="367665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E07A13">
                <a:alpha val="62000"/>
              </a:srgbClr>
            </a:solidFill>
            <a:prstDash val="dash"/>
          </a:ln>
        </p:spPr>
      </p:sp>
      <p:sp>
        <p:nvSpPr>
          <p:cNvPr id="74" name="pill-示例"/>
          <p:cNvSpPr>
            <a:spLocks noGrp="1"/>
          </p:cNvSpPr>
          <p:nvPr/>
        </p:nvSpPr>
        <p:spPr>
          <a:xfrm>
            <a:off x="3495675" y="371475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E07A13"/>
          </a:solidFill>
          <a:ln w="4763">
            <a:solidFill>
              <a:srgbClr val="E07A13"/>
            </a:solidFill>
            <a:prstDash val="solid"/>
          </a:ln>
        </p:spPr>
      </p:sp>
      <p:sp>
        <p:nvSpPr>
          <p:cNvPr id="75" name="pill-text-示例"/>
          <p:cNvSpPr>
            <a:spLocks noGrp="1"/>
          </p:cNvSpPr>
          <p:nvPr/>
        </p:nvSpPr>
        <p:spPr>
          <a:xfrm>
            <a:off x="3514725" y="372427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76" name="step-3-示例-text"/>
          <p:cNvSpPr>
            <a:spLocks noGrp="1"/>
          </p:cNvSpPr>
          <p:nvPr/>
        </p:nvSpPr>
        <p:spPr>
          <a:xfrm>
            <a:off x="3495675" y="390525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展览特色、门票预约、交通位置、口碑评价。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77" name="step-4-card"/>
          <p:cNvSpPr>
            <a:spLocks noGrp="1"/>
          </p:cNvSpPr>
          <p:nvPr/>
        </p:nvSpPr>
        <p:spPr>
          <a:xfrm>
            <a:off x="4857750" y="1057275"/>
            <a:ext cx="1352550" cy="3381375"/>
          </a:xfrm>
          <a:prstGeom prst="roundRect">
            <a:avLst>
              <a:gd name="adj" fmla="val 4930"/>
            </a:avLst>
          </a:prstGeom>
          <a:solidFill>
            <a:srgbClr val="F6FAFF"/>
          </a:solidFill>
          <a:ln w="17145">
            <a:solidFill>
              <a:srgbClr val="0B63CE"/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78" name="step-4-number"/>
          <p:cNvSpPr>
            <a:spLocks noGrp="1"/>
          </p:cNvSpPr>
          <p:nvPr/>
        </p:nvSpPr>
        <p:spPr>
          <a:xfrm>
            <a:off x="4962525" y="1162050"/>
            <a:ext cx="257175" cy="257175"/>
          </a:xfrm>
          <a:prstGeom prst="ellipse">
            <a:avLst/>
          </a:prstGeom>
          <a:solidFill>
            <a:srgbClr val="0B63CE"/>
          </a:solidFill>
          <a:ln w="0">
            <a:solidFill>
              <a:srgbClr val="0B63CE"/>
            </a:solidFill>
            <a:prstDash val="solid"/>
          </a:ln>
        </p:spPr>
      </p:sp>
      <p:sp>
        <p:nvSpPr>
          <p:cNvPr id="79" name="step-4-number-text"/>
          <p:cNvSpPr>
            <a:spLocks noGrp="1"/>
          </p:cNvSpPr>
          <p:nvPr/>
        </p:nvSpPr>
        <p:spPr>
          <a:xfrm>
            <a:off x="4962525" y="1171575"/>
            <a:ext cx="257175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4</a:t>
            </a:r>
            <a:endParaRPr sz="11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80" name="step-4-title"/>
          <p:cNvSpPr>
            <a:spLocks noGrp="1"/>
          </p:cNvSpPr>
          <p:nvPr/>
        </p:nvSpPr>
        <p:spPr>
          <a:xfrm>
            <a:off x="5257800" y="1143000"/>
            <a:ext cx="885825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l">
              <a:lnSpc>
                <a:spcPct val="105000"/>
              </a:lnSpc>
              <a:buNone/>
              <a:def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rPr>
              <a:t>检索与召回</a:t>
            </a:r>
            <a:endParaRPr sz="1050" b="1">
              <a:solidFill>
                <a:srgbClr val="0B63CE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81" name="icon-retrieve-safe-area"/>
          <p:cNvSpPr>
            <a:spLocks noGrp="1"/>
          </p:cNvSpPr>
          <p:nvPr/>
        </p:nvSpPr>
        <p:spPr>
          <a:xfrm>
            <a:off x="5229225" y="1638300"/>
            <a:ext cx="609600" cy="600075"/>
          </a:xfrm>
          <a:prstGeom prst="roundRect">
            <a:avLst>
              <a:gd name="adj" fmla="val 15873"/>
            </a:avLst>
          </a:prstGeom>
          <a:solidFill>
            <a:srgbClr val="0B63CE">
              <a:alpha val="12000"/>
            </a:srgbClr>
          </a:solidFill>
          <a:ln w="4763">
            <a:solidFill>
              <a:srgbClr val="0B63CE">
                <a:alpha val="10000"/>
              </a:srgbClr>
            </a:solidFill>
            <a:prstDash val="solid"/>
          </a:ln>
        </p:spPr>
      </p:sp>
      <p:sp>
        <p:nvSpPr>
          <p:cNvPr id="82" name="icon-db-top"/>
          <p:cNvSpPr>
            <a:spLocks noGrp="1"/>
          </p:cNvSpPr>
          <p:nvPr/>
        </p:nvSpPr>
        <p:spPr>
          <a:xfrm>
            <a:off x="5305425" y="1790700"/>
            <a:ext cx="276225" cy="85725"/>
          </a:xfrm>
          <a:prstGeom prst="ellipse">
            <a:avLst/>
          </a:prstGeom>
          <a:solidFill>
            <a:srgbClr val="0B63CE">
              <a:alpha val="18000"/>
            </a:srgbClr>
          </a:solidFill>
          <a:ln w="10478">
            <a:solidFill>
              <a:srgbClr val="0B63CE"/>
            </a:solidFill>
            <a:prstDash val="solid"/>
          </a:ln>
        </p:spPr>
      </p:sp>
      <p:sp>
        <p:nvSpPr>
          <p:cNvPr id="83" name="icon-db-body"/>
          <p:cNvSpPr>
            <a:spLocks noGrp="1"/>
          </p:cNvSpPr>
          <p:nvPr/>
        </p:nvSpPr>
        <p:spPr>
          <a:xfrm>
            <a:off x="5305425" y="1828800"/>
            <a:ext cx="276225" cy="76200"/>
          </a:xfrm>
          <a:prstGeom prst="rect">
            <a:avLst/>
          </a:prstGeom>
          <a:solidFill>
            <a:srgbClr val="0B63CE">
              <a:alpha val="18000"/>
            </a:srgbClr>
          </a:solidFill>
          <a:ln w="9525">
            <a:solidFill>
              <a:srgbClr val="0B63CE"/>
            </a:solidFill>
            <a:prstDash val="solid"/>
          </a:ln>
        </p:spPr>
      </p:sp>
      <p:sp>
        <p:nvSpPr>
          <p:cNvPr id="84" name="icon-db-top"/>
          <p:cNvSpPr>
            <a:spLocks noGrp="1"/>
          </p:cNvSpPr>
          <p:nvPr/>
        </p:nvSpPr>
        <p:spPr>
          <a:xfrm>
            <a:off x="5305425" y="1876425"/>
            <a:ext cx="276225" cy="85725"/>
          </a:xfrm>
          <a:prstGeom prst="ellipse">
            <a:avLst/>
          </a:prstGeom>
          <a:solidFill>
            <a:srgbClr val="FFFFFF"/>
          </a:solidFill>
          <a:ln w="10478">
            <a:solidFill>
              <a:srgbClr val="0B63CE"/>
            </a:solidFill>
            <a:prstDash val="solid"/>
          </a:ln>
        </p:spPr>
      </p:sp>
      <p:sp>
        <p:nvSpPr>
          <p:cNvPr id="85" name="icon-db-body"/>
          <p:cNvSpPr>
            <a:spLocks noGrp="1"/>
          </p:cNvSpPr>
          <p:nvPr/>
        </p:nvSpPr>
        <p:spPr>
          <a:xfrm>
            <a:off x="5305425" y="1914525"/>
            <a:ext cx="276225" cy="76200"/>
          </a:xfrm>
          <a:prstGeom prst="rect">
            <a:avLst/>
          </a:prstGeom>
          <a:solidFill>
            <a:srgbClr val="FFFFFF"/>
          </a:solidFill>
          <a:ln w="9525">
            <a:solidFill>
              <a:srgbClr val="0B63CE"/>
            </a:solidFill>
            <a:prstDash val="solid"/>
          </a:ln>
        </p:spPr>
      </p:sp>
      <p:sp>
        <p:nvSpPr>
          <p:cNvPr id="86" name="icon-db-top"/>
          <p:cNvSpPr>
            <a:spLocks noGrp="1"/>
          </p:cNvSpPr>
          <p:nvPr/>
        </p:nvSpPr>
        <p:spPr>
          <a:xfrm>
            <a:off x="5305425" y="1962150"/>
            <a:ext cx="276225" cy="85725"/>
          </a:xfrm>
          <a:prstGeom prst="ellipse">
            <a:avLst/>
          </a:prstGeom>
          <a:solidFill>
            <a:srgbClr val="FFFFFF"/>
          </a:solidFill>
          <a:ln w="10478">
            <a:solidFill>
              <a:srgbClr val="0B63CE"/>
            </a:solidFill>
            <a:prstDash val="solid"/>
          </a:ln>
        </p:spPr>
      </p:sp>
      <p:sp>
        <p:nvSpPr>
          <p:cNvPr id="87" name="icon-db-body"/>
          <p:cNvSpPr>
            <a:spLocks noGrp="1"/>
          </p:cNvSpPr>
          <p:nvPr/>
        </p:nvSpPr>
        <p:spPr>
          <a:xfrm>
            <a:off x="5305425" y="2000250"/>
            <a:ext cx="276225" cy="76200"/>
          </a:xfrm>
          <a:prstGeom prst="rect">
            <a:avLst/>
          </a:prstGeom>
          <a:solidFill>
            <a:srgbClr val="FFFFFF"/>
          </a:solidFill>
          <a:ln w="9525">
            <a:solidFill>
              <a:srgbClr val="0B63CE"/>
            </a:solidFill>
            <a:prstDash val="solid"/>
          </a:ln>
        </p:spPr>
      </p:sp>
      <p:sp>
        <p:nvSpPr>
          <p:cNvPr id="88" name="icon-web-box"/>
          <p:cNvSpPr>
            <a:spLocks noGrp="1"/>
          </p:cNvSpPr>
          <p:nvPr/>
        </p:nvSpPr>
        <p:spPr>
          <a:xfrm>
            <a:off x="5610225" y="1847850"/>
            <a:ext cx="190500" cy="26670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1430">
            <a:solidFill>
              <a:srgbClr val="0B63CE"/>
            </a:solidFill>
            <a:prstDash val="solid"/>
          </a:ln>
        </p:spPr>
      </p:sp>
      <p:sp>
        <p:nvSpPr>
          <p:cNvPr id="89" name="icon-web-grid"/>
          <p:cNvSpPr>
            <a:spLocks noGrp="1"/>
          </p:cNvSpPr>
          <p:nvPr/>
        </p:nvSpPr>
        <p:spPr>
          <a:xfrm>
            <a:off x="5657850" y="1905000"/>
            <a:ext cx="47625" cy="47625"/>
          </a:xfrm>
          <a:prstGeom prst="rect">
            <a:avLst/>
          </a:prstGeom>
          <a:solidFill>
            <a:srgbClr val="0B63CE"/>
          </a:solidFill>
          <a:ln w="0">
            <a:solidFill>
              <a:srgbClr val="0B63CE"/>
            </a:solidFill>
            <a:prstDash val="solid"/>
          </a:ln>
        </p:spPr>
      </p:sp>
      <p:sp>
        <p:nvSpPr>
          <p:cNvPr id="90" name="icon-web-grid"/>
          <p:cNvSpPr>
            <a:spLocks noGrp="1"/>
          </p:cNvSpPr>
          <p:nvPr/>
        </p:nvSpPr>
        <p:spPr>
          <a:xfrm>
            <a:off x="5734050" y="1905000"/>
            <a:ext cx="47625" cy="47625"/>
          </a:xfrm>
          <a:prstGeom prst="rect">
            <a:avLst/>
          </a:prstGeom>
          <a:solidFill>
            <a:srgbClr val="0B63CE"/>
          </a:solidFill>
          <a:ln w="0">
            <a:solidFill>
              <a:srgbClr val="0B63CE"/>
            </a:solidFill>
            <a:prstDash val="solid"/>
          </a:ln>
        </p:spPr>
      </p:sp>
      <p:sp>
        <p:nvSpPr>
          <p:cNvPr id="91" name="icon-web-grid"/>
          <p:cNvSpPr>
            <a:spLocks noGrp="1"/>
          </p:cNvSpPr>
          <p:nvPr/>
        </p:nvSpPr>
        <p:spPr>
          <a:xfrm>
            <a:off x="5657850" y="1990725"/>
            <a:ext cx="47625" cy="47625"/>
          </a:xfrm>
          <a:prstGeom prst="rect">
            <a:avLst/>
          </a:prstGeom>
          <a:solidFill>
            <a:srgbClr val="0B63CE"/>
          </a:solidFill>
          <a:ln w="0">
            <a:solidFill>
              <a:srgbClr val="0B63CE"/>
            </a:solidFill>
            <a:prstDash val="solid"/>
          </a:ln>
        </p:spPr>
      </p:sp>
      <p:sp>
        <p:nvSpPr>
          <p:cNvPr id="92" name="icon-web-grid"/>
          <p:cNvSpPr>
            <a:spLocks noGrp="1"/>
          </p:cNvSpPr>
          <p:nvPr/>
        </p:nvSpPr>
        <p:spPr>
          <a:xfrm>
            <a:off x="5734050" y="1990725"/>
            <a:ext cx="47625" cy="47625"/>
          </a:xfrm>
          <a:prstGeom prst="rect">
            <a:avLst/>
          </a:prstGeom>
          <a:solidFill>
            <a:srgbClr val="0B63CE"/>
          </a:solidFill>
          <a:ln w="0">
            <a:solidFill>
              <a:srgbClr val="0B63CE"/>
            </a:solidFill>
            <a:prstDash val="solid"/>
          </a:ln>
        </p:spPr>
      </p:sp>
      <p:sp>
        <p:nvSpPr>
          <p:cNvPr id="93" name="step-4-做什么-box"/>
          <p:cNvSpPr>
            <a:spLocks noGrp="1"/>
          </p:cNvSpPr>
          <p:nvPr/>
        </p:nvSpPr>
        <p:spPr>
          <a:xfrm>
            <a:off x="4933950" y="240030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94" name="pill-做什么"/>
          <p:cNvSpPr>
            <a:spLocks noGrp="1"/>
          </p:cNvSpPr>
          <p:nvPr/>
        </p:nvSpPr>
        <p:spPr>
          <a:xfrm>
            <a:off x="4981575" y="243840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0B63CE"/>
          </a:solidFill>
          <a:ln w="4763">
            <a:solidFill>
              <a:srgbClr val="0B63CE"/>
            </a:solidFill>
            <a:prstDash val="solid"/>
          </a:ln>
        </p:spPr>
      </p:sp>
      <p:sp>
        <p:nvSpPr>
          <p:cNvPr id="95" name="pill-text-做什么"/>
          <p:cNvSpPr>
            <a:spLocks noGrp="1"/>
          </p:cNvSpPr>
          <p:nvPr/>
        </p:nvSpPr>
        <p:spPr>
          <a:xfrm>
            <a:off x="5000625" y="244792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96" name="step-4-做什么-text"/>
          <p:cNvSpPr>
            <a:spLocks noGrp="1"/>
          </p:cNvSpPr>
          <p:nvPr/>
        </p:nvSpPr>
        <p:spPr>
          <a:xfrm>
            <a:off x="4981575" y="262890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从网页、知识库、数据库、内容池中找出候选信息。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97" name="step-4-底层原理-box"/>
          <p:cNvSpPr>
            <a:spLocks noGrp="1"/>
          </p:cNvSpPr>
          <p:nvPr/>
        </p:nvSpPr>
        <p:spPr>
          <a:xfrm>
            <a:off x="4933950" y="3038475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98" name="pill-底层原理"/>
          <p:cNvSpPr>
            <a:spLocks noGrp="1"/>
          </p:cNvSpPr>
          <p:nvPr/>
        </p:nvSpPr>
        <p:spPr>
          <a:xfrm>
            <a:off x="4981575" y="3076575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0B63CE"/>
          </a:solidFill>
          <a:ln w="4763">
            <a:solidFill>
              <a:srgbClr val="0B63CE"/>
            </a:solidFill>
            <a:prstDash val="solid"/>
          </a:ln>
        </p:spPr>
      </p:sp>
      <p:sp>
        <p:nvSpPr>
          <p:cNvPr id="99" name="pill-text-底层原理"/>
          <p:cNvSpPr>
            <a:spLocks noGrp="1"/>
          </p:cNvSpPr>
          <p:nvPr/>
        </p:nvSpPr>
        <p:spPr>
          <a:xfrm>
            <a:off x="5000625" y="3086100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0" name="step-4-底层原理-text"/>
          <p:cNvSpPr>
            <a:spLocks noGrp="1"/>
          </p:cNvSpPr>
          <p:nvPr/>
        </p:nvSpPr>
        <p:spPr>
          <a:xfrm>
            <a:off x="4981575" y="3267075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关键词检索 + 语义检索 + 实体匹配 + 新鲜度过滤。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1" name="step-4-示例-box"/>
          <p:cNvSpPr>
            <a:spLocks noGrp="1"/>
          </p:cNvSpPr>
          <p:nvPr/>
        </p:nvSpPr>
        <p:spPr>
          <a:xfrm>
            <a:off x="4933950" y="367665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102" name="pill-示例"/>
          <p:cNvSpPr>
            <a:spLocks noGrp="1"/>
          </p:cNvSpPr>
          <p:nvPr/>
        </p:nvSpPr>
        <p:spPr>
          <a:xfrm>
            <a:off x="4981575" y="371475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0B63CE"/>
          </a:solidFill>
          <a:ln w="4763">
            <a:solidFill>
              <a:srgbClr val="0B63CE"/>
            </a:solidFill>
            <a:prstDash val="solid"/>
          </a:ln>
        </p:spPr>
      </p:sp>
      <p:sp>
        <p:nvSpPr>
          <p:cNvPr id="103" name="pill-text-示例"/>
          <p:cNvSpPr>
            <a:spLocks noGrp="1"/>
          </p:cNvSpPr>
          <p:nvPr/>
        </p:nvSpPr>
        <p:spPr>
          <a:xfrm>
            <a:off x="5000625" y="372427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4" name="step-4-示例-text"/>
          <p:cNvSpPr>
            <a:spLocks noGrp="1"/>
          </p:cNvSpPr>
          <p:nvPr/>
        </p:nvSpPr>
        <p:spPr>
          <a:xfrm>
            <a:off x="4981575" y="390525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召回官网、百科、媒体文章、地图信息、用户评价。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5" name="step-5-card"/>
          <p:cNvSpPr>
            <a:spLocks noGrp="1"/>
          </p:cNvSpPr>
          <p:nvPr/>
        </p:nvSpPr>
        <p:spPr>
          <a:xfrm>
            <a:off x="6343650" y="1057275"/>
            <a:ext cx="1352550" cy="3381375"/>
          </a:xfrm>
          <a:prstGeom prst="roundRect">
            <a:avLst>
              <a:gd name="adj" fmla="val 4930"/>
            </a:avLst>
          </a:prstGeom>
          <a:solidFill>
            <a:srgbClr val="F5FBF7"/>
          </a:solidFill>
          <a:ln w="17145">
            <a:solidFill>
              <a:srgbClr val="2C8A57"/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06" name="step-5-number"/>
          <p:cNvSpPr>
            <a:spLocks noGrp="1"/>
          </p:cNvSpPr>
          <p:nvPr/>
        </p:nvSpPr>
        <p:spPr>
          <a:xfrm>
            <a:off x="6448425" y="1162050"/>
            <a:ext cx="257175" cy="257175"/>
          </a:xfrm>
          <a:prstGeom prst="ellipse">
            <a:avLst/>
          </a:prstGeom>
          <a:solidFill>
            <a:srgbClr val="2C8A57"/>
          </a:solidFill>
          <a:ln w="0">
            <a:solidFill>
              <a:srgbClr val="2C8A57"/>
            </a:solidFill>
            <a:prstDash val="solid"/>
          </a:ln>
        </p:spPr>
      </p:sp>
      <p:sp>
        <p:nvSpPr>
          <p:cNvPr id="107" name="step-5-number-text"/>
          <p:cNvSpPr>
            <a:spLocks noGrp="1"/>
          </p:cNvSpPr>
          <p:nvPr/>
        </p:nvSpPr>
        <p:spPr>
          <a:xfrm>
            <a:off x="6448425" y="1171575"/>
            <a:ext cx="257175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5</a:t>
            </a:r>
            <a:endParaRPr sz="11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8" name="step-5-title"/>
          <p:cNvSpPr>
            <a:spLocks noGrp="1"/>
          </p:cNvSpPr>
          <p:nvPr/>
        </p:nvSpPr>
        <p:spPr>
          <a:xfrm>
            <a:off x="6743700" y="1143000"/>
            <a:ext cx="885825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l">
              <a:lnSpc>
                <a:spcPct val="105000"/>
              </a:lnSpc>
              <a:buNone/>
              <a:def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候选内容评估</a:t>
            </a:r>
            <a:endParaRPr sz="1050" b="1">
              <a:solidFill>
                <a:srgbClr val="2C8A57"/>
              </a:solidFill>
              <a:latin typeface="微软雅黑"/>
              <a:ea typeface="微软雅黑"/>
              <a:cs typeface="微软雅黑"/>
            </a:endParaRPr>
          </a:p>
          <a:p>
            <a:pPr algn="l">
              <a:lnSpc>
                <a:spcPct val="105000"/>
              </a:lnSpc>
              <a:buNone/>
              <a:def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与排序</a:t>
            </a:r>
            <a:endParaRPr sz="1050" b="1">
              <a:solidFill>
                <a:srgbClr val="2C8A5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9" name="icon-filter-safe-area"/>
          <p:cNvSpPr>
            <a:spLocks noGrp="1"/>
          </p:cNvSpPr>
          <p:nvPr/>
        </p:nvSpPr>
        <p:spPr>
          <a:xfrm>
            <a:off x="6715125" y="1638300"/>
            <a:ext cx="609600" cy="600075"/>
          </a:xfrm>
          <a:prstGeom prst="roundRect">
            <a:avLst>
              <a:gd name="adj" fmla="val 15873"/>
            </a:avLst>
          </a:prstGeom>
          <a:solidFill>
            <a:srgbClr val="2C8A57">
              <a:alpha val="12000"/>
            </a:srgbClr>
          </a:solidFill>
          <a:ln w="4763">
            <a:solidFill>
              <a:srgbClr val="2C8A57">
                <a:alpha val="10000"/>
              </a:srgbClr>
            </a:solidFill>
            <a:prstDash val="solid"/>
          </a:ln>
        </p:spPr>
      </p:sp>
      <p:sp>
        <p:nvSpPr>
          <p:cNvPr id="110" name="icon-filter-line"/>
          <p:cNvSpPr>
            <a:spLocks noGrp="1"/>
          </p:cNvSpPr>
          <p:nvPr/>
        </p:nvSpPr>
        <p:spPr>
          <a:xfrm>
            <a:off x="6810375" y="1800225"/>
            <a:ext cx="238125" cy="0"/>
          </a:xfrm>
          <a:prstGeom prst="line">
            <a:avLst/>
          </a:prstGeom>
          <a:noFill/>
          <a:ln w="19050">
            <a:solidFill>
              <a:srgbClr val="2C8A57"/>
            </a:solidFill>
            <a:prstDash val="solid"/>
          </a:ln>
        </p:spPr>
      </p:sp>
      <p:sp>
        <p:nvSpPr>
          <p:cNvPr id="111" name="icon-filter-line"/>
          <p:cNvSpPr>
            <a:spLocks noGrp="1"/>
          </p:cNvSpPr>
          <p:nvPr/>
        </p:nvSpPr>
        <p:spPr>
          <a:xfrm>
            <a:off x="6810375" y="1800225"/>
            <a:ext cx="123825" cy="200025"/>
          </a:xfrm>
          <a:prstGeom prst="line">
            <a:avLst/>
          </a:prstGeom>
          <a:noFill/>
          <a:ln w="19050">
            <a:solidFill>
              <a:srgbClr val="2C8A57"/>
            </a:solidFill>
            <a:prstDash val="solid"/>
          </a:ln>
        </p:spPr>
      </p:sp>
      <p:sp>
        <p:nvSpPr>
          <p:cNvPr id="112" name="icon-filter-line"/>
          <p:cNvSpPr>
            <a:spLocks noGrp="1"/>
          </p:cNvSpPr>
          <p:nvPr/>
        </p:nvSpPr>
        <p:spPr>
          <a:xfrm>
            <a:off x="6934200" y="1800225"/>
            <a:ext cx="114300" cy="200025"/>
          </a:xfrm>
          <a:prstGeom prst="line">
            <a:avLst/>
          </a:prstGeom>
          <a:noFill/>
          <a:ln w="19050">
            <a:solidFill>
              <a:srgbClr val="2C8A57"/>
            </a:solidFill>
            <a:prstDash val="solid"/>
          </a:ln>
        </p:spPr>
      </p:sp>
      <p:sp>
        <p:nvSpPr>
          <p:cNvPr id="113" name="icon-filter-stem"/>
          <p:cNvSpPr>
            <a:spLocks noGrp="1"/>
          </p:cNvSpPr>
          <p:nvPr/>
        </p:nvSpPr>
        <p:spPr>
          <a:xfrm>
            <a:off x="6905625" y="2000250"/>
            <a:ext cx="66675" cy="171450"/>
          </a:xfrm>
          <a:prstGeom prst="rect">
            <a:avLst/>
          </a:prstGeom>
          <a:solidFill>
            <a:srgbClr val="2C8A57"/>
          </a:solidFill>
          <a:ln w="0">
            <a:solidFill>
              <a:srgbClr val="2C8A57"/>
            </a:solidFill>
            <a:prstDash val="solid"/>
          </a:ln>
        </p:spPr>
      </p:sp>
      <p:sp>
        <p:nvSpPr>
          <p:cNvPr id="114" name="icon-rank"/>
          <p:cNvSpPr>
            <a:spLocks noGrp="1"/>
          </p:cNvSpPr>
          <p:nvPr/>
        </p:nvSpPr>
        <p:spPr>
          <a:xfrm>
            <a:off x="7096125" y="1800225"/>
            <a:ext cx="171450" cy="371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0478">
            <a:solidFill>
              <a:srgbClr val="2C8A57"/>
            </a:solidFill>
            <a:prstDash val="solid"/>
          </a:ln>
        </p:spPr>
      </p:sp>
      <p:sp>
        <p:nvSpPr>
          <p:cNvPr id="115" name="rank-num"/>
          <p:cNvSpPr>
            <a:spLocks noGrp="1"/>
          </p:cNvSpPr>
          <p:nvPr/>
        </p:nvSpPr>
        <p:spPr>
          <a:xfrm>
            <a:off x="7124700" y="1838325"/>
            <a:ext cx="57150" cy="857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lnSpc>
                <a:spcPct val="105000"/>
              </a:lnSpc>
              <a:buNone/>
              <a:defRPr sz="48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48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1</a:t>
            </a:r>
            <a:endParaRPr sz="480" b="1">
              <a:solidFill>
                <a:srgbClr val="2C8A5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16" name="icon-filter-line"/>
          <p:cNvSpPr>
            <a:spLocks noGrp="1"/>
          </p:cNvSpPr>
          <p:nvPr/>
        </p:nvSpPr>
        <p:spPr>
          <a:xfrm>
            <a:off x="7191375" y="1876425"/>
            <a:ext cx="57150" cy="0"/>
          </a:xfrm>
          <a:prstGeom prst="line">
            <a:avLst/>
          </a:prstGeom>
          <a:noFill/>
          <a:ln w="9525">
            <a:solidFill>
              <a:srgbClr val="2C8A57"/>
            </a:solidFill>
            <a:prstDash val="solid"/>
          </a:ln>
        </p:spPr>
      </p:sp>
      <p:sp>
        <p:nvSpPr>
          <p:cNvPr id="117" name="rank-num"/>
          <p:cNvSpPr>
            <a:spLocks noGrp="1"/>
          </p:cNvSpPr>
          <p:nvPr/>
        </p:nvSpPr>
        <p:spPr>
          <a:xfrm>
            <a:off x="7124700" y="1943100"/>
            <a:ext cx="57150" cy="857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lnSpc>
                <a:spcPct val="105000"/>
              </a:lnSpc>
              <a:buNone/>
              <a:defRPr sz="48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48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2</a:t>
            </a:r>
            <a:endParaRPr sz="480" b="1">
              <a:solidFill>
                <a:srgbClr val="2C8A5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18" name="icon-filter-line"/>
          <p:cNvSpPr>
            <a:spLocks noGrp="1"/>
          </p:cNvSpPr>
          <p:nvPr/>
        </p:nvSpPr>
        <p:spPr>
          <a:xfrm>
            <a:off x="7191375" y="1981200"/>
            <a:ext cx="57150" cy="0"/>
          </a:xfrm>
          <a:prstGeom prst="line">
            <a:avLst/>
          </a:prstGeom>
          <a:noFill/>
          <a:ln w="9525">
            <a:solidFill>
              <a:srgbClr val="2C8A57"/>
            </a:solidFill>
            <a:prstDash val="solid"/>
          </a:ln>
        </p:spPr>
      </p:sp>
      <p:sp>
        <p:nvSpPr>
          <p:cNvPr id="119" name="rank-num"/>
          <p:cNvSpPr>
            <a:spLocks noGrp="1"/>
          </p:cNvSpPr>
          <p:nvPr/>
        </p:nvSpPr>
        <p:spPr>
          <a:xfrm>
            <a:off x="7124700" y="2047875"/>
            <a:ext cx="57150" cy="857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lnSpc>
                <a:spcPct val="105000"/>
              </a:lnSpc>
              <a:buNone/>
              <a:defRPr sz="48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48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3</a:t>
            </a:r>
            <a:endParaRPr sz="480" b="1">
              <a:solidFill>
                <a:srgbClr val="2C8A5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0" name="icon-filter-line"/>
          <p:cNvSpPr>
            <a:spLocks noGrp="1"/>
          </p:cNvSpPr>
          <p:nvPr/>
        </p:nvSpPr>
        <p:spPr>
          <a:xfrm>
            <a:off x="7191375" y="2085975"/>
            <a:ext cx="57150" cy="0"/>
          </a:xfrm>
          <a:prstGeom prst="line">
            <a:avLst/>
          </a:prstGeom>
          <a:noFill/>
          <a:ln w="9525">
            <a:solidFill>
              <a:srgbClr val="2C8A57"/>
            </a:solidFill>
            <a:prstDash val="solid"/>
          </a:ln>
        </p:spPr>
      </p:sp>
      <p:sp>
        <p:nvSpPr>
          <p:cNvPr id="121" name="step-5-做什么-box"/>
          <p:cNvSpPr>
            <a:spLocks noGrp="1"/>
          </p:cNvSpPr>
          <p:nvPr/>
        </p:nvSpPr>
        <p:spPr>
          <a:xfrm>
            <a:off x="6419850" y="240030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122" name="pill-做什么"/>
          <p:cNvSpPr>
            <a:spLocks noGrp="1"/>
          </p:cNvSpPr>
          <p:nvPr/>
        </p:nvSpPr>
        <p:spPr>
          <a:xfrm>
            <a:off x="6467475" y="243840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2C8A57"/>
          </a:solidFill>
          <a:ln w="4763">
            <a:solidFill>
              <a:srgbClr val="2C8A57"/>
            </a:solidFill>
            <a:prstDash val="solid"/>
          </a:ln>
        </p:spPr>
      </p:sp>
      <p:sp>
        <p:nvSpPr>
          <p:cNvPr id="123" name="pill-text-做什么"/>
          <p:cNvSpPr>
            <a:spLocks noGrp="1"/>
          </p:cNvSpPr>
          <p:nvPr/>
        </p:nvSpPr>
        <p:spPr>
          <a:xfrm>
            <a:off x="6486525" y="244792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4" name="step-5-做什么-text"/>
          <p:cNvSpPr>
            <a:spLocks noGrp="1"/>
          </p:cNvSpPr>
          <p:nvPr/>
        </p:nvSpPr>
        <p:spPr>
          <a:xfrm>
            <a:off x="6467475" y="262890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判断哪些内容更值得被 AI 使用。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5" name="step-5-底层原理-box"/>
          <p:cNvSpPr>
            <a:spLocks noGrp="1"/>
          </p:cNvSpPr>
          <p:nvPr/>
        </p:nvSpPr>
        <p:spPr>
          <a:xfrm>
            <a:off x="6419850" y="3038475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126" name="pill-底层原理"/>
          <p:cNvSpPr>
            <a:spLocks noGrp="1"/>
          </p:cNvSpPr>
          <p:nvPr/>
        </p:nvSpPr>
        <p:spPr>
          <a:xfrm>
            <a:off x="6467475" y="3076575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2C8A57"/>
          </a:solidFill>
          <a:ln w="4763">
            <a:solidFill>
              <a:srgbClr val="2C8A57"/>
            </a:solidFill>
            <a:prstDash val="solid"/>
          </a:ln>
        </p:spPr>
      </p:sp>
      <p:sp>
        <p:nvSpPr>
          <p:cNvPr id="127" name="pill-text-底层原理"/>
          <p:cNvSpPr>
            <a:spLocks noGrp="1"/>
          </p:cNvSpPr>
          <p:nvPr/>
        </p:nvSpPr>
        <p:spPr>
          <a:xfrm>
            <a:off x="6486525" y="3086100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8" name="step-5-底层原理-text"/>
          <p:cNvSpPr>
            <a:spLocks noGrp="1"/>
          </p:cNvSpPr>
          <p:nvPr/>
        </p:nvSpPr>
        <p:spPr>
          <a:xfrm>
            <a:off x="6467475" y="3267075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相关性、权威性、可信度、完整性、一致性、时效性。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9" name="step-5-示例-box"/>
          <p:cNvSpPr>
            <a:spLocks noGrp="1"/>
          </p:cNvSpPr>
          <p:nvPr/>
        </p:nvSpPr>
        <p:spPr>
          <a:xfrm>
            <a:off x="6419850" y="367665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130" name="pill-示例"/>
          <p:cNvSpPr>
            <a:spLocks noGrp="1"/>
          </p:cNvSpPr>
          <p:nvPr/>
        </p:nvSpPr>
        <p:spPr>
          <a:xfrm>
            <a:off x="6467475" y="371475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2C8A57"/>
          </a:solidFill>
          <a:ln w="4763">
            <a:solidFill>
              <a:srgbClr val="2C8A57"/>
            </a:solidFill>
            <a:prstDash val="solid"/>
          </a:ln>
        </p:spPr>
      </p:sp>
      <p:sp>
        <p:nvSpPr>
          <p:cNvPr id="131" name="pill-text-示例"/>
          <p:cNvSpPr>
            <a:spLocks noGrp="1"/>
          </p:cNvSpPr>
          <p:nvPr/>
        </p:nvSpPr>
        <p:spPr>
          <a:xfrm>
            <a:off x="6486525" y="372427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32" name="step-5-示例-text"/>
          <p:cNvSpPr>
            <a:spLocks noGrp="1"/>
          </p:cNvSpPr>
          <p:nvPr/>
        </p:nvSpPr>
        <p:spPr>
          <a:xfrm>
            <a:off x="6467475" y="390525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官方信息通常优先于过时或低质量内容。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33" name="step-6-card"/>
          <p:cNvSpPr>
            <a:spLocks noGrp="1"/>
          </p:cNvSpPr>
          <p:nvPr/>
        </p:nvSpPr>
        <p:spPr>
          <a:xfrm>
            <a:off x="7829550" y="1057275"/>
            <a:ext cx="1352550" cy="3381375"/>
          </a:xfrm>
          <a:prstGeom prst="roundRect">
            <a:avLst>
              <a:gd name="adj" fmla="val 4930"/>
            </a:avLst>
          </a:prstGeom>
          <a:solidFill>
            <a:srgbClr val="FFF9F1"/>
          </a:solidFill>
          <a:ln w="17145">
            <a:solidFill>
              <a:srgbClr val="E07A13"/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34" name="step-6-number"/>
          <p:cNvSpPr>
            <a:spLocks noGrp="1"/>
          </p:cNvSpPr>
          <p:nvPr/>
        </p:nvSpPr>
        <p:spPr>
          <a:xfrm>
            <a:off x="7934325" y="1162050"/>
            <a:ext cx="257175" cy="257175"/>
          </a:xfrm>
          <a:prstGeom prst="ellipse">
            <a:avLst/>
          </a:prstGeom>
          <a:solidFill>
            <a:srgbClr val="E07A13"/>
          </a:solidFill>
          <a:ln w="0">
            <a:solidFill>
              <a:srgbClr val="E07A13"/>
            </a:solidFill>
            <a:prstDash val="solid"/>
          </a:ln>
        </p:spPr>
      </p:sp>
      <p:sp>
        <p:nvSpPr>
          <p:cNvPr id="135" name="step-6-number-text"/>
          <p:cNvSpPr>
            <a:spLocks noGrp="1"/>
          </p:cNvSpPr>
          <p:nvPr/>
        </p:nvSpPr>
        <p:spPr>
          <a:xfrm>
            <a:off x="7934325" y="1171575"/>
            <a:ext cx="257175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6</a:t>
            </a:r>
            <a:endParaRPr sz="11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36" name="step-6-title"/>
          <p:cNvSpPr>
            <a:spLocks noGrp="1"/>
          </p:cNvSpPr>
          <p:nvPr/>
        </p:nvSpPr>
        <p:spPr>
          <a:xfrm>
            <a:off x="8229600" y="1143000"/>
            <a:ext cx="885825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l">
              <a:lnSpc>
                <a:spcPct val="105000"/>
              </a:lnSpc>
              <a:buNone/>
              <a:def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rPr>
              <a:t>内容理解与</a:t>
            </a:r>
            <a:endParaRPr sz="1050" b="1">
              <a:solidFill>
                <a:srgbClr val="E07A13"/>
              </a:solidFill>
              <a:latin typeface="微软雅黑"/>
              <a:ea typeface="微软雅黑"/>
              <a:cs typeface="微软雅黑"/>
            </a:endParaRPr>
          </a:p>
          <a:p>
            <a:pPr algn="l">
              <a:lnSpc>
                <a:spcPct val="105000"/>
              </a:lnSpc>
              <a:buNone/>
              <a:def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E07A13"/>
                </a:solidFill>
                <a:latin typeface="微软雅黑"/>
                <a:ea typeface="微软雅黑"/>
                <a:cs typeface="微软雅黑"/>
              </a:rPr>
              <a:t>证据融合</a:t>
            </a:r>
            <a:endParaRPr sz="1050" b="1">
              <a:solidFill>
                <a:srgbClr val="E07A13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37" name="icon-evidence-safe-area"/>
          <p:cNvSpPr>
            <a:spLocks noGrp="1"/>
          </p:cNvSpPr>
          <p:nvPr/>
        </p:nvSpPr>
        <p:spPr>
          <a:xfrm>
            <a:off x="8201025" y="1638300"/>
            <a:ext cx="609600" cy="600075"/>
          </a:xfrm>
          <a:prstGeom prst="roundRect">
            <a:avLst>
              <a:gd name="adj" fmla="val 15873"/>
            </a:avLst>
          </a:prstGeom>
          <a:solidFill>
            <a:srgbClr val="E07A13">
              <a:alpha val="12000"/>
            </a:srgbClr>
          </a:solidFill>
          <a:ln w="4763">
            <a:solidFill>
              <a:srgbClr val="E07A13">
                <a:alpha val="10000"/>
              </a:srgbClr>
            </a:solidFill>
            <a:prstDash val="solid"/>
          </a:ln>
        </p:spPr>
      </p:sp>
      <p:sp>
        <p:nvSpPr>
          <p:cNvPr id="138" name="icon-doc"/>
          <p:cNvSpPr>
            <a:spLocks noGrp="1"/>
          </p:cNvSpPr>
          <p:nvPr/>
        </p:nvSpPr>
        <p:spPr>
          <a:xfrm>
            <a:off x="8277225" y="1781175"/>
            <a:ext cx="114300" cy="161925"/>
          </a:xfrm>
          <a:prstGeom prst="rect">
            <a:avLst/>
          </a:prstGeom>
          <a:solidFill>
            <a:srgbClr val="FFFFFF"/>
          </a:solidFill>
          <a:ln w="10478">
            <a:solidFill>
              <a:srgbClr val="E07A13"/>
            </a:solidFill>
            <a:prstDash val="solid"/>
          </a:ln>
        </p:spPr>
      </p:sp>
      <p:sp>
        <p:nvSpPr>
          <p:cNvPr id="139" name="icon-evidence-line"/>
          <p:cNvSpPr>
            <a:spLocks noGrp="1"/>
          </p:cNvSpPr>
          <p:nvPr/>
        </p:nvSpPr>
        <p:spPr>
          <a:xfrm>
            <a:off x="8305800" y="1838325"/>
            <a:ext cx="57150" cy="0"/>
          </a:xfrm>
          <a:prstGeom prst="line">
            <a:avLst/>
          </a:prstGeom>
          <a:noFill/>
          <a:ln w="7620">
            <a:solidFill>
              <a:srgbClr val="E07A13"/>
            </a:solidFill>
            <a:prstDash val="solid"/>
          </a:ln>
        </p:spPr>
      </p:sp>
      <p:sp>
        <p:nvSpPr>
          <p:cNvPr id="140" name="icon-doc"/>
          <p:cNvSpPr>
            <a:spLocks noGrp="1"/>
          </p:cNvSpPr>
          <p:nvPr/>
        </p:nvSpPr>
        <p:spPr>
          <a:xfrm>
            <a:off x="8429625" y="1781175"/>
            <a:ext cx="114300" cy="161925"/>
          </a:xfrm>
          <a:prstGeom prst="rect">
            <a:avLst/>
          </a:prstGeom>
          <a:solidFill>
            <a:srgbClr val="FFFFFF"/>
          </a:solidFill>
          <a:ln w="10478">
            <a:solidFill>
              <a:srgbClr val="E07A13"/>
            </a:solidFill>
            <a:prstDash val="solid"/>
          </a:ln>
        </p:spPr>
      </p:sp>
      <p:sp>
        <p:nvSpPr>
          <p:cNvPr id="141" name="icon-evidence-line"/>
          <p:cNvSpPr>
            <a:spLocks noGrp="1"/>
          </p:cNvSpPr>
          <p:nvPr/>
        </p:nvSpPr>
        <p:spPr>
          <a:xfrm>
            <a:off x="8458200" y="1838325"/>
            <a:ext cx="57150" cy="0"/>
          </a:xfrm>
          <a:prstGeom prst="line">
            <a:avLst/>
          </a:prstGeom>
          <a:noFill/>
          <a:ln w="7620">
            <a:solidFill>
              <a:srgbClr val="E07A13"/>
            </a:solidFill>
            <a:prstDash val="solid"/>
          </a:ln>
        </p:spPr>
      </p:sp>
      <p:sp>
        <p:nvSpPr>
          <p:cNvPr id="142" name="icon-doc"/>
          <p:cNvSpPr>
            <a:spLocks noGrp="1"/>
          </p:cNvSpPr>
          <p:nvPr/>
        </p:nvSpPr>
        <p:spPr>
          <a:xfrm>
            <a:off x="8582025" y="1781175"/>
            <a:ext cx="114300" cy="161925"/>
          </a:xfrm>
          <a:prstGeom prst="rect">
            <a:avLst/>
          </a:prstGeom>
          <a:solidFill>
            <a:srgbClr val="FFFFFF"/>
          </a:solidFill>
          <a:ln w="10478">
            <a:solidFill>
              <a:srgbClr val="E07A13"/>
            </a:solidFill>
            <a:prstDash val="solid"/>
          </a:ln>
        </p:spPr>
      </p:sp>
      <p:sp>
        <p:nvSpPr>
          <p:cNvPr id="143" name="icon-evidence-line"/>
          <p:cNvSpPr>
            <a:spLocks noGrp="1"/>
          </p:cNvSpPr>
          <p:nvPr/>
        </p:nvSpPr>
        <p:spPr>
          <a:xfrm>
            <a:off x="8610600" y="1838325"/>
            <a:ext cx="57150" cy="0"/>
          </a:xfrm>
          <a:prstGeom prst="line">
            <a:avLst/>
          </a:prstGeom>
          <a:noFill/>
          <a:ln w="7620">
            <a:solidFill>
              <a:srgbClr val="E07A13"/>
            </a:solidFill>
            <a:prstDash val="solid"/>
          </a:ln>
        </p:spPr>
      </p:sp>
      <p:sp>
        <p:nvSpPr>
          <p:cNvPr id="144" name="icon-evidence-line"/>
          <p:cNvSpPr>
            <a:spLocks noGrp="1"/>
          </p:cNvSpPr>
          <p:nvPr/>
        </p:nvSpPr>
        <p:spPr>
          <a:xfrm>
            <a:off x="8334375" y="1962150"/>
            <a:ext cx="171450" cy="85725"/>
          </a:xfrm>
          <a:prstGeom prst="line">
            <a:avLst/>
          </a:prstGeom>
          <a:noFill/>
          <a:ln w="10478">
            <a:solidFill>
              <a:srgbClr val="E07A13"/>
            </a:solidFill>
            <a:prstDash val="solid"/>
          </a:ln>
        </p:spPr>
      </p:sp>
      <p:sp>
        <p:nvSpPr>
          <p:cNvPr id="145" name="icon-evidence-line"/>
          <p:cNvSpPr>
            <a:spLocks noGrp="1"/>
          </p:cNvSpPr>
          <p:nvPr/>
        </p:nvSpPr>
        <p:spPr>
          <a:xfrm>
            <a:off x="8505825" y="1962150"/>
            <a:ext cx="133350" cy="85725"/>
          </a:xfrm>
          <a:prstGeom prst="line">
            <a:avLst/>
          </a:prstGeom>
          <a:noFill/>
          <a:ln w="10478">
            <a:solidFill>
              <a:srgbClr val="E07A13"/>
            </a:solidFill>
            <a:prstDash val="solid"/>
          </a:ln>
        </p:spPr>
      </p:sp>
      <p:sp>
        <p:nvSpPr>
          <p:cNvPr id="146" name="icon-merged-doc"/>
          <p:cNvSpPr>
            <a:spLocks noGrp="1"/>
          </p:cNvSpPr>
          <p:nvPr/>
        </p:nvSpPr>
        <p:spPr>
          <a:xfrm>
            <a:off x="8429625" y="2019300"/>
            <a:ext cx="171450" cy="161925"/>
          </a:xfrm>
          <a:prstGeom prst="rect">
            <a:avLst/>
          </a:prstGeom>
          <a:solidFill>
            <a:srgbClr val="E07A13">
              <a:alpha val="18000"/>
            </a:srgbClr>
          </a:solidFill>
          <a:ln w="11430">
            <a:solidFill>
              <a:srgbClr val="E07A13"/>
            </a:solidFill>
            <a:prstDash val="solid"/>
          </a:ln>
        </p:spPr>
      </p:sp>
      <p:sp>
        <p:nvSpPr>
          <p:cNvPr id="147" name="step-6-做什么-box"/>
          <p:cNvSpPr>
            <a:spLocks noGrp="1"/>
          </p:cNvSpPr>
          <p:nvPr/>
        </p:nvSpPr>
        <p:spPr>
          <a:xfrm>
            <a:off x="7905750" y="240030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E07A13">
                <a:alpha val="62000"/>
              </a:srgbClr>
            </a:solidFill>
            <a:prstDash val="dash"/>
          </a:ln>
        </p:spPr>
      </p:sp>
      <p:sp>
        <p:nvSpPr>
          <p:cNvPr id="148" name="pill-做什么"/>
          <p:cNvSpPr>
            <a:spLocks noGrp="1"/>
          </p:cNvSpPr>
          <p:nvPr/>
        </p:nvSpPr>
        <p:spPr>
          <a:xfrm>
            <a:off x="7953375" y="243840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E07A13"/>
          </a:solidFill>
          <a:ln w="4763">
            <a:solidFill>
              <a:srgbClr val="E07A13"/>
            </a:solidFill>
            <a:prstDash val="solid"/>
          </a:ln>
        </p:spPr>
      </p:sp>
      <p:sp>
        <p:nvSpPr>
          <p:cNvPr id="149" name="pill-text-做什么"/>
          <p:cNvSpPr>
            <a:spLocks noGrp="1"/>
          </p:cNvSpPr>
          <p:nvPr/>
        </p:nvSpPr>
        <p:spPr>
          <a:xfrm>
            <a:off x="7972425" y="244792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50" name="step-6-做什么-text"/>
          <p:cNvSpPr>
            <a:spLocks noGrp="1"/>
          </p:cNvSpPr>
          <p:nvPr/>
        </p:nvSpPr>
        <p:spPr>
          <a:xfrm>
            <a:off x="7953375" y="262890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从多个来源提取事实，并进行去重、对比、融合。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51" name="step-6-底层原理-box"/>
          <p:cNvSpPr>
            <a:spLocks noGrp="1"/>
          </p:cNvSpPr>
          <p:nvPr/>
        </p:nvSpPr>
        <p:spPr>
          <a:xfrm>
            <a:off x="7905750" y="3038475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E07A13">
                <a:alpha val="62000"/>
              </a:srgbClr>
            </a:solidFill>
            <a:prstDash val="dash"/>
          </a:ln>
        </p:spPr>
      </p:sp>
      <p:sp>
        <p:nvSpPr>
          <p:cNvPr id="152" name="pill-底层原理"/>
          <p:cNvSpPr>
            <a:spLocks noGrp="1"/>
          </p:cNvSpPr>
          <p:nvPr/>
        </p:nvSpPr>
        <p:spPr>
          <a:xfrm>
            <a:off x="7953375" y="3076575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E07A13"/>
          </a:solidFill>
          <a:ln w="4763">
            <a:solidFill>
              <a:srgbClr val="E07A13"/>
            </a:solidFill>
            <a:prstDash val="solid"/>
          </a:ln>
        </p:spPr>
      </p:sp>
      <p:sp>
        <p:nvSpPr>
          <p:cNvPr id="153" name="pill-text-底层原理"/>
          <p:cNvSpPr>
            <a:spLocks noGrp="1"/>
          </p:cNvSpPr>
          <p:nvPr/>
        </p:nvSpPr>
        <p:spPr>
          <a:xfrm>
            <a:off x="7972425" y="3086100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54" name="step-6-底层原理-text"/>
          <p:cNvSpPr>
            <a:spLocks noGrp="1"/>
          </p:cNvSpPr>
          <p:nvPr/>
        </p:nvSpPr>
        <p:spPr>
          <a:xfrm>
            <a:off x="7953375" y="3267075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信息抽取、事实对齐、冲突校验、证据拼装。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55" name="step-6-示例-box"/>
          <p:cNvSpPr>
            <a:spLocks noGrp="1"/>
          </p:cNvSpPr>
          <p:nvPr/>
        </p:nvSpPr>
        <p:spPr>
          <a:xfrm>
            <a:off x="7905750" y="367665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E07A13">
                <a:alpha val="62000"/>
              </a:srgbClr>
            </a:solidFill>
            <a:prstDash val="dash"/>
          </a:ln>
        </p:spPr>
      </p:sp>
      <p:sp>
        <p:nvSpPr>
          <p:cNvPr id="156" name="pill-示例"/>
          <p:cNvSpPr>
            <a:spLocks noGrp="1"/>
          </p:cNvSpPr>
          <p:nvPr/>
        </p:nvSpPr>
        <p:spPr>
          <a:xfrm>
            <a:off x="7953375" y="371475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E07A13"/>
          </a:solidFill>
          <a:ln w="4763">
            <a:solidFill>
              <a:srgbClr val="E07A13"/>
            </a:solidFill>
            <a:prstDash val="solid"/>
          </a:ln>
        </p:spPr>
      </p:sp>
      <p:sp>
        <p:nvSpPr>
          <p:cNvPr id="157" name="pill-text-示例"/>
          <p:cNvSpPr>
            <a:spLocks noGrp="1"/>
          </p:cNvSpPr>
          <p:nvPr/>
        </p:nvSpPr>
        <p:spPr>
          <a:xfrm>
            <a:off x="7972425" y="372427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58" name="step-6-示例-text"/>
          <p:cNvSpPr>
            <a:spLocks noGrp="1"/>
          </p:cNvSpPr>
          <p:nvPr/>
        </p:nvSpPr>
        <p:spPr>
          <a:xfrm>
            <a:off x="7953375" y="390525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整合开放时间、适龄建议、亮点展览、预约方式。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59" name="step-7-card"/>
          <p:cNvSpPr>
            <a:spLocks noGrp="1"/>
          </p:cNvSpPr>
          <p:nvPr/>
        </p:nvSpPr>
        <p:spPr>
          <a:xfrm>
            <a:off x="9315450" y="1057275"/>
            <a:ext cx="1352550" cy="3381375"/>
          </a:xfrm>
          <a:prstGeom prst="roundRect">
            <a:avLst>
              <a:gd name="adj" fmla="val 4930"/>
            </a:avLst>
          </a:prstGeom>
          <a:solidFill>
            <a:srgbClr val="F6FAFF"/>
          </a:solidFill>
          <a:ln w="17145">
            <a:solidFill>
              <a:srgbClr val="0B63CE"/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60" name="step-7-number"/>
          <p:cNvSpPr>
            <a:spLocks noGrp="1"/>
          </p:cNvSpPr>
          <p:nvPr/>
        </p:nvSpPr>
        <p:spPr>
          <a:xfrm>
            <a:off x="9420225" y="1162050"/>
            <a:ext cx="257175" cy="257175"/>
          </a:xfrm>
          <a:prstGeom prst="ellipse">
            <a:avLst/>
          </a:prstGeom>
          <a:solidFill>
            <a:srgbClr val="0B63CE"/>
          </a:solidFill>
          <a:ln w="0">
            <a:solidFill>
              <a:srgbClr val="0B63CE"/>
            </a:solidFill>
            <a:prstDash val="solid"/>
          </a:ln>
        </p:spPr>
      </p:sp>
      <p:sp>
        <p:nvSpPr>
          <p:cNvPr id="161" name="step-7-number-text"/>
          <p:cNvSpPr>
            <a:spLocks noGrp="1"/>
          </p:cNvSpPr>
          <p:nvPr/>
        </p:nvSpPr>
        <p:spPr>
          <a:xfrm>
            <a:off x="9420225" y="1171575"/>
            <a:ext cx="257175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7</a:t>
            </a:r>
            <a:endParaRPr sz="11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62" name="step-7-title"/>
          <p:cNvSpPr>
            <a:spLocks noGrp="1"/>
          </p:cNvSpPr>
          <p:nvPr/>
        </p:nvSpPr>
        <p:spPr>
          <a:xfrm>
            <a:off x="9715500" y="1143000"/>
            <a:ext cx="885825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l">
              <a:lnSpc>
                <a:spcPct val="105000"/>
              </a:lnSpc>
              <a:buNone/>
              <a:def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rPr>
              <a:t>答案生成与</a:t>
            </a:r>
            <a:endParaRPr sz="1050" b="1">
              <a:solidFill>
                <a:srgbClr val="0B63CE"/>
              </a:solidFill>
              <a:latin typeface="微软雅黑"/>
              <a:ea typeface="微软雅黑"/>
              <a:cs typeface="微软雅黑"/>
            </a:endParaRPr>
          </a:p>
          <a:p>
            <a:pPr algn="l">
              <a:lnSpc>
                <a:spcPct val="105000"/>
              </a:lnSpc>
              <a:buNone/>
              <a:def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0B63CE"/>
                </a:solidFill>
                <a:latin typeface="微软雅黑"/>
                <a:ea typeface="微软雅黑"/>
                <a:cs typeface="微软雅黑"/>
              </a:rPr>
              <a:t>引用呈现</a:t>
            </a:r>
            <a:endParaRPr sz="1050" b="1">
              <a:solidFill>
                <a:srgbClr val="0B63CE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63" name="icon-answer-safe-area"/>
          <p:cNvSpPr>
            <a:spLocks noGrp="1"/>
          </p:cNvSpPr>
          <p:nvPr/>
        </p:nvSpPr>
        <p:spPr>
          <a:xfrm>
            <a:off x="9686925" y="1638300"/>
            <a:ext cx="609600" cy="600075"/>
          </a:xfrm>
          <a:prstGeom prst="roundRect">
            <a:avLst>
              <a:gd name="adj" fmla="val 15873"/>
            </a:avLst>
          </a:prstGeom>
          <a:solidFill>
            <a:srgbClr val="0B63CE">
              <a:alpha val="12000"/>
            </a:srgbClr>
          </a:solidFill>
          <a:ln w="4763">
            <a:solidFill>
              <a:srgbClr val="0B63CE">
                <a:alpha val="10000"/>
              </a:srgbClr>
            </a:solidFill>
            <a:prstDash val="solid"/>
          </a:ln>
        </p:spPr>
      </p:sp>
      <p:sp>
        <p:nvSpPr>
          <p:cNvPr id="164" name="icon-answer-bubble"/>
          <p:cNvSpPr>
            <a:spLocks noGrp="1"/>
          </p:cNvSpPr>
          <p:nvPr/>
        </p:nvSpPr>
        <p:spPr>
          <a:xfrm>
            <a:off x="9772650" y="1838325"/>
            <a:ext cx="285750" cy="219075"/>
          </a:xfrm>
          <a:prstGeom prst="roundRect">
            <a:avLst>
              <a:gd name="adj" fmla="val 30435"/>
            </a:avLst>
          </a:prstGeom>
          <a:solidFill>
            <a:srgbClr val="0B63CE">
              <a:alpha val="18000"/>
            </a:srgbClr>
          </a:solidFill>
          <a:ln w="12383">
            <a:solidFill>
              <a:srgbClr val="0B63CE"/>
            </a:solidFill>
            <a:prstDash val="solid"/>
          </a:ln>
        </p:spPr>
      </p:sp>
      <p:sp>
        <p:nvSpPr>
          <p:cNvPr id="165" name="icon-answer-eye-a"/>
          <p:cNvSpPr>
            <a:spLocks noGrp="1"/>
          </p:cNvSpPr>
          <p:nvPr/>
        </p:nvSpPr>
        <p:spPr>
          <a:xfrm>
            <a:off x="9877425" y="1924050"/>
            <a:ext cx="38100" cy="38100"/>
          </a:xfrm>
          <a:prstGeom prst="ellipse">
            <a:avLst/>
          </a:prstGeom>
          <a:solidFill>
            <a:srgbClr val="0B63CE"/>
          </a:solidFill>
          <a:ln w="0">
            <a:solidFill>
              <a:srgbClr val="0B63CE"/>
            </a:solidFill>
            <a:prstDash val="solid"/>
          </a:ln>
        </p:spPr>
      </p:sp>
      <p:sp>
        <p:nvSpPr>
          <p:cNvPr id="166" name="icon-answer-eye-b"/>
          <p:cNvSpPr>
            <a:spLocks noGrp="1"/>
          </p:cNvSpPr>
          <p:nvPr/>
        </p:nvSpPr>
        <p:spPr>
          <a:xfrm>
            <a:off x="9963150" y="1924050"/>
            <a:ext cx="38100" cy="38100"/>
          </a:xfrm>
          <a:prstGeom prst="ellipse">
            <a:avLst/>
          </a:prstGeom>
          <a:solidFill>
            <a:srgbClr val="0B63CE"/>
          </a:solidFill>
          <a:ln w="0">
            <a:solidFill>
              <a:srgbClr val="0B63CE"/>
            </a:solidFill>
            <a:prstDash val="solid"/>
          </a:ln>
        </p:spPr>
      </p:sp>
      <p:sp>
        <p:nvSpPr>
          <p:cNvPr id="167" name="icon-answer-line"/>
          <p:cNvSpPr>
            <a:spLocks noGrp="1"/>
          </p:cNvSpPr>
          <p:nvPr/>
        </p:nvSpPr>
        <p:spPr>
          <a:xfrm>
            <a:off x="9867900" y="2057400"/>
            <a:ext cx="47625" cy="85725"/>
          </a:xfrm>
          <a:prstGeom prst="line">
            <a:avLst/>
          </a:prstGeom>
          <a:noFill/>
          <a:ln w="11430">
            <a:solidFill>
              <a:srgbClr val="0B63CE"/>
            </a:solidFill>
            <a:prstDash val="solid"/>
          </a:ln>
        </p:spPr>
      </p:sp>
      <p:sp>
        <p:nvSpPr>
          <p:cNvPr id="168" name="icon-answer-doc"/>
          <p:cNvSpPr>
            <a:spLocks noGrp="1"/>
          </p:cNvSpPr>
          <p:nvPr/>
        </p:nvSpPr>
        <p:spPr>
          <a:xfrm>
            <a:off x="10106025" y="1790700"/>
            <a:ext cx="142875" cy="333375"/>
          </a:xfrm>
          <a:prstGeom prst="rect">
            <a:avLst/>
          </a:prstGeom>
          <a:solidFill>
            <a:srgbClr val="FFFFFF"/>
          </a:solidFill>
          <a:ln w="11430">
            <a:solidFill>
              <a:srgbClr val="0B63CE"/>
            </a:solidFill>
            <a:prstDash val="solid"/>
          </a:ln>
        </p:spPr>
      </p:sp>
      <p:sp>
        <p:nvSpPr>
          <p:cNvPr id="169" name="icon-answer-line"/>
          <p:cNvSpPr>
            <a:spLocks noGrp="1"/>
          </p:cNvSpPr>
          <p:nvPr/>
        </p:nvSpPr>
        <p:spPr>
          <a:xfrm>
            <a:off x="10134600" y="1885950"/>
            <a:ext cx="85725" cy="0"/>
          </a:xfrm>
          <a:prstGeom prst="line">
            <a:avLst/>
          </a:prstGeom>
          <a:noFill/>
          <a:ln w="9525">
            <a:solidFill>
              <a:srgbClr val="0B63CE"/>
            </a:solidFill>
            <a:prstDash val="solid"/>
          </a:ln>
        </p:spPr>
      </p:sp>
      <p:sp>
        <p:nvSpPr>
          <p:cNvPr id="170" name="icon-answer-line"/>
          <p:cNvSpPr>
            <a:spLocks noGrp="1"/>
          </p:cNvSpPr>
          <p:nvPr/>
        </p:nvSpPr>
        <p:spPr>
          <a:xfrm>
            <a:off x="10134600" y="1952625"/>
            <a:ext cx="85725" cy="0"/>
          </a:xfrm>
          <a:prstGeom prst="line">
            <a:avLst/>
          </a:prstGeom>
          <a:noFill/>
          <a:ln w="9525">
            <a:solidFill>
              <a:srgbClr val="0B63CE"/>
            </a:solidFill>
            <a:prstDash val="solid"/>
          </a:ln>
        </p:spPr>
      </p:sp>
      <p:sp>
        <p:nvSpPr>
          <p:cNvPr id="171" name="step-7-做什么-box"/>
          <p:cNvSpPr>
            <a:spLocks noGrp="1"/>
          </p:cNvSpPr>
          <p:nvPr/>
        </p:nvSpPr>
        <p:spPr>
          <a:xfrm>
            <a:off x="9391650" y="240030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172" name="pill-做什么"/>
          <p:cNvSpPr>
            <a:spLocks noGrp="1"/>
          </p:cNvSpPr>
          <p:nvPr/>
        </p:nvSpPr>
        <p:spPr>
          <a:xfrm>
            <a:off x="9439275" y="243840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0B63CE"/>
          </a:solidFill>
          <a:ln w="4763">
            <a:solidFill>
              <a:srgbClr val="0B63CE"/>
            </a:solidFill>
            <a:prstDash val="solid"/>
          </a:ln>
        </p:spPr>
      </p:sp>
      <p:sp>
        <p:nvSpPr>
          <p:cNvPr id="173" name="pill-text-做什么"/>
          <p:cNvSpPr>
            <a:spLocks noGrp="1"/>
          </p:cNvSpPr>
          <p:nvPr/>
        </p:nvSpPr>
        <p:spPr>
          <a:xfrm>
            <a:off x="9458325" y="244792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4" name="step-7-做什么-text"/>
          <p:cNvSpPr>
            <a:spLocks noGrp="1"/>
          </p:cNvSpPr>
          <p:nvPr/>
        </p:nvSpPr>
        <p:spPr>
          <a:xfrm>
            <a:off x="9439275" y="262890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把证据组织成用户能直接理解的答案。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5" name="step-7-底层原理-box"/>
          <p:cNvSpPr>
            <a:spLocks noGrp="1"/>
          </p:cNvSpPr>
          <p:nvPr/>
        </p:nvSpPr>
        <p:spPr>
          <a:xfrm>
            <a:off x="9391650" y="3038475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176" name="pill-底层原理"/>
          <p:cNvSpPr>
            <a:spLocks noGrp="1"/>
          </p:cNvSpPr>
          <p:nvPr/>
        </p:nvSpPr>
        <p:spPr>
          <a:xfrm>
            <a:off x="9439275" y="3076575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0B63CE"/>
          </a:solidFill>
          <a:ln w="4763">
            <a:solidFill>
              <a:srgbClr val="0B63CE"/>
            </a:solidFill>
            <a:prstDash val="solid"/>
          </a:ln>
        </p:spPr>
      </p:sp>
      <p:sp>
        <p:nvSpPr>
          <p:cNvPr id="177" name="pill-text-底层原理"/>
          <p:cNvSpPr>
            <a:spLocks noGrp="1"/>
          </p:cNvSpPr>
          <p:nvPr/>
        </p:nvSpPr>
        <p:spPr>
          <a:xfrm>
            <a:off x="9458325" y="3086100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8" name="step-7-底层原理-text"/>
          <p:cNvSpPr>
            <a:spLocks noGrp="1"/>
          </p:cNvSpPr>
          <p:nvPr/>
        </p:nvSpPr>
        <p:spPr>
          <a:xfrm>
            <a:off x="9439275" y="3267075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生成式总结、结构化表达、理由说明、引用来源。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9" name="step-7-示例-box"/>
          <p:cNvSpPr>
            <a:spLocks noGrp="1"/>
          </p:cNvSpPr>
          <p:nvPr/>
        </p:nvSpPr>
        <p:spPr>
          <a:xfrm>
            <a:off x="9391650" y="367665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0B63CE">
                <a:alpha val="62000"/>
              </a:srgbClr>
            </a:solidFill>
            <a:prstDash val="dash"/>
          </a:ln>
        </p:spPr>
      </p:sp>
      <p:sp>
        <p:nvSpPr>
          <p:cNvPr id="180" name="pill-示例"/>
          <p:cNvSpPr>
            <a:spLocks noGrp="1"/>
          </p:cNvSpPr>
          <p:nvPr/>
        </p:nvSpPr>
        <p:spPr>
          <a:xfrm>
            <a:off x="9439275" y="371475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0B63CE"/>
          </a:solidFill>
          <a:ln w="4763">
            <a:solidFill>
              <a:srgbClr val="0B63CE"/>
            </a:solidFill>
            <a:prstDash val="solid"/>
          </a:ln>
        </p:spPr>
      </p:sp>
      <p:sp>
        <p:nvSpPr>
          <p:cNvPr id="181" name="pill-text-示例"/>
          <p:cNvSpPr>
            <a:spLocks noGrp="1"/>
          </p:cNvSpPr>
          <p:nvPr/>
        </p:nvSpPr>
        <p:spPr>
          <a:xfrm>
            <a:off x="9458325" y="372427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82" name="step-7-示例-text"/>
          <p:cNvSpPr>
            <a:spLocks noGrp="1"/>
          </p:cNvSpPr>
          <p:nvPr/>
        </p:nvSpPr>
        <p:spPr>
          <a:xfrm>
            <a:off x="9439275" y="390525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输出“推荐3家博物馆 + 推荐理由 + 适合年龄”。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83" name="step-8-card"/>
          <p:cNvSpPr>
            <a:spLocks noGrp="1"/>
          </p:cNvSpPr>
          <p:nvPr/>
        </p:nvSpPr>
        <p:spPr>
          <a:xfrm>
            <a:off x="10801350" y="1057275"/>
            <a:ext cx="1352550" cy="3381375"/>
          </a:xfrm>
          <a:prstGeom prst="roundRect">
            <a:avLst>
              <a:gd name="adj" fmla="val 4930"/>
            </a:avLst>
          </a:prstGeom>
          <a:solidFill>
            <a:srgbClr val="F5FBF7"/>
          </a:solidFill>
          <a:ln w="17145">
            <a:solidFill>
              <a:srgbClr val="2C8A57"/>
            </a:solidFill>
            <a:prstDash val="solid"/>
          </a:ln>
        </p:spPr>
        <p:style>
          <a:lnRef idx="0">
            <a:srgbClr val="FFFFFF"/>
          </a:lnRef>
          <a:fillRef idx="0">
            <a:srgbClr val="FFFFFF"/>
          </a:fillRef>
          <a:effectRef idx="4">
            <a:srgbClr val="FFFFFF"/>
          </a:effectRef>
          <a:fontRef idx="major"/>
        </p:style>
      </p:sp>
      <p:sp>
        <p:nvSpPr>
          <p:cNvPr id="184" name="step-8-number"/>
          <p:cNvSpPr>
            <a:spLocks noGrp="1"/>
          </p:cNvSpPr>
          <p:nvPr/>
        </p:nvSpPr>
        <p:spPr>
          <a:xfrm>
            <a:off x="10906125" y="1162050"/>
            <a:ext cx="257175" cy="257175"/>
          </a:xfrm>
          <a:prstGeom prst="ellipse">
            <a:avLst/>
          </a:prstGeom>
          <a:solidFill>
            <a:srgbClr val="2C8A57"/>
          </a:solidFill>
          <a:ln w="0">
            <a:solidFill>
              <a:srgbClr val="2C8A57"/>
            </a:solidFill>
            <a:prstDash val="solid"/>
          </a:ln>
        </p:spPr>
      </p:sp>
      <p:sp>
        <p:nvSpPr>
          <p:cNvPr id="185" name="step-8-number-text"/>
          <p:cNvSpPr>
            <a:spLocks noGrp="1"/>
          </p:cNvSpPr>
          <p:nvPr/>
        </p:nvSpPr>
        <p:spPr>
          <a:xfrm>
            <a:off x="10906125" y="1171575"/>
            <a:ext cx="257175" cy="2000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1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8</a:t>
            </a:r>
            <a:endParaRPr sz="11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86" name="step-8-title"/>
          <p:cNvSpPr>
            <a:spLocks noGrp="1"/>
          </p:cNvSpPr>
          <p:nvPr/>
        </p:nvSpPr>
        <p:spPr>
          <a:xfrm>
            <a:off x="11201400" y="1143000"/>
            <a:ext cx="885825" cy="4000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l">
              <a:lnSpc>
                <a:spcPct val="105000"/>
              </a:lnSpc>
              <a:buNone/>
              <a:def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用户反馈与</a:t>
            </a:r>
            <a:endParaRPr sz="1050" b="1">
              <a:solidFill>
                <a:srgbClr val="2C8A57"/>
              </a:solidFill>
              <a:latin typeface="微软雅黑"/>
              <a:ea typeface="微软雅黑"/>
              <a:cs typeface="微软雅黑"/>
            </a:endParaRPr>
          </a:p>
          <a:p>
            <a:pPr algn="l">
              <a:lnSpc>
                <a:spcPct val="105000"/>
              </a:lnSpc>
              <a:buNone/>
              <a:def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050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持续优化</a:t>
            </a:r>
            <a:endParaRPr sz="1050" b="1">
              <a:solidFill>
                <a:srgbClr val="2C8A5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87" name="icon-optimize-safe-area"/>
          <p:cNvSpPr>
            <a:spLocks noGrp="1"/>
          </p:cNvSpPr>
          <p:nvPr/>
        </p:nvSpPr>
        <p:spPr>
          <a:xfrm>
            <a:off x="11172825" y="1638300"/>
            <a:ext cx="609600" cy="600075"/>
          </a:xfrm>
          <a:prstGeom prst="roundRect">
            <a:avLst>
              <a:gd name="adj" fmla="val 15873"/>
            </a:avLst>
          </a:prstGeom>
          <a:solidFill>
            <a:srgbClr val="2C8A57">
              <a:alpha val="12000"/>
            </a:srgbClr>
          </a:solidFill>
          <a:ln w="4763">
            <a:solidFill>
              <a:srgbClr val="2C8A57">
                <a:alpha val="10000"/>
              </a:srgbClr>
            </a:solidFill>
            <a:prstDash val="solid"/>
          </a:ln>
        </p:spPr>
      </p:sp>
      <p:sp>
        <p:nvSpPr>
          <p:cNvPr id="188" name="icon-optimize-line"/>
          <p:cNvSpPr>
            <a:spLocks noGrp="1"/>
          </p:cNvSpPr>
          <p:nvPr/>
        </p:nvSpPr>
        <p:spPr>
          <a:xfrm>
            <a:off x="11287125" y="2152650"/>
            <a:ext cx="419100" cy="0"/>
          </a:xfrm>
          <a:prstGeom prst="line">
            <a:avLst/>
          </a:prstGeom>
          <a:noFill/>
          <a:ln w="13335">
            <a:solidFill>
              <a:srgbClr val="2C8A57"/>
            </a:solidFill>
            <a:prstDash val="solid"/>
          </a:ln>
        </p:spPr>
      </p:sp>
      <p:sp>
        <p:nvSpPr>
          <p:cNvPr id="189" name="icon-opt-bar"/>
          <p:cNvSpPr>
            <a:spLocks noGrp="1"/>
          </p:cNvSpPr>
          <p:nvPr/>
        </p:nvSpPr>
        <p:spPr>
          <a:xfrm>
            <a:off x="11334750" y="2019300"/>
            <a:ext cx="57150" cy="133350"/>
          </a:xfrm>
          <a:prstGeom prst="rect">
            <a:avLst/>
          </a:prstGeom>
          <a:solidFill>
            <a:srgbClr val="2C8A57">
              <a:alpha val="18000"/>
            </a:srgbClr>
          </a:solidFill>
          <a:ln w="9525">
            <a:solidFill>
              <a:srgbClr val="2C8A57"/>
            </a:solidFill>
            <a:prstDash val="solid"/>
          </a:ln>
        </p:spPr>
      </p:sp>
      <p:sp>
        <p:nvSpPr>
          <p:cNvPr id="190" name="icon-opt-bar"/>
          <p:cNvSpPr>
            <a:spLocks noGrp="1"/>
          </p:cNvSpPr>
          <p:nvPr/>
        </p:nvSpPr>
        <p:spPr>
          <a:xfrm>
            <a:off x="11449050" y="1914525"/>
            <a:ext cx="57150" cy="238125"/>
          </a:xfrm>
          <a:prstGeom prst="rect">
            <a:avLst/>
          </a:prstGeom>
          <a:solidFill>
            <a:srgbClr val="2C8A57">
              <a:alpha val="18000"/>
            </a:srgbClr>
          </a:solidFill>
          <a:ln w="9525">
            <a:solidFill>
              <a:srgbClr val="2C8A57"/>
            </a:solidFill>
            <a:prstDash val="solid"/>
          </a:ln>
        </p:spPr>
      </p:sp>
      <p:sp>
        <p:nvSpPr>
          <p:cNvPr id="191" name="icon-opt-bar"/>
          <p:cNvSpPr>
            <a:spLocks noGrp="1"/>
          </p:cNvSpPr>
          <p:nvPr/>
        </p:nvSpPr>
        <p:spPr>
          <a:xfrm>
            <a:off x="11563350" y="1800225"/>
            <a:ext cx="57150" cy="352425"/>
          </a:xfrm>
          <a:prstGeom prst="rect">
            <a:avLst/>
          </a:prstGeom>
          <a:solidFill>
            <a:srgbClr val="2C8A57">
              <a:alpha val="18000"/>
            </a:srgbClr>
          </a:solidFill>
          <a:ln w="9525">
            <a:solidFill>
              <a:srgbClr val="2C8A57"/>
            </a:solidFill>
            <a:prstDash val="solid"/>
          </a:ln>
        </p:spPr>
      </p:sp>
      <p:sp>
        <p:nvSpPr>
          <p:cNvPr id="192" name="icon-optimize-line"/>
          <p:cNvSpPr>
            <a:spLocks noGrp="1"/>
          </p:cNvSpPr>
          <p:nvPr/>
        </p:nvSpPr>
        <p:spPr>
          <a:xfrm>
            <a:off x="11325225" y="1943100"/>
            <a:ext cx="104775" cy="76200"/>
          </a:xfrm>
          <a:prstGeom prst="line">
            <a:avLst/>
          </a:prstGeom>
          <a:noFill/>
          <a:ln w="17145">
            <a:solidFill>
              <a:srgbClr val="2C8A57"/>
            </a:solidFill>
            <a:prstDash val="solid"/>
          </a:ln>
        </p:spPr>
      </p:sp>
      <p:sp>
        <p:nvSpPr>
          <p:cNvPr id="193" name="icon-optimize-line"/>
          <p:cNvSpPr>
            <a:spLocks noGrp="1"/>
          </p:cNvSpPr>
          <p:nvPr/>
        </p:nvSpPr>
        <p:spPr>
          <a:xfrm>
            <a:off x="11430000" y="1866900"/>
            <a:ext cx="114300" cy="76200"/>
          </a:xfrm>
          <a:prstGeom prst="line">
            <a:avLst/>
          </a:prstGeom>
          <a:noFill/>
          <a:ln w="17145">
            <a:solidFill>
              <a:srgbClr val="2C8A57"/>
            </a:solidFill>
            <a:prstDash val="solid"/>
          </a:ln>
        </p:spPr>
      </p:sp>
      <p:sp>
        <p:nvSpPr>
          <p:cNvPr id="194" name="icon-optimize-line"/>
          <p:cNvSpPr>
            <a:spLocks noGrp="1"/>
          </p:cNvSpPr>
          <p:nvPr/>
        </p:nvSpPr>
        <p:spPr>
          <a:xfrm>
            <a:off x="11544300" y="1809750"/>
            <a:ext cx="123825" cy="57150"/>
          </a:xfrm>
          <a:prstGeom prst="line">
            <a:avLst/>
          </a:prstGeom>
          <a:noFill/>
          <a:ln w="17145">
            <a:solidFill>
              <a:srgbClr val="2C8A57"/>
            </a:solidFill>
            <a:prstDash val="solid"/>
          </a:ln>
        </p:spPr>
      </p:sp>
      <p:sp>
        <p:nvSpPr>
          <p:cNvPr id="195" name="icon-feedback-dot"/>
          <p:cNvSpPr>
            <a:spLocks noGrp="1"/>
          </p:cNvSpPr>
          <p:nvPr/>
        </p:nvSpPr>
        <p:spPr>
          <a:xfrm>
            <a:off x="11658600" y="1790700"/>
            <a:ext cx="66675" cy="66675"/>
          </a:xfrm>
          <a:prstGeom prst="ellipse">
            <a:avLst/>
          </a:prstGeom>
          <a:solidFill>
            <a:srgbClr val="2C8A57"/>
          </a:solidFill>
          <a:ln w="0">
            <a:solidFill>
              <a:srgbClr val="2C8A57"/>
            </a:solidFill>
            <a:prstDash val="solid"/>
          </a:ln>
        </p:spPr>
      </p:sp>
      <p:sp>
        <p:nvSpPr>
          <p:cNvPr id="196" name="step-8-做什么-box"/>
          <p:cNvSpPr>
            <a:spLocks noGrp="1"/>
          </p:cNvSpPr>
          <p:nvPr/>
        </p:nvSpPr>
        <p:spPr>
          <a:xfrm>
            <a:off x="10877550" y="240030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197" name="pill-做什么"/>
          <p:cNvSpPr>
            <a:spLocks noGrp="1"/>
          </p:cNvSpPr>
          <p:nvPr/>
        </p:nvSpPr>
        <p:spPr>
          <a:xfrm>
            <a:off x="10925175" y="243840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2C8A57"/>
          </a:solidFill>
          <a:ln w="4763">
            <a:solidFill>
              <a:srgbClr val="2C8A57"/>
            </a:solidFill>
            <a:prstDash val="solid"/>
          </a:ln>
        </p:spPr>
      </p:sp>
      <p:sp>
        <p:nvSpPr>
          <p:cNvPr id="198" name="pill-text-做什么"/>
          <p:cNvSpPr>
            <a:spLocks noGrp="1"/>
          </p:cNvSpPr>
          <p:nvPr/>
        </p:nvSpPr>
        <p:spPr>
          <a:xfrm>
            <a:off x="10944225" y="244792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做什么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99" name="step-8-做什么-text"/>
          <p:cNvSpPr>
            <a:spLocks noGrp="1"/>
          </p:cNvSpPr>
          <p:nvPr/>
        </p:nvSpPr>
        <p:spPr>
          <a:xfrm>
            <a:off x="10925175" y="262890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根据点击、停留、追问、转化等信号持续优化结果。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00" name="step-8-底层原理-box"/>
          <p:cNvSpPr>
            <a:spLocks noGrp="1"/>
          </p:cNvSpPr>
          <p:nvPr/>
        </p:nvSpPr>
        <p:spPr>
          <a:xfrm>
            <a:off x="10877550" y="3038475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201" name="pill-底层原理"/>
          <p:cNvSpPr>
            <a:spLocks noGrp="1"/>
          </p:cNvSpPr>
          <p:nvPr/>
        </p:nvSpPr>
        <p:spPr>
          <a:xfrm>
            <a:off x="10925175" y="3076575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2C8A57"/>
          </a:solidFill>
          <a:ln w="4763">
            <a:solidFill>
              <a:srgbClr val="2C8A57"/>
            </a:solidFill>
            <a:prstDash val="solid"/>
          </a:ln>
        </p:spPr>
      </p:sp>
      <p:sp>
        <p:nvSpPr>
          <p:cNvPr id="202" name="pill-text-底层原理"/>
          <p:cNvSpPr>
            <a:spLocks noGrp="1"/>
          </p:cNvSpPr>
          <p:nvPr/>
        </p:nvSpPr>
        <p:spPr>
          <a:xfrm>
            <a:off x="10944225" y="3086100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底层原理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03" name="step-8-底层原理-text"/>
          <p:cNvSpPr>
            <a:spLocks noGrp="1"/>
          </p:cNvSpPr>
          <p:nvPr/>
        </p:nvSpPr>
        <p:spPr>
          <a:xfrm>
            <a:off x="10925175" y="3267075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显式反馈 + 隐式反馈 + 多轮交互优化。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04" name="step-8-示例-box"/>
          <p:cNvSpPr>
            <a:spLocks noGrp="1"/>
          </p:cNvSpPr>
          <p:nvPr/>
        </p:nvSpPr>
        <p:spPr>
          <a:xfrm>
            <a:off x="10877550" y="3676650"/>
            <a:ext cx="1200150" cy="590550"/>
          </a:xfrm>
          <a:prstGeom prst="roundRect">
            <a:avLst>
              <a:gd name="adj" fmla="val 8065"/>
            </a:avLst>
          </a:prstGeom>
          <a:solidFill>
            <a:srgbClr val="FFFFFF">
              <a:alpha val="88000"/>
            </a:srgbClr>
          </a:solidFill>
          <a:ln w="7620">
            <a:solidFill>
              <a:srgbClr val="2C8A57">
                <a:alpha val="62000"/>
              </a:srgbClr>
            </a:solidFill>
            <a:prstDash val="dash"/>
          </a:ln>
        </p:spPr>
      </p:sp>
      <p:sp>
        <p:nvSpPr>
          <p:cNvPr id="205" name="pill-示例"/>
          <p:cNvSpPr>
            <a:spLocks noGrp="1"/>
          </p:cNvSpPr>
          <p:nvPr/>
        </p:nvSpPr>
        <p:spPr>
          <a:xfrm>
            <a:off x="10925175" y="3714750"/>
            <a:ext cx="409575" cy="161925"/>
          </a:xfrm>
          <a:prstGeom prst="roundRect">
            <a:avLst>
              <a:gd name="adj" fmla="val 23529"/>
            </a:avLst>
          </a:prstGeom>
          <a:solidFill>
            <a:srgbClr val="2C8A57"/>
          </a:solidFill>
          <a:ln w="4763">
            <a:solidFill>
              <a:srgbClr val="2C8A57"/>
            </a:solidFill>
            <a:prstDash val="solid"/>
          </a:ln>
        </p:spPr>
      </p:sp>
      <p:sp>
        <p:nvSpPr>
          <p:cNvPr id="206" name="pill-text-示例"/>
          <p:cNvSpPr>
            <a:spLocks noGrp="1"/>
          </p:cNvSpPr>
          <p:nvPr/>
        </p:nvSpPr>
        <p:spPr>
          <a:xfrm>
            <a:off x="10944225" y="3724275"/>
            <a:ext cx="371475" cy="1333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62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示例</a:t>
            </a:r>
            <a:endParaRPr sz="62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07" name="step-8-示例-text"/>
          <p:cNvSpPr>
            <a:spLocks noGrp="1"/>
          </p:cNvSpPr>
          <p:nvPr/>
        </p:nvSpPr>
        <p:spPr>
          <a:xfrm>
            <a:off x="10925175" y="3905250"/>
            <a:ext cx="11049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4000"/>
              </a:lnSpc>
              <a:buNone/>
              <a:def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1F2937"/>
                </a:solidFill>
                <a:latin typeface="微软雅黑"/>
                <a:ea typeface="微软雅黑"/>
                <a:cs typeface="微软雅黑"/>
              </a:rPr>
              <a:t>用户继续追问“请按地铁线路排序”，系统细化答案。</a:t>
            </a:r>
            <a:endParaRPr sz="660" b="0">
              <a:solidFill>
                <a:srgbClr val="1F293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08" name="flow-arrow"/>
          <p:cNvSpPr>
            <a:spLocks noGrp="1"/>
          </p:cNvSpPr>
          <p:nvPr/>
        </p:nvSpPr>
        <p:spPr>
          <a:xfrm>
            <a:off x="1771650" y="2486025"/>
            <a:ext cx="85725" cy="0"/>
          </a:xfrm>
          <a:prstGeom prst="line">
            <a:avLst/>
          </a:prstGeom>
          <a:noFill/>
          <a:ln w="22860">
            <a:solidFill>
              <a:srgbClr val="0B63CE"/>
            </a:solidFill>
            <a:prstDash val="solid"/>
          </a:ln>
        </p:spPr>
      </p:sp>
      <p:sp>
        <p:nvSpPr>
          <p:cNvPr id="209" name="flow-arrow"/>
          <p:cNvSpPr>
            <a:spLocks noGrp="1"/>
          </p:cNvSpPr>
          <p:nvPr/>
        </p:nvSpPr>
        <p:spPr>
          <a:xfrm>
            <a:off x="3257550" y="2486025"/>
            <a:ext cx="85725" cy="0"/>
          </a:xfrm>
          <a:prstGeom prst="line">
            <a:avLst/>
          </a:prstGeom>
          <a:noFill/>
          <a:ln w="22860">
            <a:solidFill>
              <a:srgbClr val="0B63CE"/>
            </a:solidFill>
            <a:prstDash val="solid"/>
          </a:ln>
        </p:spPr>
      </p:sp>
      <p:sp>
        <p:nvSpPr>
          <p:cNvPr id="210" name="flow-arrow"/>
          <p:cNvSpPr>
            <a:spLocks noGrp="1"/>
          </p:cNvSpPr>
          <p:nvPr/>
        </p:nvSpPr>
        <p:spPr>
          <a:xfrm>
            <a:off x="4743450" y="2486025"/>
            <a:ext cx="85725" cy="0"/>
          </a:xfrm>
          <a:prstGeom prst="line">
            <a:avLst/>
          </a:prstGeom>
          <a:noFill/>
          <a:ln w="22860">
            <a:solidFill>
              <a:srgbClr val="0B63CE"/>
            </a:solidFill>
            <a:prstDash val="solid"/>
          </a:ln>
        </p:spPr>
      </p:sp>
      <p:sp>
        <p:nvSpPr>
          <p:cNvPr id="211" name="flow-arrow"/>
          <p:cNvSpPr>
            <a:spLocks noGrp="1"/>
          </p:cNvSpPr>
          <p:nvPr/>
        </p:nvSpPr>
        <p:spPr>
          <a:xfrm>
            <a:off x="6229350" y="2486025"/>
            <a:ext cx="85725" cy="0"/>
          </a:xfrm>
          <a:prstGeom prst="line">
            <a:avLst/>
          </a:prstGeom>
          <a:noFill/>
          <a:ln w="22860">
            <a:solidFill>
              <a:srgbClr val="0B63CE"/>
            </a:solidFill>
            <a:prstDash val="solid"/>
          </a:ln>
        </p:spPr>
      </p:sp>
      <p:sp>
        <p:nvSpPr>
          <p:cNvPr id="212" name="flow-arrow"/>
          <p:cNvSpPr>
            <a:spLocks noGrp="1"/>
          </p:cNvSpPr>
          <p:nvPr/>
        </p:nvSpPr>
        <p:spPr>
          <a:xfrm>
            <a:off x="7715250" y="2486025"/>
            <a:ext cx="85725" cy="0"/>
          </a:xfrm>
          <a:prstGeom prst="line">
            <a:avLst/>
          </a:prstGeom>
          <a:noFill/>
          <a:ln w="22860">
            <a:solidFill>
              <a:srgbClr val="0B63CE"/>
            </a:solidFill>
            <a:prstDash val="solid"/>
          </a:ln>
        </p:spPr>
      </p:sp>
      <p:sp>
        <p:nvSpPr>
          <p:cNvPr id="213" name="flow-arrow"/>
          <p:cNvSpPr>
            <a:spLocks noGrp="1"/>
          </p:cNvSpPr>
          <p:nvPr/>
        </p:nvSpPr>
        <p:spPr>
          <a:xfrm>
            <a:off x="9201150" y="2486025"/>
            <a:ext cx="85725" cy="0"/>
          </a:xfrm>
          <a:prstGeom prst="line">
            <a:avLst/>
          </a:prstGeom>
          <a:noFill/>
          <a:ln w="22860">
            <a:solidFill>
              <a:srgbClr val="0B63CE"/>
            </a:solidFill>
            <a:prstDash val="solid"/>
          </a:ln>
        </p:spPr>
      </p:sp>
      <p:sp>
        <p:nvSpPr>
          <p:cNvPr id="214" name="flow-arrow"/>
          <p:cNvSpPr>
            <a:spLocks noGrp="1"/>
          </p:cNvSpPr>
          <p:nvPr/>
        </p:nvSpPr>
        <p:spPr>
          <a:xfrm>
            <a:off x="10687050" y="2486025"/>
            <a:ext cx="85725" cy="0"/>
          </a:xfrm>
          <a:prstGeom prst="line">
            <a:avLst/>
          </a:prstGeom>
          <a:noFill/>
          <a:ln w="22860">
            <a:solidFill>
              <a:srgbClr val="0B63CE"/>
            </a:solidFill>
            <a:prstDash val="solid"/>
          </a:ln>
        </p:spPr>
      </p:sp>
      <p:sp>
        <p:nvSpPr>
          <p:cNvPr id="215" name="feedback-route-left"/>
          <p:cNvSpPr>
            <a:spLocks noGrp="1"/>
          </p:cNvSpPr>
          <p:nvPr/>
        </p:nvSpPr>
        <p:spPr>
          <a:xfrm>
            <a:off x="828675" y="4695825"/>
            <a:ext cx="11153775" cy="0"/>
          </a:xfrm>
          <a:prstGeom prst="line">
            <a:avLst/>
          </a:prstGeom>
          <a:noFill/>
          <a:ln w="20955">
            <a:solidFill>
              <a:srgbClr val="0B63CE"/>
            </a:solidFill>
            <a:prstDash val="solid"/>
          </a:ln>
        </p:spPr>
      </p:sp>
      <p:sp>
        <p:nvSpPr>
          <p:cNvPr id="216" name="feedback-route-up"/>
          <p:cNvSpPr>
            <a:spLocks noGrp="1"/>
          </p:cNvSpPr>
          <p:nvPr/>
        </p:nvSpPr>
        <p:spPr>
          <a:xfrm>
            <a:off x="828675" y="4410075"/>
            <a:ext cx="0" cy="285750"/>
          </a:xfrm>
          <a:prstGeom prst="line">
            <a:avLst/>
          </a:prstGeom>
          <a:noFill/>
          <a:ln w="20955">
            <a:solidFill>
              <a:srgbClr val="0B63CE"/>
            </a:solidFill>
            <a:prstDash val="solid"/>
          </a:ln>
        </p:spPr>
      </p:sp>
      <p:sp>
        <p:nvSpPr>
          <p:cNvPr id="217" name="feedback-label"/>
          <p:cNvSpPr>
            <a:spLocks noGrp="1"/>
          </p:cNvSpPr>
          <p:nvPr/>
        </p:nvSpPr>
        <p:spPr>
          <a:xfrm>
            <a:off x="3962400" y="4543425"/>
            <a:ext cx="4267200" cy="257175"/>
          </a:xfrm>
          <a:prstGeom prst="roundRect">
            <a:avLst>
              <a:gd name="adj" fmla="val 22222"/>
            </a:avLst>
          </a:prstGeom>
          <a:solidFill>
            <a:srgbClr val="0B63CE"/>
          </a:solidFill>
          <a:ln w="0">
            <a:solidFill>
              <a:srgbClr val="0B63CE"/>
            </a:solidFill>
            <a:prstDash val="solid"/>
          </a:ln>
        </p:spPr>
      </p:sp>
      <p:sp>
        <p:nvSpPr>
          <p:cNvPr id="218" name="feedback-label-text"/>
          <p:cNvSpPr>
            <a:spLocks noGrp="1"/>
          </p:cNvSpPr>
          <p:nvPr/>
        </p:nvSpPr>
        <p:spPr>
          <a:xfrm>
            <a:off x="4010025" y="4581525"/>
            <a:ext cx="4171950" cy="1619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97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975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反馈回路：用户反馈驱动系统优化，改进意图理解、检索策略与答案质量</a:t>
            </a:r>
            <a:endParaRPr sz="975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19" name="logic-title-line-left"/>
          <p:cNvSpPr>
            <a:spLocks noGrp="1"/>
          </p:cNvSpPr>
          <p:nvPr/>
        </p:nvSpPr>
        <p:spPr>
          <a:xfrm>
            <a:off x="1847850" y="5029200"/>
            <a:ext cx="3048000" cy="0"/>
          </a:xfrm>
          <a:prstGeom prst="line">
            <a:avLst/>
          </a:prstGeom>
          <a:noFill/>
          <a:ln w="9525">
            <a:solidFill>
              <a:srgbClr val="9CA3AF"/>
            </a:solidFill>
            <a:prstDash val="solid"/>
          </a:ln>
        </p:spPr>
      </p:sp>
      <p:sp>
        <p:nvSpPr>
          <p:cNvPr id="220" name="logic-title-line-right"/>
          <p:cNvSpPr>
            <a:spLocks noGrp="1"/>
          </p:cNvSpPr>
          <p:nvPr/>
        </p:nvSpPr>
        <p:spPr>
          <a:xfrm>
            <a:off x="7296150" y="5029200"/>
            <a:ext cx="3048000" cy="0"/>
          </a:xfrm>
          <a:prstGeom prst="line">
            <a:avLst/>
          </a:prstGeom>
          <a:noFill/>
          <a:ln w="9525">
            <a:solidFill>
              <a:srgbClr val="9CA3AF"/>
            </a:solidFill>
            <a:prstDash val="solid"/>
          </a:ln>
        </p:spPr>
      </p:sp>
      <p:sp>
        <p:nvSpPr>
          <p:cNvPr id="221" name="logic-title"/>
          <p:cNvSpPr>
            <a:spLocks noGrp="1"/>
          </p:cNvSpPr>
          <p:nvPr/>
        </p:nvSpPr>
        <p:spPr>
          <a:xfrm>
            <a:off x="4991100" y="4914900"/>
            <a:ext cx="22098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38100" tIns="19050" rIns="38100" bIns="19050" anchor="ctr">
            <a:normAutofit fontScale="98039"/>
          </a:bodyPr>
          <a:lstStyle/>
          <a:p>
            <a:pPr algn="ctr">
              <a:lnSpc>
                <a:spcPct val="105000"/>
              </a:lnSpc>
              <a:buNone/>
              <a:defRPr sz="1275" b="1">
                <a:solidFill>
                  <a:srgbClr val="374151"/>
                </a:solidFill>
                <a:latin typeface="微软雅黑"/>
                <a:ea typeface="微软雅黑"/>
                <a:cs typeface="微软雅黑"/>
              </a:defRPr>
            </a:pPr>
            <a:r>
              <a:rPr sz="1275" b="1">
                <a:solidFill>
                  <a:srgbClr val="374151"/>
                </a:solidFill>
                <a:latin typeface="微软雅黑"/>
                <a:ea typeface="微软雅黑"/>
                <a:cs typeface="微软雅黑"/>
              </a:rPr>
              <a:t>核心讲解逻辑</a:t>
            </a:r>
            <a:endParaRPr sz="1275" b="1">
              <a:solidFill>
                <a:srgbClr val="37415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2" name="logic-A"/>
          <p:cNvSpPr>
            <a:spLocks noGrp="1"/>
          </p:cNvSpPr>
          <p:nvPr/>
        </p:nvSpPr>
        <p:spPr>
          <a:xfrm>
            <a:off x="409575" y="5219700"/>
            <a:ext cx="2495550" cy="552450"/>
          </a:xfrm>
          <a:prstGeom prst="roundRect">
            <a:avLst>
              <a:gd name="adj" fmla="val 13793"/>
            </a:avLst>
          </a:prstGeom>
          <a:solidFill>
            <a:srgbClr val="F7FAFF"/>
          </a:solidFill>
          <a:ln w="11430">
            <a:solidFill>
              <a:srgbClr val="0B63CE">
                <a:alpha val="50000"/>
              </a:srgbClr>
            </a:solidFill>
            <a:prstDash val="solid"/>
          </a:ln>
        </p:spPr>
      </p:sp>
      <p:sp>
        <p:nvSpPr>
          <p:cNvPr id="223" name="logic-A-icon-bg"/>
          <p:cNvSpPr>
            <a:spLocks noGrp="1"/>
          </p:cNvSpPr>
          <p:nvPr/>
        </p:nvSpPr>
        <p:spPr>
          <a:xfrm>
            <a:off x="523875" y="5334000"/>
            <a:ext cx="323850" cy="323850"/>
          </a:xfrm>
          <a:prstGeom prst="ellipse">
            <a:avLst/>
          </a:prstGeom>
          <a:solidFill>
            <a:srgbClr val="0B63CE"/>
          </a:solidFill>
          <a:ln w="0">
            <a:solidFill>
              <a:srgbClr val="0B63CE"/>
            </a:solidFill>
            <a:prstDash val="solid"/>
          </a:ln>
        </p:spPr>
      </p:sp>
      <p:sp>
        <p:nvSpPr>
          <p:cNvPr id="224" name="logic-A-icon"/>
          <p:cNvSpPr>
            <a:spLocks noGrp="1"/>
          </p:cNvSpPr>
          <p:nvPr/>
        </p:nvSpPr>
        <p:spPr>
          <a:xfrm>
            <a:off x="533400" y="5362575"/>
            <a:ext cx="3048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脑</a:t>
            </a:r>
            <a:endParaRPr sz="1200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5" name="logic-A-title"/>
          <p:cNvSpPr>
            <a:spLocks noGrp="1"/>
          </p:cNvSpPr>
          <p:nvPr/>
        </p:nvSpPr>
        <p:spPr>
          <a:xfrm>
            <a:off x="962025" y="5314950"/>
            <a:ext cx="1866900" cy="1809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 fontScale="88702"/>
          </a:bodyPr>
          <a:lstStyle/>
          <a:p>
            <a:pPr algn="l">
              <a:lnSpc>
                <a:spcPct val="105000"/>
              </a:lnSpc>
              <a:buNone/>
              <a:defRPr sz="1275" b="1">
                <a:solidFill>
                  <a:srgbClr val="0B63CE"/>
                </a:solidFill>
                <a:latin typeface="微软雅黑"/>
                <a:ea typeface="微软雅黑"/>
                <a:cs typeface="微软雅黑"/>
              </a:defRPr>
            </a:pPr>
            <a:r>
              <a:rPr sz="1275" b="1">
                <a:solidFill>
                  <a:srgbClr val="0B63CE"/>
                </a:solidFill>
                <a:latin typeface="微软雅黑"/>
                <a:ea typeface="微软雅黑"/>
                <a:cs typeface="微软雅黑"/>
              </a:rPr>
              <a:t>A. 先理解问题</a:t>
            </a:r>
            <a:endParaRPr sz="1275" b="1">
              <a:solidFill>
                <a:srgbClr val="0B63CE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6" name="logic-A-body"/>
          <p:cNvSpPr>
            <a:spLocks noGrp="1"/>
          </p:cNvSpPr>
          <p:nvPr/>
        </p:nvSpPr>
        <p:spPr>
          <a:xfrm>
            <a:off x="962025" y="5514975"/>
            <a:ext cx="1866900" cy="1809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5000"/>
              </a:lnSpc>
              <a:buNone/>
              <a:def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rPr>
              <a:t>AI 搜索首先理解意图，而不只是匹配关键词。</a:t>
            </a:r>
            <a:endParaRPr sz="660" b="0">
              <a:solidFill>
                <a:srgbClr val="37415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27" name="flow-arrow"/>
          <p:cNvSpPr>
            <a:spLocks noGrp="1"/>
          </p:cNvSpPr>
          <p:nvPr/>
        </p:nvSpPr>
        <p:spPr>
          <a:xfrm>
            <a:off x="2924175" y="5495925"/>
            <a:ext cx="295275" cy="0"/>
          </a:xfrm>
          <a:prstGeom prst="line">
            <a:avLst/>
          </a:prstGeom>
          <a:noFill/>
          <a:ln w="24765">
            <a:solidFill>
              <a:srgbClr val="0B63CE"/>
            </a:solidFill>
            <a:prstDash val="solid"/>
          </a:ln>
        </p:spPr>
      </p:sp>
      <p:sp>
        <p:nvSpPr>
          <p:cNvPr id="228" name="logic-B"/>
          <p:cNvSpPr>
            <a:spLocks noGrp="1"/>
          </p:cNvSpPr>
          <p:nvPr/>
        </p:nvSpPr>
        <p:spPr>
          <a:xfrm>
            <a:off x="3257550" y="5219700"/>
            <a:ext cx="2495550" cy="552450"/>
          </a:xfrm>
          <a:prstGeom prst="roundRect">
            <a:avLst>
              <a:gd name="adj" fmla="val 13793"/>
            </a:avLst>
          </a:prstGeom>
          <a:solidFill>
            <a:srgbClr val="F7FCF9"/>
          </a:solidFill>
          <a:ln w="11430">
            <a:solidFill>
              <a:srgbClr val="2C8A57">
                <a:alpha val="50000"/>
              </a:srgbClr>
            </a:solidFill>
            <a:prstDash val="solid"/>
          </a:ln>
        </p:spPr>
      </p:sp>
      <p:sp>
        <p:nvSpPr>
          <p:cNvPr id="229" name="logic-B-icon-bg"/>
          <p:cNvSpPr>
            <a:spLocks noGrp="1"/>
          </p:cNvSpPr>
          <p:nvPr/>
        </p:nvSpPr>
        <p:spPr>
          <a:xfrm>
            <a:off x="3371850" y="5334000"/>
            <a:ext cx="323850" cy="323850"/>
          </a:xfrm>
          <a:prstGeom prst="ellipse">
            <a:avLst/>
          </a:prstGeom>
          <a:solidFill>
            <a:srgbClr val="2C8A57"/>
          </a:solidFill>
          <a:ln w="0">
            <a:solidFill>
              <a:srgbClr val="2C8A57"/>
            </a:solidFill>
            <a:prstDash val="solid"/>
          </a:ln>
        </p:spPr>
      </p:sp>
      <p:sp>
        <p:nvSpPr>
          <p:cNvPr id="230" name="logic-B-icon"/>
          <p:cNvSpPr>
            <a:spLocks noGrp="1"/>
          </p:cNvSpPr>
          <p:nvPr/>
        </p:nvSpPr>
        <p:spPr>
          <a:xfrm>
            <a:off x="3381375" y="5362575"/>
            <a:ext cx="3048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查</a:t>
            </a:r>
            <a:endParaRPr sz="1200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1" name="logic-B-title"/>
          <p:cNvSpPr>
            <a:spLocks noGrp="1"/>
          </p:cNvSpPr>
          <p:nvPr/>
        </p:nvSpPr>
        <p:spPr>
          <a:xfrm>
            <a:off x="3810000" y="5314950"/>
            <a:ext cx="1866900" cy="1809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 fontScale="88702"/>
          </a:bodyPr>
          <a:lstStyle/>
          <a:p>
            <a:pPr algn="l">
              <a:lnSpc>
                <a:spcPct val="105000"/>
              </a:lnSpc>
              <a:buNone/>
              <a:defRPr sz="1275" b="1">
                <a:solidFill>
                  <a:srgbClr val="2C8A57"/>
                </a:solidFill>
                <a:latin typeface="微软雅黑"/>
                <a:ea typeface="微软雅黑"/>
                <a:cs typeface="微软雅黑"/>
              </a:defRPr>
            </a:pPr>
            <a:r>
              <a:rPr sz="1275" b="1">
                <a:solidFill>
                  <a:srgbClr val="2C8A57"/>
                </a:solidFill>
                <a:latin typeface="微软雅黑"/>
                <a:ea typeface="微软雅黑"/>
                <a:cs typeface="微软雅黑"/>
              </a:rPr>
              <a:t>B. 再找到证据</a:t>
            </a:r>
            <a:endParaRPr sz="1275" b="1">
              <a:solidFill>
                <a:srgbClr val="2C8A57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2" name="logic-B-body"/>
          <p:cNvSpPr>
            <a:spLocks noGrp="1"/>
          </p:cNvSpPr>
          <p:nvPr/>
        </p:nvSpPr>
        <p:spPr>
          <a:xfrm>
            <a:off x="3810000" y="5514975"/>
            <a:ext cx="1866900" cy="1809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5000"/>
              </a:lnSpc>
              <a:buNone/>
              <a:def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rPr>
              <a:t>通过检索与召回拿到候选信息。</a:t>
            </a:r>
            <a:endParaRPr sz="660" b="0">
              <a:solidFill>
                <a:srgbClr val="37415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3" name="flow-arrow"/>
          <p:cNvSpPr>
            <a:spLocks noGrp="1"/>
          </p:cNvSpPr>
          <p:nvPr/>
        </p:nvSpPr>
        <p:spPr>
          <a:xfrm>
            <a:off x="5772150" y="5495925"/>
            <a:ext cx="295275" cy="0"/>
          </a:xfrm>
          <a:prstGeom prst="line">
            <a:avLst/>
          </a:prstGeom>
          <a:noFill/>
          <a:ln w="24765">
            <a:solidFill>
              <a:srgbClr val="0B63CE"/>
            </a:solidFill>
            <a:prstDash val="solid"/>
          </a:ln>
        </p:spPr>
      </p:sp>
      <p:sp>
        <p:nvSpPr>
          <p:cNvPr id="234" name="logic-C"/>
          <p:cNvSpPr>
            <a:spLocks noGrp="1"/>
          </p:cNvSpPr>
          <p:nvPr/>
        </p:nvSpPr>
        <p:spPr>
          <a:xfrm>
            <a:off x="6105525" y="5219700"/>
            <a:ext cx="2495550" cy="552450"/>
          </a:xfrm>
          <a:prstGeom prst="roundRect">
            <a:avLst>
              <a:gd name="adj" fmla="val 13793"/>
            </a:avLst>
          </a:prstGeom>
          <a:solidFill>
            <a:srgbClr val="FFF9F1"/>
          </a:solidFill>
          <a:ln w="11430">
            <a:solidFill>
              <a:srgbClr val="E07A13">
                <a:alpha val="50000"/>
              </a:srgbClr>
            </a:solidFill>
            <a:prstDash val="solid"/>
          </a:ln>
        </p:spPr>
      </p:sp>
      <p:sp>
        <p:nvSpPr>
          <p:cNvPr id="235" name="logic-C-icon-bg"/>
          <p:cNvSpPr>
            <a:spLocks noGrp="1"/>
          </p:cNvSpPr>
          <p:nvPr/>
        </p:nvSpPr>
        <p:spPr>
          <a:xfrm>
            <a:off x="6219825" y="5334000"/>
            <a:ext cx="323850" cy="323850"/>
          </a:xfrm>
          <a:prstGeom prst="ellipse">
            <a:avLst/>
          </a:prstGeom>
          <a:solidFill>
            <a:srgbClr val="E07A13"/>
          </a:solidFill>
          <a:ln w="0">
            <a:solidFill>
              <a:srgbClr val="E07A13"/>
            </a:solidFill>
            <a:prstDash val="solid"/>
          </a:ln>
        </p:spPr>
      </p:sp>
      <p:sp>
        <p:nvSpPr>
          <p:cNvPr id="236" name="logic-C-icon"/>
          <p:cNvSpPr>
            <a:spLocks noGrp="1"/>
          </p:cNvSpPr>
          <p:nvPr/>
        </p:nvSpPr>
        <p:spPr>
          <a:xfrm>
            <a:off x="6229350" y="5362575"/>
            <a:ext cx="3048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证</a:t>
            </a:r>
            <a:endParaRPr sz="1200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7" name="logic-C-title"/>
          <p:cNvSpPr>
            <a:spLocks noGrp="1"/>
          </p:cNvSpPr>
          <p:nvPr/>
        </p:nvSpPr>
        <p:spPr>
          <a:xfrm>
            <a:off x="6657975" y="5314950"/>
            <a:ext cx="1866900" cy="1809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 fontScale="88702"/>
          </a:bodyPr>
          <a:lstStyle/>
          <a:p>
            <a:pPr algn="l">
              <a:lnSpc>
                <a:spcPct val="105000"/>
              </a:lnSpc>
              <a:buNone/>
              <a:defRPr sz="1275" b="1">
                <a:solidFill>
                  <a:srgbClr val="E07A13"/>
                </a:solidFill>
                <a:latin typeface="微软雅黑"/>
                <a:ea typeface="微软雅黑"/>
                <a:cs typeface="微软雅黑"/>
              </a:defRPr>
            </a:pPr>
            <a:r>
              <a:rPr sz="1275" b="1">
                <a:solidFill>
                  <a:srgbClr val="E07A13"/>
                </a:solidFill>
                <a:latin typeface="微软雅黑"/>
                <a:ea typeface="微软雅黑"/>
                <a:cs typeface="微软雅黑"/>
              </a:rPr>
              <a:t>C. 再判断证据</a:t>
            </a:r>
            <a:endParaRPr sz="1275" b="1">
              <a:solidFill>
                <a:srgbClr val="E07A13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8" name="logic-C-body"/>
          <p:cNvSpPr>
            <a:spLocks noGrp="1"/>
          </p:cNvSpPr>
          <p:nvPr/>
        </p:nvSpPr>
        <p:spPr>
          <a:xfrm>
            <a:off x="6657975" y="5514975"/>
            <a:ext cx="1866900" cy="1809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5000"/>
              </a:lnSpc>
              <a:buNone/>
              <a:def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rPr>
              <a:t>通过评估、排序、融合决定哪些信息能进答案。</a:t>
            </a:r>
            <a:endParaRPr sz="660" b="0">
              <a:solidFill>
                <a:srgbClr val="37415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9" name="flow-arrow"/>
          <p:cNvSpPr>
            <a:spLocks noGrp="1"/>
          </p:cNvSpPr>
          <p:nvPr/>
        </p:nvSpPr>
        <p:spPr>
          <a:xfrm>
            <a:off x="8620125" y="5495925"/>
            <a:ext cx="295275" cy="0"/>
          </a:xfrm>
          <a:prstGeom prst="line">
            <a:avLst/>
          </a:prstGeom>
          <a:noFill/>
          <a:ln w="24765">
            <a:solidFill>
              <a:srgbClr val="0B63CE"/>
            </a:solidFill>
            <a:prstDash val="solid"/>
          </a:ln>
        </p:spPr>
      </p:sp>
      <p:sp>
        <p:nvSpPr>
          <p:cNvPr id="240" name="logic-D"/>
          <p:cNvSpPr>
            <a:spLocks noGrp="1"/>
          </p:cNvSpPr>
          <p:nvPr/>
        </p:nvSpPr>
        <p:spPr>
          <a:xfrm>
            <a:off x="8953500" y="5219700"/>
            <a:ext cx="2495550" cy="552450"/>
          </a:xfrm>
          <a:prstGeom prst="roundRect">
            <a:avLst>
              <a:gd name="adj" fmla="val 13793"/>
            </a:avLst>
          </a:prstGeom>
          <a:solidFill>
            <a:srgbClr val="F7FAFF"/>
          </a:solidFill>
          <a:ln w="11430">
            <a:solidFill>
              <a:srgbClr val="0B63CE">
                <a:alpha val="50000"/>
              </a:srgbClr>
            </a:solidFill>
            <a:prstDash val="solid"/>
          </a:ln>
        </p:spPr>
      </p:sp>
      <p:sp>
        <p:nvSpPr>
          <p:cNvPr id="241" name="logic-D-icon-bg"/>
          <p:cNvSpPr>
            <a:spLocks noGrp="1"/>
          </p:cNvSpPr>
          <p:nvPr/>
        </p:nvSpPr>
        <p:spPr>
          <a:xfrm>
            <a:off x="9067800" y="5334000"/>
            <a:ext cx="323850" cy="323850"/>
          </a:xfrm>
          <a:prstGeom prst="ellipse">
            <a:avLst/>
          </a:prstGeom>
          <a:solidFill>
            <a:srgbClr val="0B63CE"/>
          </a:solidFill>
          <a:ln w="0">
            <a:solidFill>
              <a:srgbClr val="0B63CE"/>
            </a:solidFill>
            <a:prstDash val="solid"/>
          </a:ln>
        </p:spPr>
      </p:sp>
      <p:sp>
        <p:nvSpPr>
          <p:cNvPr id="242" name="logic-D-icon"/>
          <p:cNvSpPr>
            <a:spLocks noGrp="1"/>
          </p:cNvSpPr>
          <p:nvPr/>
        </p:nvSpPr>
        <p:spPr>
          <a:xfrm>
            <a:off x="9077325" y="5362575"/>
            <a:ext cx="304800" cy="23812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答</a:t>
            </a:r>
            <a:endParaRPr sz="1200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43" name="logic-D-title"/>
          <p:cNvSpPr>
            <a:spLocks noGrp="1"/>
          </p:cNvSpPr>
          <p:nvPr/>
        </p:nvSpPr>
        <p:spPr>
          <a:xfrm>
            <a:off x="9505950" y="5314950"/>
            <a:ext cx="1866900" cy="1809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 fontScale="88702"/>
          </a:bodyPr>
          <a:lstStyle/>
          <a:p>
            <a:pPr algn="l">
              <a:lnSpc>
                <a:spcPct val="105000"/>
              </a:lnSpc>
              <a:buNone/>
              <a:defRPr sz="1275" b="1">
                <a:solidFill>
                  <a:srgbClr val="0B63CE"/>
                </a:solidFill>
                <a:latin typeface="微软雅黑"/>
                <a:ea typeface="微软雅黑"/>
                <a:cs typeface="微软雅黑"/>
              </a:defRPr>
            </a:pPr>
            <a:r>
              <a:rPr sz="1275" b="1">
                <a:solidFill>
                  <a:srgbClr val="0B63CE"/>
                </a:solidFill>
                <a:latin typeface="微软雅黑"/>
                <a:ea typeface="微软雅黑"/>
                <a:cs typeface="微软雅黑"/>
              </a:rPr>
              <a:t>D. 最后生成答案并优化</a:t>
            </a:r>
            <a:endParaRPr sz="1275" b="1">
              <a:solidFill>
                <a:srgbClr val="0B63CE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44" name="logic-D-body"/>
          <p:cNvSpPr>
            <a:spLocks noGrp="1"/>
          </p:cNvSpPr>
          <p:nvPr/>
        </p:nvSpPr>
        <p:spPr>
          <a:xfrm>
            <a:off x="9505950" y="5514975"/>
            <a:ext cx="1866900" cy="1809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9525" tIns="0" rIns="9525" bIns="0" anchor="t">
            <a:normAutofit/>
          </a:bodyPr>
          <a:lstStyle/>
          <a:p>
            <a:pPr algn="l">
              <a:lnSpc>
                <a:spcPct val="105000"/>
              </a:lnSpc>
              <a:buNone/>
              <a:def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defRPr>
            </a:pPr>
            <a:r>
              <a:rPr sz="660" b="0">
                <a:solidFill>
                  <a:srgbClr val="374151"/>
                </a:solidFill>
                <a:latin typeface="微软雅黑"/>
                <a:ea typeface="微软雅黑"/>
                <a:cs typeface="微软雅黑"/>
              </a:rPr>
              <a:t>最终目标是回答问题，并依据反馈持续提升。</a:t>
            </a:r>
            <a:endParaRPr sz="660" b="0">
              <a:solidFill>
                <a:srgbClr val="37415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45" name="bottom-conclusion"/>
          <p:cNvSpPr>
            <a:spLocks noGrp="1"/>
          </p:cNvSpPr>
          <p:nvPr/>
        </p:nvSpPr>
        <p:spPr>
          <a:xfrm>
            <a:off x="400050" y="5991225"/>
            <a:ext cx="11391900" cy="485775"/>
          </a:xfrm>
          <a:prstGeom prst="roundRect">
            <a:avLst>
              <a:gd name="adj" fmla="val 13725"/>
            </a:avLst>
          </a:prstGeom>
          <a:solidFill>
            <a:srgbClr val="075DCA"/>
          </a:solidFill>
          <a:ln w="0">
            <a:solidFill>
              <a:srgbClr val="075DCA"/>
            </a:solidFill>
            <a:prstDash val="solid"/>
          </a:ln>
        </p:spPr>
      </p:sp>
      <p:sp>
        <p:nvSpPr>
          <p:cNvPr id="246" name="target-icon-bg"/>
          <p:cNvSpPr>
            <a:spLocks noGrp="1"/>
          </p:cNvSpPr>
          <p:nvPr/>
        </p:nvSpPr>
        <p:spPr>
          <a:xfrm>
            <a:off x="714375" y="6086475"/>
            <a:ext cx="295275" cy="295275"/>
          </a:xfrm>
          <a:prstGeom prst="ellipse">
            <a:avLst/>
          </a:prstGeom>
          <a:solidFill>
            <a:srgbClr val="FFFFFF">
              <a:alpha val="18000"/>
            </a:srgbClr>
          </a:solidFill>
          <a:ln w="14288">
            <a:solidFill>
              <a:srgbClr val="FFFFFF"/>
            </a:solidFill>
            <a:prstDash val="solid"/>
          </a:ln>
        </p:spPr>
      </p:sp>
      <p:sp>
        <p:nvSpPr>
          <p:cNvPr id="247" name="target-icon"/>
          <p:cNvSpPr>
            <a:spLocks noGrp="1"/>
          </p:cNvSpPr>
          <p:nvPr/>
        </p:nvSpPr>
        <p:spPr>
          <a:xfrm>
            <a:off x="733425" y="6105525"/>
            <a:ext cx="257175" cy="2286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0" tIns="0" rIns="0" bIns="0" anchor="ctr">
            <a:normAutofit fontScale="95238"/>
          </a:bodyPr>
          <a:lstStyle/>
          <a:p>
            <a:pPr algn="ctr">
              <a:lnSpc>
                <a:spcPct val="105000"/>
              </a:lnSpc>
              <a:buNone/>
              <a:defRPr sz="15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5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◎</a:t>
            </a:r>
            <a:endParaRPr sz="1500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48" name="bottom-conclusion-text"/>
          <p:cNvSpPr>
            <a:spLocks noGrp="1"/>
          </p:cNvSpPr>
          <p:nvPr/>
        </p:nvSpPr>
        <p:spPr>
          <a:xfrm>
            <a:off x="1104900" y="6096000"/>
            <a:ext cx="10363200" cy="295275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lIns="19050" tIns="0" rIns="19050" bIns="0" anchor="ctr">
            <a:normAutofit/>
          </a:bodyPr>
          <a:lstStyle/>
          <a:p>
            <a:pPr algn="ctr">
              <a:lnSpc>
                <a:spcPct val="105000"/>
              </a:lnSpc>
              <a:buNone/>
              <a:defRPr sz="15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defRPr>
            </a:pPr>
            <a:r>
              <a:rPr sz="15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AI 搜索的本质：理解问题 → 找到证据 → 判断证据 → 生成答案 → 根据反馈优化的闭环系统。</a:t>
            </a:r>
            <a:endParaRPr sz="1500" b="1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249" name="图片 248" descr="大脑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86000" y="1771015"/>
            <a:ext cx="285750" cy="3194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905" y="0"/>
            <a:ext cx="5101590" cy="6858000"/>
          </a:xfrm>
          <a:prstGeom prst="rect">
            <a:avLst/>
          </a:prstGeom>
        </p:spPr>
      </p:pic>
      <p:sp>
        <p:nvSpPr>
          <p:cNvPr id="2" name="designed-background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AFF"/>
          </a:solidFill>
          <a:ln w="0">
            <a:noFill/>
            <a:prstDash val="solid"/>
          </a:ln>
        </p:spPr>
      </p:sp>
      <p:sp>
        <p:nvSpPr>
          <p:cNvPr id="3" name="top-accent"/>
          <p:cNvSpPr>
            <a:spLocks noGrp="1"/>
          </p:cNvSpPr>
          <p:nvPr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rgbClr val="EEF5FF"/>
          </a:solidFill>
          <a:ln w="0">
            <a:noFill/>
            <a:prstDash val="solid"/>
          </a:ln>
        </p:spPr>
      </p:sp>
      <p:pic>
        <p:nvPicPr>
          <p:cNvPr id="39" name="图片 3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" y="361950"/>
            <a:ext cx="266700" cy="266700"/>
          </a:xfrm>
          <a:prstGeom prst="rect">
            <a:avLst/>
          </a:prstGeom>
        </p:spPr>
      </p:pic>
      <p:sp>
        <p:nvSpPr>
          <p:cNvPr id="5" name="section-title"/>
          <p:cNvSpPr>
            <a:spLocks noGrp="1"/>
          </p:cNvSpPr>
          <p:nvPr/>
        </p:nvSpPr>
        <p:spPr>
          <a:xfrm>
            <a:off x="857250" y="304800"/>
            <a:ext cx="6858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2025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真实截图与标注区域</a:t>
            </a:r>
            <a:endParaRPr sz="2025" b="1">
              <a:solidFill>
                <a:srgbClr val="0B1220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section-subtitle"/>
          <p:cNvSpPr>
            <a:spLocks noGrp="1"/>
          </p:cNvSpPr>
          <p:nvPr/>
        </p:nvSpPr>
        <p:spPr>
          <a:xfrm>
            <a:off x="857250" y="638175"/>
            <a:ext cx="781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975" b="1">
                <a:solidFill>
                  <a:srgbClr val="5B677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75" b="1">
                <a:solidFill>
                  <a:srgbClr val="5B677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保留原截图事实，仅做版式和局部放大</a:t>
            </a:r>
            <a:endParaRPr sz="975" b="1">
              <a:solidFill>
                <a:srgbClr val="5B677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section-rule"/>
          <p:cNvSpPr>
            <a:spLocks noGrp="1"/>
          </p:cNvSpPr>
          <p:nvPr/>
        </p:nvSpPr>
        <p:spPr>
          <a:xfrm>
            <a:off x="476250" y="933450"/>
            <a:ext cx="11239500" cy="12383"/>
          </a:xfrm>
          <a:prstGeom prst="rect">
            <a:avLst/>
          </a:prstGeom>
          <a:solidFill>
            <a:srgbClr val="C8D7EF"/>
          </a:solidFill>
          <a:ln w="0">
            <a:noFill/>
            <a:prstDash val="solid"/>
          </a:ln>
        </p:spPr>
      </p:sp>
      <p:sp>
        <p:nvSpPr>
          <p:cNvPr id="8" name="slide2-original-shadow"/>
          <p:cNvSpPr>
            <a:spLocks noGrp="1"/>
          </p:cNvSpPr>
          <p:nvPr/>
        </p:nvSpPr>
        <p:spPr>
          <a:xfrm>
            <a:off x="485775" y="1200150"/>
            <a:ext cx="3381375" cy="5143500"/>
          </a:xfrm>
          <a:prstGeom prst="roundRect">
            <a:avLst>
              <a:gd name="adj" fmla="val 3380"/>
            </a:avLst>
          </a:prstGeom>
          <a:solidFill>
            <a:srgbClr val="DCE8FA"/>
          </a:solidFill>
          <a:ln w="0">
            <a:noFill/>
            <a:prstDash val="solid"/>
          </a:ln>
        </p:spPr>
      </p:sp>
      <p:sp>
        <p:nvSpPr>
          <p:cNvPr id="9" name="slide2-original-card"/>
          <p:cNvSpPr>
            <a:spLocks noGrp="1"/>
          </p:cNvSpPr>
          <p:nvPr/>
        </p:nvSpPr>
        <p:spPr>
          <a:xfrm>
            <a:off x="457200" y="1162050"/>
            <a:ext cx="3381375" cy="5143500"/>
          </a:xfrm>
          <a:prstGeom prst="roundRect">
            <a:avLst>
              <a:gd name="adj" fmla="val 3380"/>
            </a:avLst>
          </a:prstGeom>
          <a:solidFill>
            <a:srgbClr val="FFFFFF"/>
          </a:solidFill>
          <a:ln w="9525">
            <a:solidFill>
              <a:srgbClr val="C8D7EF"/>
            </a:solidFill>
            <a:prstDash val="solid"/>
          </a:ln>
        </p:spPr>
      </p:sp>
      <p:pic>
        <p:nvPicPr>
          <p:cNvPr id="45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587098"/>
            <a:ext cx="3190875" cy="4293403"/>
          </a:xfrm>
          <a:prstGeom prst="roundRect">
            <a:avLst/>
          </a:prstGeom>
        </p:spPr>
      </p:pic>
      <p:sp>
        <p:nvSpPr>
          <p:cNvPr id="11" name="slide2-original-tag"/>
          <p:cNvSpPr>
            <a:spLocks noGrp="1"/>
          </p:cNvSpPr>
          <p:nvPr/>
        </p:nvSpPr>
        <p:spPr>
          <a:xfrm>
            <a:off x="685800" y="1276350"/>
            <a:ext cx="990600" cy="266700"/>
          </a:xfrm>
          <a:prstGeom prst="roundRect">
            <a:avLst>
              <a:gd name="adj" fmla="val 50000"/>
            </a:avLst>
          </a:prstGeom>
          <a:solidFill>
            <a:srgbClr val="FFFFFF">
              <a:alpha val="90980"/>
            </a:srgbClr>
          </a:solidFill>
          <a:ln w="9525">
            <a:solidFill>
              <a:srgbClr val="C8D7EF"/>
            </a:solidFill>
            <a:prstDash val="solid"/>
          </a:ln>
        </p:spPr>
      </p:sp>
      <p:sp>
        <p:nvSpPr>
          <p:cNvPr id="12" name="slide2-original-label"/>
          <p:cNvSpPr>
            <a:spLocks noGrp="1"/>
          </p:cNvSpPr>
          <p:nvPr/>
        </p:nvSpPr>
        <p:spPr>
          <a:xfrm>
            <a:off x="876300" y="1323975"/>
            <a:ext cx="647700" cy="152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ctr">
              <a:buNone/>
              <a:defRPr sz="900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00" b="1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截图原件</a:t>
            </a:r>
            <a:endParaRPr sz="900" b="1">
              <a:solidFill>
                <a:srgbClr val="0D4EA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slide2-zoom-query-card"/>
          <p:cNvSpPr>
            <a:spLocks noGrp="1"/>
          </p:cNvSpPr>
          <p:nvPr/>
        </p:nvSpPr>
        <p:spPr>
          <a:xfrm>
            <a:off x="4114800" y="1162050"/>
            <a:ext cx="7620000" cy="1485900"/>
          </a:xfrm>
          <a:prstGeom prst="roundRect">
            <a:avLst>
              <a:gd name="adj" fmla="val 7692"/>
            </a:avLst>
          </a:prstGeom>
          <a:solidFill>
            <a:srgbClr val="FFFFFF"/>
          </a:solidFill>
          <a:ln w="9525">
            <a:solidFill>
              <a:srgbClr val="C8D7EF"/>
            </a:solidFill>
            <a:prstDash val="solid"/>
          </a:ln>
        </p:spPr>
      </p:sp>
      <p:sp>
        <p:nvSpPr>
          <p:cNvPr id="14" name="slide2-zoom-query-label-bg"/>
          <p:cNvSpPr>
            <a:spLocks noGrp="1"/>
          </p:cNvSpPr>
          <p:nvPr/>
        </p:nvSpPr>
        <p:spPr>
          <a:xfrm>
            <a:off x="4248150" y="1285875"/>
            <a:ext cx="1200150" cy="266700"/>
          </a:xfrm>
          <a:prstGeom prst="roundRect">
            <a:avLst>
              <a:gd name="adj" fmla="val 50000"/>
            </a:avLst>
          </a:prstGeom>
          <a:solidFill>
            <a:srgbClr val="1557C0">
              <a:alpha val="7843"/>
            </a:srgbClr>
          </a:solidFill>
          <a:ln w="9525">
            <a:solidFill>
              <a:srgbClr val="1557C0">
                <a:alpha val="33333"/>
              </a:srgbClr>
            </a:solidFill>
            <a:prstDash val="solid"/>
          </a:ln>
        </p:spPr>
      </p:sp>
      <p:pic>
        <p:nvPicPr>
          <p:cNvPr id="50" name="图片 4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2925" y="1333500"/>
            <a:ext cx="142875" cy="142875"/>
          </a:xfrm>
          <a:prstGeom prst="rect">
            <a:avLst/>
          </a:prstGeom>
        </p:spPr>
      </p:pic>
      <p:sp>
        <p:nvSpPr>
          <p:cNvPr id="16" name="slide2-zoom-query-label"/>
          <p:cNvSpPr>
            <a:spLocks noGrp="1"/>
          </p:cNvSpPr>
          <p:nvPr/>
        </p:nvSpPr>
        <p:spPr>
          <a:xfrm>
            <a:off x="4562475" y="1314450"/>
            <a:ext cx="8191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900" b="1">
                <a:solidFill>
                  <a:srgbClr val="1557C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00" b="1">
                <a:solidFill>
                  <a:srgbClr val="1557C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局部放大 01</a:t>
            </a:r>
            <a:endParaRPr sz="900" b="1">
              <a:solidFill>
                <a:srgbClr val="1557C0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52" name="图片 43"/>
          <p:cNvPicPr>
            <a:picLocks noChangeAspect="1"/>
          </p:cNvPicPr>
          <p:nvPr/>
        </p:nvPicPr>
        <p:blipFill>
          <a:blip r:embed="rId5"/>
          <a:srcRect t="26311" b="26311"/>
          <a:stretch>
            <a:fillRect/>
          </a:stretch>
        </p:blipFill>
        <p:spPr>
          <a:xfrm>
            <a:off x="4248150" y="1638300"/>
            <a:ext cx="7353300" cy="876300"/>
          </a:xfrm>
          <a:prstGeom prst="roundRect">
            <a:avLst/>
          </a:prstGeom>
        </p:spPr>
      </p:pic>
      <p:sp>
        <p:nvSpPr>
          <p:cNvPr id="18" name="slide2-zoom-sources-card"/>
          <p:cNvSpPr>
            <a:spLocks noGrp="1"/>
          </p:cNvSpPr>
          <p:nvPr/>
        </p:nvSpPr>
        <p:spPr>
          <a:xfrm>
            <a:off x="4114800" y="2857500"/>
            <a:ext cx="7620000" cy="1771650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9525">
            <a:solidFill>
              <a:srgbClr val="C8D7EF"/>
            </a:solidFill>
            <a:prstDash val="solid"/>
          </a:ln>
        </p:spPr>
      </p:sp>
      <p:sp>
        <p:nvSpPr>
          <p:cNvPr id="19" name="slide2-zoom-sources-label-bg"/>
          <p:cNvSpPr>
            <a:spLocks noGrp="1"/>
          </p:cNvSpPr>
          <p:nvPr/>
        </p:nvSpPr>
        <p:spPr>
          <a:xfrm>
            <a:off x="4248150" y="2981325"/>
            <a:ext cx="1200150" cy="266700"/>
          </a:xfrm>
          <a:prstGeom prst="roundRect">
            <a:avLst>
              <a:gd name="adj" fmla="val 50000"/>
            </a:avLst>
          </a:prstGeom>
          <a:solidFill>
            <a:srgbClr val="EF7D1A">
              <a:alpha val="7843"/>
            </a:srgbClr>
          </a:solidFill>
          <a:ln w="9525">
            <a:solidFill>
              <a:srgbClr val="EF7D1A">
                <a:alpha val="33333"/>
              </a:srgbClr>
            </a:solidFill>
            <a:prstDash val="solid"/>
          </a:ln>
        </p:spPr>
      </p:sp>
      <p:pic>
        <p:nvPicPr>
          <p:cNvPr id="55" name="图片 4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2925" y="3028950"/>
            <a:ext cx="142875" cy="142875"/>
          </a:xfrm>
          <a:prstGeom prst="rect">
            <a:avLst/>
          </a:prstGeom>
        </p:spPr>
      </p:pic>
      <p:sp>
        <p:nvSpPr>
          <p:cNvPr id="21" name="slide2-zoom-sources-label"/>
          <p:cNvSpPr>
            <a:spLocks noGrp="1"/>
          </p:cNvSpPr>
          <p:nvPr/>
        </p:nvSpPr>
        <p:spPr>
          <a:xfrm>
            <a:off x="4562475" y="3009900"/>
            <a:ext cx="8191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900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00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局部放大 02</a:t>
            </a:r>
            <a:endParaRPr sz="900" b="1">
              <a:solidFill>
                <a:srgbClr val="EF7D1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57" name="图片 48"/>
          <p:cNvPicPr>
            <a:picLocks noChangeAspect="1"/>
          </p:cNvPicPr>
          <p:nvPr/>
        </p:nvPicPr>
        <p:blipFill>
          <a:blip r:embed="rId7"/>
          <a:srcRect t="29158" b="29158"/>
          <a:stretch>
            <a:fillRect/>
          </a:stretch>
        </p:blipFill>
        <p:spPr>
          <a:xfrm>
            <a:off x="4248150" y="3333750"/>
            <a:ext cx="7353300" cy="1162050"/>
          </a:xfrm>
          <a:prstGeom prst="roundRect">
            <a:avLst/>
          </a:prstGeom>
        </p:spPr>
      </p:pic>
      <p:sp>
        <p:nvSpPr>
          <p:cNvPr id="23" name="slide2-zoom-answer-card"/>
          <p:cNvSpPr>
            <a:spLocks noGrp="1"/>
          </p:cNvSpPr>
          <p:nvPr/>
        </p:nvSpPr>
        <p:spPr>
          <a:xfrm>
            <a:off x="4114800" y="4838700"/>
            <a:ext cx="7620000" cy="1466850"/>
          </a:xfrm>
          <a:prstGeom prst="roundRect">
            <a:avLst>
              <a:gd name="adj" fmla="val 7792"/>
            </a:avLst>
          </a:prstGeom>
          <a:solidFill>
            <a:srgbClr val="FFFFFF"/>
          </a:solidFill>
          <a:ln w="9525">
            <a:solidFill>
              <a:srgbClr val="C8D7EF"/>
            </a:solidFill>
            <a:prstDash val="solid"/>
          </a:ln>
        </p:spPr>
      </p:sp>
      <p:sp>
        <p:nvSpPr>
          <p:cNvPr id="24" name="slide2-zoom-answer-label-bg"/>
          <p:cNvSpPr>
            <a:spLocks noGrp="1"/>
          </p:cNvSpPr>
          <p:nvPr/>
        </p:nvSpPr>
        <p:spPr>
          <a:xfrm>
            <a:off x="4248150" y="4962525"/>
            <a:ext cx="1200150" cy="266700"/>
          </a:xfrm>
          <a:prstGeom prst="roundRect">
            <a:avLst>
              <a:gd name="adj" fmla="val 50000"/>
            </a:avLst>
          </a:prstGeom>
          <a:solidFill>
            <a:srgbClr val="16803A">
              <a:alpha val="7843"/>
            </a:srgbClr>
          </a:solidFill>
          <a:ln w="9525">
            <a:solidFill>
              <a:srgbClr val="16803A">
                <a:alpha val="33333"/>
              </a:srgbClr>
            </a:solidFill>
            <a:prstDash val="solid"/>
          </a:ln>
        </p:spPr>
      </p:sp>
      <p:pic>
        <p:nvPicPr>
          <p:cNvPr id="60" name="图片 51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52925" y="5010150"/>
            <a:ext cx="142875" cy="142875"/>
          </a:xfrm>
          <a:prstGeom prst="rect">
            <a:avLst/>
          </a:prstGeom>
        </p:spPr>
      </p:pic>
      <p:sp>
        <p:nvSpPr>
          <p:cNvPr id="26" name="slide2-zoom-answer-label"/>
          <p:cNvSpPr>
            <a:spLocks noGrp="1"/>
          </p:cNvSpPr>
          <p:nvPr/>
        </p:nvSpPr>
        <p:spPr>
          <a:xfrm>
            <a:off x="4562475" y="4991100"/>
            <a:ext cx="8191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900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00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局部放大 03</a:t>
            </a:r>
            <a:endParaRPr sz="900" b="1">
              <a:solidFill>
                <a:srgbClr val="1680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62" name="图片 53"/>
          <p:cNvPicPr>
            <a:picLocks noChangeAspect="1"/>
          </p:cNvPicPr>
          <p:nvPr/>
        </p:nvPicPr>
        <p:blipFill>
          <a:blip r:embed="rId9"/>
          <a:srcRect t="37688" b="37688"/>
          <a:stretch>
            <a:fillRect/>
          </a:stretch>
        </p:blipFill>
        <p:spPr>
          <a:xfrm>
            <a:off x="4248150" y="5314950"/>
            <a:ext cx="7353300" cy="857250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4315" y="0"/>
            <a:ext cx="4102735" cy="6858000"/>
          </a:xfrm>
          <a:prstGeom prst="rect">
            <a:avLst/>
          </a:prstGeom>
        </p:spPr>
      </p:pic>
      <p:sp>
        <p:nvSpPr>
          <p:cNvPr id="2" name="designed-background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AFF"/>
          </a:solidFill>
          <a:ln w="0">
            <a:noFill/>
            <a:prstDash val="solid"/>
          </a:ln>
        </p:spPr>
      </p:sp>
      <p:sp>
        <p:nvSpPr>
          <p:cNvPr id="3" name="top-accent"/>
          <p:cNvSpPr>
            <a:spLocks noGrp="1"/>
          </p:cNvSpPr>
          <p:nvPr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rgbClr val="EEF5FF"/>
          </a:solidFill>
          <a:ln w="0">
            <a:noFill/>
            <a:prstDash val="solid"/>
          </a:ln>
        </p:spPr>
      </p:sp>
      <p:pic>
        <p:nvPicPr>
          <p:cNvPr id="32" name="图片 25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" y="361950"/>
            <a:ext cx="266700" cy="266700"/>
          </a:xfrm>
          <a:prstGeom prst="rect">
            <a:avLst/>
          </a:prstGeom>
        </p:spPr>
      </p:pic>
      <p:sp>
        <p:nvSpPr>
          <p:cNvPr id="5" name="section-title"/>
          <p:cNvSpPr>
            <a:spLocks noGrp="1"/>
          </p:cNvSpPr>
          <p:nvPr/>
        </p:nvSpPr>
        <p:spPr>
          <a:xfrm>
            <a:off x="857250" y="304800"/>
            <a:ext cx="6858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2025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真实长文截图阅读版</a:t>
            </a:r>
            <a:endParaRPr sz="2025" b="1">
              <a:solidFill>
                <a:srgbClr val="0B1220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section-subtitle"/>
          <p:cNvSpPr>
            <a:spLocks noGrp="1"/>
          </p:cNvSpPr>
          <p:nvPr/>
        </p:nvSpPr>
        <p:spPr>
          <a:xfrm>
            <a:off x="857250" y="638175"/>
            <a:ext cx="781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975" b="1">
                <a:solidFill>
                  <a:srgbClr val="5B677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75" b="1">
                <a:solidFill>
                  <a:srgbClr val="5B677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保留截图原件，并放大关键阅读区</a:t>
            </a:r>
            <a:endParaRPr sz="975" b="1">
              <a:solidFill>
                <a:srgbClr val="5B677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section-rule"/>
          <p:cNvSpPr>
            <a:spLocks noGrp="1"/>
          </p:cNvSpPr>
          <p:nvPr/>
        </p:nvSpPr>
        <p:spPr>
          <a:xfrm>
            <a:off x="476250" y="933450"/>
            <a:ext cx="11239500" cy="12383"/>
          </a:xfrm>
          <a:prstGeom prst="rect">
            <a:avLst/>
          </a:prstGeom>
          <a:solidFill>
            <a:srgbClr val="C8D7EF"/>
          </a:solidFill>
          <a:ln w="0">
            <a:noFill/>
            <a:prstDash val="solid"/>
          </a:ln>
        </p:spPr>
      </p:sp>
      <p:sp>
        <p:nvSpPr>
          <p:cNvPr id="8" name="slide3-original-shadow"/>
          <p:cNvSpPr>
            <a:spLocks noGrp="1"/>
          </p:cNvSpPr>
          <p:nvPr/>
        </p:nvSpPr>
        <p:spPr>
          <a:xfrm>
            <a:off x="485775" y="1200150"/>
            <a:ext cx="2590800" cy="5143500"/>
          </a:xfrm>
          <a:prstGeom prst="roundRect">
            <a:avLst>
              <a:gd name="adj" fmla="val 4412"/>
            </a:avLst>
          </a:prstGeom>
          <a:solidFill>
            <a:srgbClr val="DCE8FA"/>
          </a:solidFill>
          <a:ln w="0">
            <a:noFill/>
            <a:prstDash val="solid"/>
          </a:ln>
        </p:spPr>
      </p:sp>
      <p:sp>
        <p:nvSpPr>
          <p:cNvPr id="9" name="slide3-original-card"/>
          <p:cNvSpPr>
            <a:spLocks noGrp="1"/>
          </p:cNvSpPr>
          <p:nvPr/>
        </p:nvSpPr>
        <p:spPr>
          <a:xfrm>
            <a:off x="457200" y="1162050"/>
            <a:ext cx="2590800" cy="5143500"/>
          </a:xfrm>
          <a:prstGeom prst="roundRect">
            <a:avLst>
              <a:gd name="adj" fmla="val 4412"/>
            </a:avLst>
          </a:prstGeom>
          <a:solidFill>
            <a:srgbClr val="FFFFFF"/>
          </a:solidFill>
          <a:ln w="9525">
            <a:solidFill>
              <a:srgbClr val="C8D7EF"/>
            </a:solidFill>
            <a:prstDash val="solid"/>
          </a:ln>
        </p:spPr>
      </p:sp>
      <p:pic>
        <p:nvPicPr>
          <p:cNvPr id="38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727972"/>
            <a:ext cx="2400300" cy="4011657"/>
          </a:xfrm>
          <a:prstGeom prst="roundRect">
            <a:avLst/>
          </a:prstGeom>
        </p:spPr>
      </p:pic>
      <p:sp>
        <p:nvSpPr>
          <p:cNvPr id="11" name="slide3-original-tag"/>
          <p:cNvSpPr>
            <a:spLocks noGrp="1"/>
          </p:cNvSpPr>
          <p:nvPr/>
        </p:nvSpPr>
        <p:spPr>
          <a:xfrm>
            <a:off x="647700" y="1276350"/>
            <a:ext cx="990600" cy="266700"/>
          </a:xfrm>
          <a:prstGeom prst="roundRect">
            <a:avLst>
              <a:gd name="adj" fmla="val 50000"/>
            </a:avLst>
          </a:prstGeom>
          <a:solidFill>
            <a:srgbClr val="FFFFFF">
              <a:alpha val="90980"/>
            </a:srgbClr>
          </a:solidFill>
          <a:ln w="9525">
            <a:solidFill>
              <a:srgbClr val="C8D7EF"/>
            </a:solidFill>
            <a:prstDash val="solid"/>
          </a:ln>
        </p:spPr>
      </p:sp>
      <p:sp>
        <p:nvSpPr>
          <p:cNvPr id="12" name="slide3-original-label"/>
          <p:cNvSpPr>
            <a:spLocks noGrp="1"/>
          </p:cNvSpPr>
          <p:nvPr/>
        </p:nvSpPr>
        <p:spPr>
          <a:xfrm>
            <a:off x="838200" y="1323975"/>
            <a:ext cx="647700" cy="152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ctr">
              <a:buNone/>
              <a:defRPr sz="900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00" b="1">
                <a:solidFill>
                  <a:srgbClr val="16803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截图原件</a:t>
            </a:r>
            <a:endParaRPr sz="900" b="1">
              <a:solidFill>
                <a:srgbClr val="16803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slide3-zoom-top-card"/>
          <p:cNvSpPr>
            <a:spLocks noGrp="1"/>
          </p:cNvSpPr>
          <p:nvPr/>
        </p:nvSpPr>
        <p:spPr>
          <a:xfrm>
            <a:off x="3333750" y="1162050"/>
            <a:ext cx="3857625" cy="5143500"/>
          </a:xfrm>
          <a:prstGeom prst="roundRect">
            <a:avLst>
              <a:gd name="adj" fmla="val 2963"/>
            </a:avLst>
          </a:prstGeom>
          <a:solidFill>
            <a:srgbClr val="FFFFFF"/>
          </a:solidFill>
          <a:ln w="9525">
            <a:solidFill>
              <a:srgbClr val="C8D7EF"/>
            </a:solidFill>
            <a:prstDash val="solid"/>
          </a:ln>
        </p:spPr>
      </p:sp>
      <p:sp>
        <p:nvSpPr>
          <p:cNvPr id="14" name="slide3-zoom-top-label-bg"/>
          <p:cNvSpPr>
            <a:spLocks noGrp="1"/>
          </p:cNvSpPr>
          <p:nvPr/>
        </p:nvSpPr>
        <p:spPr>
          <a:xfrm>
            <a:off x="3467100" y="1285875"/>
            <a:ext cx="1200150" cy="266700"/>
          </a:xfrm>
          <a:prstGeom prst="roundRect">
            <a:avLst>
              <a:gd name="adj" fmla="val 50000"/>
            </a:avLst>
          </a:prstGeom>
          <a:solidFill>
            <a:srgbClr val="1557C0">
              <a:alpha val="7843"/>
            </a:srgbClr>
          </a:solidFill>
          <a:ln w="9525">
            <a:solidFill>
              <a:srgbClr val="1557C0">
                <a:alpha val="33333"/>
              </a:srgbClr>
            </a:solidFill>
            <a:prstDash val="solid"/>
          </a:ln>
        </p:spPr>
      </p:sp>
      <p:pic>
        <p:nvPicPr>
          <p:cNvPr id="43" name="图片 3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1875" y="1333500"/>
            <a:ext cx="142875" cy="142875"/>
          </a:xfrm>
          <a:prstGeom prst="rect">
            <a:avLst/>
          </a:prstGeom>
        </p:spPr>
      </p:pic>
      <p:sp>
        <p:nvSpPr>
          <p:cNvPr id="16" name="slide3-zoom-top-label"/>
          <p:cNvSpPr>
            <a:spLocks noGrp="1"/>
          </p:cNvSpPr>
          <p:nvPr/>
        </p:nvSpPr>
        <p:spPr>
          <a:xfrm>
            <a:off x="3781425" y="1314450"/>
            <a:ext cx="8191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900" b="1">
                <a:solidFill>
                  <a:srgbClr val="1557C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00" b="1">
                <a:solidFill>
                  <a:srgbClr val="1557C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局部放大 01</a:t>
            </a:r>
            <a:endParaRPr sz="900" b="1">
              <a:solidFill>
                <a:srgbClr val="1557C0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45" name="图片 38"/>
          <p:cNvPicPr>
            <a:picLocks noChangeAspect="1"/>
          </p:cNvPicPr>
          <p:nvPr/>
        </p:nvPicPr>
        <p:blipFill>
          <a:blip r:embed="rId6"/>
          <a:srcRect l="10399" r="10399"/>
          <a:stretch>
            <a:fillRect/>
          </a:stretch>
        </p:blipFill>
        <p:spPr>
          <a:xfrm>
            <a:off x="3467100" y="1638300"/>
            <a:ext cx="3590925" cy="4533900"/>
          </a:xfrm>
          <a:prstGeom prst="roundRect">
            <a:avLst/>
          </a:prstGeom>
        </p:spPr>
      </p:pic>
      <p:sp>
        <p:nvSpPr>
          <p:cNvPr id="18" name="slide3-zoom-bottom-card"/>
          <p:cNvSpPr>
            <a:spLocks noGrp="1"/>
          </p:cNvSpPr>
          <p:nvPr/>
        </p:nvSpPr>
        <p:spPr>
          <a:xfrm>
            <a:off x="7477125" y="1162050"/>
            <a:ext cx="3857625" cy="5143500"/>
          </a:xfrm>
          <a:prstGeom prst="roundRect">
            <a:avLst>
              <a:gd name="adj" fmla="val 2963"/>
            </a:avLst>
          </a:prstGeom>
          <a:solidFill>
            <a:srgbClr val="FFFFFF"/>
          </a:solidFill>
          <a:ln w="9525">
            <a:solidFill>
              <a:srgbClr val="C8D7EF"/>
            </a:solidFill>
            <a:prstDash val="solid"/>
          </a:ln>
        </p:spPr>
      </p:sp>
      <p:sp>
        <p:nvSpPr>
          <p:cNvPr id="19" name="slide3-zoom-bottom-label-bg"/>
          <p:cNvSpPr>
            <a:spLocks noGrp="1"/>
          </p:cNvSpPr>
          <p:nvPr/>
        </p:nvSpPr>
        <p:spPr>
          <a:xfrm>
            <a:off x="7610475" y="1285875"/>
            <a:ext cx="1200150" cy="266700"/>
          </a:xfrm>
          <a:prstGeom prst="roundRect">
            <a:avLst>
              <a:gd name="adj" fmla="val 50000"/>
            </a:avLst>
          </a:prstGeom>
          <a:solidFill>
            <a:srgbClr val="EF7D1A">
              <a:alpha val="7843"/>
            </a:srgbClr>
          </a:solidFill>
          <a:ln w="9525">
            <a:solidFill>
              <a:srgbClr val="EF7D1A">
                <a:alpha val="33333"/>
              </a:srgbClr>
            </a:solidFill>
            <a:prstDash val="solid"/>
          </a:ln>
        </p:spPr>
      </p:sp>
      <p:pic>
        <p:nvPicPr>
          <p:cNvPr id="48" name="图片 4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15250" y="1333500"/>
            <a:ext cx="142875" cy="142875"/>
          </a:xfrm>
          <a:prstGeom prst="rect">
            <a:avLst/>
          </a:prstGeom>
        </p:spPr>
      </p:pic>
      <p:sp>
        <p:nvSpPr>
          <p:cNvPr id="21" name="slide3-zoom-bottom-label"/>
          <p:cNvSpPr>
            <a:spLocks noGrp="1"/>
          </p:cNvSpPr>
          <p:nvPr/>
        </p:nvSpPr>
        <p:spPr>
          <a:xfrm>
            <a:off x="7924800" y="1314450"/>
            <a:ext cx="819150" cy="1714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900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00" b="1">
                <a:solidFill>
                  <a:srgbClr val="EF7D1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局部放大 02</a:t>
            </a:r>
            <a:endParaRPr sz="900" b="1">
              <a:solidFill>
                <a:srgbClr val="EF7D1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50" name="图片 43"/>
          <p:cNvPicPr>
            <a:picLocks noChangeAspect="1"/>
          </p:cNvPicPr>
          <p:nvPr/>
        </p:nvPicPr>
        <p:blipFill>
          <a:blip r:embed="rId9"/>
          <a:srcRect l="4212" r="4212"/>
          <a:stretch>
            <a:fillRect/>
          </a:stretch>
        </p:blipFill>
        <p:spPr>
          <a:xfrm>
            <a:off x="7610475" y="1638300"/>
            <a:ext cx="3590925" cy="4533900"/>
          </a:xfrm>
          <a:prstGeom prst="round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>
            <a:spLocks noGrp="1"/>
          </p:cNvSpPr>
          <p:nvPr/>
        </p:nvSpPr>
        <p:spPr>
          <a:xfrm>
            <a:off x="2279650" y="2138680"/>
            <a:ext cx="725868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https://www.doubao.com/thread/x91b26652862787af8935ce1234c8513c</a:t>
            </a:r>
          </a:p>
        </p:txBody>
      </p:sp>
      <p:sp>
        <p:nvSpPr>
          <p:cNvPr id="3" name="designed-background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AFF"/>
          </a:solidFill>
          <a:ln w="0">
            <a:noFill/>
            <a:prstDash val="solid"/>
          </a:ln>
        </p:spPr>
      </p:sp>
      <p:sp>
        <p:nvSpPr>
          <p:cNvPr id="4" name="top-accent"/>
          <p:cNvSpPr>
            <a:spLocks noGrp="1"/>
          </p:cNvSpPr>
          <p:nvPr/>
        </p:nvSpPr>
        <p:spPr>
          <a:xfrm>
            <a:off x="0" y="0"/>
            <a:ext cx="12192000" cy="171450"/>
          </a:xfrm>
          <a:prstGeom prst="rect">
            <a:avLst/>
          </a:prstGeom>
          <a:solidFill>
            <a:srgbClr val="EEF5FF"/>
          </a:solidFill>
          <a:ln w="0">
            <a:noFill/>
            <a:prstDash val="solid"/>
          </a:ln>
        </p:spPr>
      </p:sp>
      <p:pic>
        <p:nvPicPr>
          <p:cNvPr id="24" name="图片 2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6250" y="361950"/>
            <a:ext cx="266700" cy="266700"/>
          </a:xfrm>
          <a:prstGeom prst="rect">
            <a:avLst/>
          </a:prstGeom>
        </p:spPr>
      </p:pic>
      <p:sp>
        <p:nvSpPr>
          <p:cNvPr id="6" name="section-title"/>
          <p:cNvSpPr>
            <a:spLocks noGrp="1"/>
          </p:cNvSpPr>
          <p:nvPr/>
        </p:nvSpPr>
        <p:spPr>
          <a:xfrm>
            <a:off x="857250" y="304800"/>
            <a:ext cx="6858000" cy="3238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2025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2025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原始来源链接</a:t>
            </a:r>
            <a:endParaRPr sz="2025" b="1">
              <a:solidFill>
                <a:srgbClr val="0B1220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section-subtitle"/>
          <p:cNvSpPr>
            <a:spLocks noGrp="1"/>
          </p:cNvSpPr>
          <p:nvPr/>
        </p:nvSpPr>
        <p:spPr>
          <a:xfrm>
            <a:off x="857250" y="638175"/>
            <a:ext cx="7810500" cy="2095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975" b="1">
                <a:solidFill>
                  <a:srgbClr val="5B677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75" b="1">
                <a:solidFill>
                  <a:srgbClr val="5B677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URL 原样保留，可直接复制或点击访问</a:t>
            </a:r>
            <a:endParaRPr sz="975" b="1">
              <a:solidFill>
                <a:srgbClr val="5B677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8" name="section-rule"/>
          <p:cNvSpPr>
            <a:spLocks noGrp="1"/>
          </p:cNvSpPr>
          <p:nvPr/>
        </p:nvSpPr>
        <p:spPr>
          <a:xfrm>
            <a:off x="476250" y="933450"/>
            <a:ext cx="11239500" cy="12383"/>
          </a:xfrm>
          <a:prstGeom prst="rect">
            <a:avLst/>
          </a:prstGeom>
          <a:solidFill>
            <a:srgbClr val="C8D7EF"/>
          </a:solidFill>
          <a:ln w="0">
            <a:noFill/>
            <a:prstDash val="solid"/>
          </a:ln>
        </p:spPr>
      </p:sp>
      <p:sp>
        <p:nvSpPr>
          <p:cNvPr id="9" name="source-card"/>
          <p:cNvSpPr>
            <a:spLocks noGrp="1"/>
          </p:cNvSpPr>
          <p:nvPr/>
        </p:nvSpPr>
        <p:spPr>
          <a:xfrm>
            <a:off x="1695450" y="1695450"/>
            <a:ext cx="8801100" cy="2705100"/>
          </a:xfrm>
          <a:prstGeom prst="roundRect">
            <a:avLst>
              <a:gd name="adj" fmla="val 6338"/>
            </a:avLst>
          </a:prstGeom>
          <a:solidFill>
            <a:srgbClr val="FFFFFF"/>
          </a:solidFill>
          <a:ln w="14288">
            <a:solidFill>
              <a:srgbClr val="D7C9F2"/>
            </a:solidFill>
            <a:prstDash val="solid"/>
          </a:ln>
        </p:spPr>
      </p:sp>
      <p:sp>
        <p:nvSpPr>
          <p:cNvPr id="10" name="source-accent"/>
          <p:cNvSpPr>
            <a:spLocks noGrp="1"/>
          </p:cNvSpPr>
          <p:nvPr/>
        </p:nvSpPr>
        <p:spPr>
          <a:xfrm>
            <a:off x="1695450" y="1695450"/>
            <a:ext cx="95250" cy="2705100"/>
          </a:xfrm>
          <a:prstGeom prst="roundRect">
            <a:avLst>
              <a:gd name="adj" fmla="val 50000"/>
            </a:avLst>
          </a:prstGeom>
          <a:solidFill>
            <a:srgbClr val="6E42C1"/>
          </a:solidFill>
          <a:ln w="0">
            <a:noFill/>
            <a:prstDash val="solid"/>
          </a:ln>
        </p:spPr>
      </p:sp>
      <p:pic>
        <p:nvPicPr>
          <p:cNvPr id="30" name="图片 26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171700" y="2114550"/>
            <a:ext cx="514350" cy="514350"/>
          </a:xfrm>
          <a:prstGeom prst="rect">
            <a:avLst/>
          </a:prstGeom>
        </p:spPr>
      </p:pic>
      <p:sp>
        <p:nvSpPr>
          <p:cNvPr id="12" name="source-label"/>
          <p:cNvSpPr>
            <a:spLocks noGrp="1"/>
          </p:cNvSpPr>
          <p:nvPr/>
        </p:nvSpPr>
        <p:spPr>
          <a:xfrm>
            <a:off x="2952750" y="2047875"/>
            <a:ext cx="2286000" cy="2857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/>
          </a:bodyPr>
          <a:lstStyle/>
          <a:p>
            <a:pPr algn="l">
              <a:buNone/>
              <a:defRPr sz="1350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350" b="1">
                <a:solidFill>
                  <a:srgbClr val="0B1220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来源 URL</a:t>
            </a:r>
            <a:endParaRPr sz="1350" b="1">
              <a:solidFill>
                <a:srgbClr val="0B1220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source-url"/>
          <p:cNvSpPr>
            <a:spLocks noGrp="1"/>
          </p:cNvSpPr>
          <p:nvPr/>
        </p:nvSpPr>
        <p:spPr>
          <a:xfrm>
            <a:off x="2952750" y="2457450"/>
            <a:ext cx="6781800" cy="781050"/>
          </a:xfrm>
          <a:prstGeom prst="rect">
            <a:avLst/>
          </a:prstGeom>
          <a:solidFill>
            <a:srgbClr val="F5F8FF"/>
          </a:solidFill>
          <a:ln w="0">
            <a:noFill/>
            <a:prstDash val="solid"/>
          </a:ln>
        </p:spPr>
        <p:txBody>
          <a:bodyPr wrap="square" lIns="171450" tIns="152400" rIns="171450" bIns="152400" anchor="t">
            <a:normAutofit fontScale="94697"/>
          </a:bodyPr>
          <a:lstStyle/>
          <a:p>
            <a:pPr algn="l">
              <a:buNone/>
              <a:defRPr sz="1650" b="0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1650" b="0">
                <a:solidFill>
                  <a:srgbClr val="0D4EA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hlinkClick r:id="rId3"/>
              </a:rPr>
              <a:t>https://www.doubao.com/thread/x91b26652862787af8935ce1234c8513c</a:t>
            </a:r>
            <a:endParaRPr sz="1650" b="0">
              <a:solidFill>
                <a:srgbClr val="0D4EA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  <a:hlinkClick r:id="rId3"/>
            </a:endParaRPr>
          </a:p>
        </p:txBody>
      </p:sp>
      <p:sp>
        <p:nvSpPr>
          <p:cNvPr id="14" name="source-chip"/>
          <p:cNvSpPr>
            <a:spLocks noGrp="1"/>
          </p:cNvSpPr>
          <p:nvPr/>
        </p:nvSpPr>
        <p:spPr>
          <a:xfrm>
            <a:off x="2952750" y="3448050"/>
            <a:ext cx="1619250" cy="323850"/>
          </a:xfrm>
          <a:prstGeom prst="roundRect">
            <a:avLst>
              <a:gd name="adj" fmla="val 50000"/>
            </a:avLst>
          </a:prstGeom>
          <a:solidFill>
            <a:srgbClr val="F2ECFF"/>
          </a:solidFill>
          <a:ln w="9525">
            <a:solidFill>
              <a:srgbClr val="D7C9F2"/>
            </a:solidFill>
            <a:prstDash val="solid"/>
          </a:ln>
        </p:spPr>
      </p:sp>
      <p:sp>
        <p:nvSpPr>
          <p:cNvPr id="15" name="source-chip-text"/>
          <p:cNvSpPr>
            <a:spLocks noGrp="1"/>
          </p:cNvSpPr>
          <p:nvPr/>
        </p:nvSpPr>
        <p:spPr>
          <a:xfrm>
            <a:off x="3238500" y="3524250"/>
            <a:ext cx="1047750" cy="15240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rmAutofit fontScale="90000"/>
          </a:bodyPr>
          <a:lstStyle/>
          <a:p>
            <a:pPr algn="ctr">
              <a:buNone/>
              <a:defRPr sz="975" b="1">
                <a:solidFill>
                  <a:srgbClr val="6E42C1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r>
              <a:rPr sz="975" b="1">
                <a:solidFill>
                  <a:srgbClr val="6E42C1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hlinkClick r:id="rId4" tooltip="" action="ppaction://hlinkfile"/>
              </a:rPr>
              <a:t>豆包</a:t>
            </a:r>
            <a:r>
              <a:rPr lang="zh-CN" sz="975" b="1">
                <a:solidFill>
                  <a:srgbClr val="6E42C1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  <a:hlinkClick r:id="rId4" tooltip="" action="ppaction://hlinkfile"/>
              </a:rPr>
              <a:t>链接</a:t>
            </a:r>
            <a:endParaRPr lang="zh-CN" sz="975" b="1">
              <a:solidFill>
                <a:srgbClr val="6E42C1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pic>
        <p:nvPicPr>
          <p:cNvPr id="35" name="图片 3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2350" y="2708910"/>
            <a:ext cx="361950" cy="361950"/>
          </a:xfrm>
          <a:prstGeom prst="rect">
            <a:avLst/>
          </a:prstGeom>
        </p:spPr>
      </p:pic>
      <p:sp>
        <p:nvSpPr>
          <p:cNvPr id="17" name="source-footer"/>
          <p:cNvSpPr>
            <a:spLocks noGrp="1"/>
          </p:cNvSpPr>
          <p:nvPr/>
        </p:nvSpPr>
        <p:spPr>
          <a:xfrm>
            <a:off x="2495550" y="5410200"/>
            <a:ext cx="6724650" cy="361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ctr">
            <a:normAutofit/>
          </a:bodyPr>
          <a:lstStyle/>
          <a:p>
            <a:pPr algn="ctr">
              <a:buNone/>
              <a:defRPr sz="1200" b="0">
                <a:solidFill>
                  <a:srgbClr val="5B677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defRPr>
            </a:pPr>
            <a:endParaRPr sz="1200" b="0">
              <a:solidFill>
                <a:srgbClr val="5B677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0&quot;:[20081149]}"/>
</p:tagLst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2303</Words>
  <Application>WPS 演示</Application>
  <PresentationFormat>Converted Presentation</PresentationFormat>
  <Paragraphs>443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Arial</vt:lpstr>
      <vt:lpstr>宋体</vt:lpstr>
      <vt:lpstr>Wingdings</vt:lpstr>
      <vt:lpstr>PingFang SC</vt:lpstr>
      <vt:lpstr>Microsoft YaHei UI</vt:lpstr>
      <vt:lpstr>Thonburi</vt:lpstr>
      <vt:lpstr>微软雅黑</vt:lpstr>
      <vt:lpstr>微软雅黑</vt:lpstr>
      <vt:lpstr>汉仪旗黑</vt:lpstr>
      <vt:lpstr>宋体</vt:lpstr>
      <vt:lpstr>Arial Unicode MS</vt:lpstr>
      <vt:lpstr>汉仪书宋二KW</vt:lpstr>
      <vt:lpstr>Calibri</vt:lpstr>
      <vt:lpstr>Helvetica Neue</vt:lpstr>
      <vt:lpstr>Microsoft YaHei UI</vt:lpstr>
      <vt:lpstr>微软雅黑</vt:lpstr>
      <vt:lpstr>苹方-简</vt:lpstr>
      <vt:lpstr>ChatGPT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梁旭</cp:lastModifiedBy>
  <cp:revision>4</cp:revision>
  <dcterms:created xsi:type="dcterms:W3CDTF">2026-06-17T03:25:12Z</dcterms:created>
  <dcterms:modified xsi:type="dcterms:W3CDTF">2026-06-17T03:25:12Z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36C7F814CE1AA27EA20E326A49F379AC_42</vt:lpwstr>
  </property>
  <property fmtid="{D5CDD505-2E9C-101B-9397-08002B2CF9AE}" pid="3" name="KSOProductBuildVer">
    <vt:lpwstr>2052-7.4.1.8983</vt:lpwstr>
  </property>
</Properties>
</file>