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136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9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9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9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9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6.xml"/><Relationship Id="rId7" Type="http://schemas.openxmlformats.org/officeDocument/2006/relationships/image" Target="../media/image2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1463040"/>
            <a:ext cx="10698480" cy="1371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5400" b="1">
                <a:solidFill>
                  <a:srgbClr val="FFFFFF"/>
                </a:solidFill>
                <a:latin typeface="SF Pro Display"/>
              </a:rPr>
              <a:t>GEO 创始团队介绍</a:t>
            </a:r>
            <a:endParaRPr sz="5400" b="1">
              <a:solidFill>
                <a:srgbClr val="FFFFFF"/>
              </a:solidFill>
              <a:latin typeface="SF Pro Display"/>
            </a:endParaRPr>
          </a:p>
          <a:p>
            <a:pPr>
              <a:spcBef>
                <a:spcPts val="800"/>
              </a:spcBef>
            </a:pPr>
            <a:r>
              <a:rPr sz="1800">
                <a:solidFill>
                  <a:srgbClr val="D1D1D6"/>
                </a:solidFill>
                <a:latin typeface="SF Pro Display"/>
              </a:rPr>
              <a:t>面向 AI 搜索与大模型问答的生成式引擎推荐优化产品</a:t>
            </a:r>
            <a:endParaRPr sz="1800">
              <a:solidFill>
                <a:srgbClr val="D1D1D6"/>
              </a:solidFill>
              <a:latin typeface="SF Pro Display"/>
            </a:endParaRPr>
          </a:p>
          <a:p>
            <a:pPr>
              <a:spcBef>
                <a:spcPts val="600"/>
              </a:spcBef>
            </a:pPr>
            <a:r>
              <a:rPr sz="1400" b="1">
                <a:solidFill>
                  <a:srgbClr val="0A84FF"/>
                </a:solidFill>
                <a:latin typeface="SF Pro Display"/>
              </a:rPr>
              <a:t>让品牌在 AI 生成结果中被看见、被理解、被推荐。</a:t>
            </a:r>
            <a:endParaRPr sz="1400" b="1">
              <a:solidFill>
                <a:srgbClr val="0A84FF"/>
              </a:solidFill>
              <a:latin typeface="SF Pro Display"/>
            </a:endParaRPr>
          </a:p>
        </p:txBody>
      </p:sp>
      <p:sp>
        <p:nvSpPr>
          <p:cNvPr id="5" name="Rounded Rectangle 4"/>
          <p:cNvSpPr/>
          <p:nvPr>
            <p:custDataLst>
              <p:tags r:id="rId1"/>
            </p:custDataLst>
          </p:nvPr>
        </p:nvSpPr>
        <p:spPr>
          <a:xfrm>
            <a:off x="731520" y="4023360"/>
            <a:ext cx="5120640" cy="2103120"/>
          </a:xfrm>
          <a:prstGeom prst="roundRect">
            <a:avLst>
              <a:gd name="adj" fmla="val 5000"/>
            </a:avLst>
          </a:prstGeom>
          <a:solidFill>
            <a:srgbClr val="161618"/>
          </a:solidFill>
          <a:ln w="19050">
            <a:solidFill>
              <a:srgbClr val="2C2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slide_3_img_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60120" y="4251960"/>
            <a:ext cx="1234440" cy="1645920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423160" y="4297680"/>
            <a:ext cx="3200400" cy="1554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2200" b="1">
                <a:solidFill>
                  <a:srgbClr val="FFFFFF"/>
                </a:solidFill>
                <a:latin typeface="SF Pro Display"/>
              </a:rPr>
              <a:t>梁旭</a:t>
            </a:r>
            <a:endParaRPr sz="2200" b="1">
              <a:solidFill>
                <a:srgbClr val="FFFFFF"/>
              </a:solidFill>
              <a:latin typeface="SF Pro Display"/>
            </a:endParaRPr>
          </a:p>
          <a:p>
            <a:pPr>
              <a:spcBef>
                <a:spcPts val="400"/>
              </a:spcBef>
            </a:pPr>
            <a:r>
              <a:rPr sz="1300" b="1">
                <a:solidFill>
                  <a:srgbClr val="D1D1D6"/>
                </a:solidFill>
                <a:latin typeface="SF Pro Display"/>
              </a:rPr>
              <a:t>创始团队 · 技术负责人</a:t>
            </a:r>
            <a:endParaRPr sz="1300" b="1">
              <a:solidFill>
                <a:srgbClr val="D1D1D6"/>
              </a:solidFill>
              <a:latin typeface="SF Pro Display"/>
            </a:endParaRPr>
          </a:p>
          <a:p>
            <a:pPr>
              <a:spcBef>
                <a:spcPts val="1000"/>
              </a:spcBef>
            </a:pPr>
            <a:r>
              <a:rPr sz="1100">
                <a:solidFill>
                  <a:schemeClr val="bg1"/>
                </a:solidFill>
                <a:latin typeface="SF Pro Display"/>
              </a:rPr>
              <a:t>人工智能 × 全栈研发 × 产品工程化
负责产品技术架构与 AI 场景工程落地。</a:t>
            </a:r>
            <a:endParaRPr sz="1100">
              <a:solidFill>
                <a:schemeClr val="bg1"/>
              </a:solidFill>
              <a:latin typeface="SF Pro Display"/>
            </a:endParaRPr>
          </a:p>
        </p:txBody>
      </p:sp>
      <p:sp>
        <p:nvSpPr>
          <p:cNvPr id="8" name="Rounded Rectangle 7"/>
          <p:cNvSpPr/>
          <p:nvPr>
            <p:custDataLst>
              <p:tags r:id="rId5"/>
            </p:custDataLst>
          </p:nvPr>
        </p:nvSpPr>
        <p:spPr>
          <a:xfrm>
            <a:off x="6309360" y="4023360"/>
            <a:ext cx="5120640" cy="2103120"/>
          </a:xfrm>
          <a:prstGeom prst="roundRect">
            <a:avLst>
              <a:gd name="adj" fmla="val 5000"/>
            </a:avLst>
          </a:prstGeom>
          <a:solidFill>
            <a:srgbClr val="161618"/>
          </a:solidFill>
          <a:ln w="19050">
            <a:solidFill>
              <a:srgbClr val="2C2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slide_4_img_4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37960" y="4251960"/>
            <a:ext cx="1234440" cy="1645920"/>
          </a:xfrm>
          <a:prstGeom prst="rect">
            <a:avLst/>
          </a:prstGeom>
        </p:spPr>
      </p:pic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8001000" y="4297680"/>
            <a:ext cx="3200400" cy="1554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2200" b="1">
                <a:solidFill>
                  <a:srgbClr val="FFFFFF"/>
                </a:solidFill>
                <a:latin typeface="SF Pro Display"/>
              </a:rPr>
              <a:t>宫磊</a:t>
            </a:r>
            <a:endParaRPr sz="2200" b="1">
              <a:solidFill>
                <a:srgbClr val="FFFFFF"/>
              </a:solidFill>
              <a:latin typeface="SF Pro Display"/>
            </a:endParaRPr>
          </a:p>
          <a:p>
            <a:pPr>
              <a:spcBef>
                <a:spcPts val="400"/>
              </a:spcBef>
            </a:pPr>
            <a:r>
              <a:rPr sz="1300" b="1">
                <a:solidFill>
                  <a:srgbClr val="D1D1D6"/>
                </a:solidFill>
                <a:latin typeface="SF Pro Display"/>
              </a:rPr>
              <a:t>创始团队 · 质量与工程效能负责人</a:t>
            </a:r>
            <a:endParaRPr sz="1300" b="1">
              <a:solidFill>
                <a:srgbClr val="D1D1D6"/>
              </a:solidFill>
              <a:latin typeface="SF Pro Display"/>
            </a:endParaRPr>
          </a:p>
          <a:p>
            <a:pPr>
              <a:spcBef>
                <a:spcPts val="1000"/>
              </a:spcBef>
            </a:pPr>
            <a:r>
              <a:rPr sz="1100">
                <a:solidFill>
                  <a:schemeClr val="bg1"/>
                </a:solidFill>
                <a:latin typeface="SF Pro Display"/>
              </a:rPr>
              <a:t>测试研发 × AI 产品验证 × 工程质量体系
负责评测体系、稳定性保障与交付提效。</a:t>
            </a:r>
            <a:endParaRPr sz="1100">
              <a:solidFill>
                <a:schemeClr val="bg1"/>
              </a:solidFill>
              <a:latin typeface="SF Pro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822960"/>
            <a:ext cx="10698480" cy="731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3600" b="1">
                <a:solidFill>
                  <a:srgbClr val="FFFFFF"/>
                </a:solidFill>
                <a:latin typeface="SF Pro Display"/>
              </a:rPr>
              <a:t>我们正在做什么：GEO</a:t>
            </a:r>
            <a:endParaRPr sz="3600" b="1">
              <a:solidFill>
                <a:srgbClr val="FFFFFF"/>
              </a:solidFill>
              <a:latin typeface="SF Pro Display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1520" y="1828800"/>
            <a:ext cx="3657600" cy="4297680"/>
          </a:xfrm>
          <a:prstGeom prst="roundRect">
            <a:avLst>
              <a:gd name="adj" fmla="val 5000"/>
            </a:avLst>
          </a:prstGeom>
          <a:solidFill>
            <a:srgbClr val="161618"/>
          </a:solidFill>
          <a:ln w="19050">
            <a:solidFill>
              <a:srgbClr val="2C2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005840" y="2103120"/>
            <a:ext cx="3108960" cy="37490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200" b="1">
                <a:solidFill>
                  <a:srgbClr val="0A84FF"/>
                </a:solidFill>
                <a:latin typeface="SF Pro Display"/>
              </a:rPr>
              <a:t>Generative Engine Optimization</a:t>
            </a:r>
            <a:endParaRPr sz="1200" b="1">
              <a:solidFill>
                <a:srgbClr val="0A84FF"/>
              </a:solidFill>
              <a:latin typeface="SF Pro Display"/>
            </a:endParaRPr>
          </a:p>
          <a:p>
            <a:pPr>
              <a:spcBef>
                <a:spcPts val="600"/>
              </a:spcBef>
            </a:pPr>
            <a:r>
              <a:rPr sz="2400" b="1">
                <a:solidFill>
                  <a:srgbClr val="FFFFFF"/>
                </a:solidFill>
                <a:latin typeface="SF Pro Display"/>
              </a:rPr>
              <a:t>生成式引擎推荐优化</a:t>
            </a:r>
            <a:endParaRPr sz="2400" b="1">
              <a:solidFill>
                <a:srgbClr val="FFFFFF"/>
              </a:solidFill>
              <a:latin typeface="SF Pro Display"/>
            </a:endParaRPr>
          </a:p>
          <a:p>
            <a:pPr>
              <a:spcBef>
                <a:spcPts val="1400"/>
              </a:spcBef>
            </a:pPr>
            <a:r>
              <a:rPr sz="1300">
                <a:solidFill>
                  <a:srgbClr val="D1D1D6"/>
                </a:solidFill>
                <a:latin typeface="SF Pro Display"/>
              </a:rPr>
              <a:t>围绕 AI 搜索、大模型问答与生成式推荐场景，帮助品牌构建可被模型理解、引用与推荐的内容资产。</a:t>
            </a:r>
            <a:endParaRPr sz="1300">
              <a:solidFill>
                <a:srgbClr val="D1D1D6"/>
              </a:solidFill>
              <a:latin typeface="SF Pro Display"/>
            </a:endParaRPr>
          </a:p>
          <a:p>
            <a:pPr>
              <a:spcBef>
                <a:spcPts val="1400"/>
              </a:spcBef>
            </a:pPr>
            <a:r>
              <a:rPr sz="1200">
                <a:solidFill>
                  <a:schemeClr val="bg1"/>
                </a:solidFill>
                <a:latin typeface="SF Pro Display"/>
              </a:rPr>
              <a:t>从“搜索排名”走向“AI 答案推荐”：
GEO 关注品牌是否能出现在生成式引擎的回答、总结、推荐与决策链路中。</a:t>
            </a:r>
            <a:endParaRPr sz="1200">
              <a:solidFill>
                <a:schemeClr val="bg1"/>
              </a:solidFill>
              <a:latin typeface="SF Pro Display"/>
            </a:endParaRPr>
          </a:p>
        </p:txBody>
      </p:sp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4663440" y="1828800"/>
            <a:ext cx="6766560" cy="1280160"/>
          </a:xfrm>
          <a:prstGeom prst="roundRect">
            <a:avLst>
              <a:gd name="adj" fmla="val 5000"/>
            </a:avLst>
          </a:prstGeom>
          <a:solidFill>
            <a:srgbClr val="161618"/>
          </a:solidFill>
          <a:ln w="19050">
            <a:solidFill>
              <a:srgbClr val="2C2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4937760" y="2011680"/>
            <a:ext cx="7315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0A84FF"/>
                </a:solidFill>
                <a:latin typeface="SF Pro Display"/>
              </a:rPr>
              <a:t>01</a:t>
            </a:r>
            <a:endParaRPr sz="2800" b="1">
              <a:solidFill>
                <a:srgbClr val="0A84FF"/>
              </a:solidFill>
              <a:latin typeface="SF Pro Display"/>
            </a:endParaRP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5760720" y="2057400"/>
            <a:ext cx="5394960" cy="8229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F Pro Display"/>
              </a:rPr>
              <a:t>语义资产</a:t>
            </a:r>
            <a:endParaRPr sz="1600" b="1">
              <a:solidFill>
                <a:srgbClr val="FFFFFF"/>
              </a:solidFill>
              <a:latin typeface="SF Pro Display"/>
            </a:endParaRPr>
          </a:p>
          <a:p>
            <a:pPr>
              <a:spcBef>
                <a:spcPts val="400"/>
              </a:spcBef>
            </a:pPr>
            <a:r>
              <a:rPr sz="1300">
                <a:solidFill>
                  <a:srgbClr val="D1D1D6"/>
                </a:solidFill>
                <a:latin typeface="SF Pro Display"/>
              </a:rPr>
              <a:t>把品牌、产品、案例与专业内容整理成更易被模型识别的结构。</a:t>
            </a:r>
            <a:endParaRPr sz="1300">
              <a:solidFill>
                <a:srgbClr val="D1D1D6"/>
              </a:solidFill>
              <a:latin typeface="SF Pro Display"/>
            </a:endParaRPr>
          </a:p>
        </p:txBody>
      </p:sp>
      <p:sp>
        <p:nvSpPr>
          <p:cNvPr id="9" name="Rounded Rectangle 8"/>
          <p:cNvSpPr/>
          <p:nvPr>
            <p:custDataLst>
              <p:tags r:id="rId4"/>
            </p:custDataLst>
          </p:nvPr>
        </p:nvSpPr>
        <p:spPr>
          <a:xfrm>
            <a:off x="4663440" y="3337560"/>
            <a:ext cx="6766560" cy="1280160"/>
          </a:xfrm>
          <a:prstGeom prst="roundRect">
            <a:avLst>
              <a:gd name="adj" fmla="val 5000"/>
            </a:avLst>
          </a:prstGeom>
          <a:solidFill>
            <a:srgbClr val="161618"/>
          </a:solidFill>
          <a:ln w="19050">
            <a:solidFill>
              <a:srgbClr val="2C2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4937760" y="3520440"/>
            <a:ext cx="7315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0A84FF"/>
                </a:solidFill>
                <a:latin typeface="SF Pro Display"/>
              </a:rPr>
              <a:t>02</a:t>
            </a:r>
            <a:endParaRPr sz="2800" b="1">
              <a:solidFill>
                <a:srgbClr val="0A84FF"/>
              </a:solidFill>
              <a:latin typeface="SF Pro Display"/>
            </a:endParaRP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5760720" y="3566160"/>
            <a:ext cx="5394960" cy="8229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F Pro Display"/>
              </a:rPr>
              <a:t>推荐触发</a:t>
            </a:r>
            <a:endParaRPr sz="1600" b="1">
              <a:solidFill>
                <a:srgbClr val="FFFFFF"/>
              </a:solidFill>
              <a:latin typeface="SF Pro Display"/>
            </a:endParaRPr>
          </a:p>
          <a:p>
            <a:pPr>
              <a:spcBef>
                <a:spcPts val="400"/>
              </a:spcBef>
            </a:pPr>
            <a:r>
              <a:rPr sz="1300">
                <a:solidFill>
                  <a:srgbClr val="D1D1D6"/>
                </a:solidFill>
                <a:latin typeface="SF Pro Display"/>
              </a:rPr>
              <a:t>围绕用户意图与问题场景，提升品牌在 AI 答案中的关联度。</a:t>
            </a:r>
            <a:endParaRPr sz="1300">
              <a:solidFill>
                <a:srgbClr val="D1D1D6"/>
              </a:solidFill>
              <a:latin typeface="SF Pro Display"/>
            </a:endParaRPr>
          </a:p>
        </p:txBody>
      </p:sp>
      <p:sp>
        <p:nvSpPr>
          <p:cNvPr id="12" name="Rounded Rectangle 11"/>
          <p:cNvSpPr/>
          <p:nvPr>
            <p:custDataLst>
              <p:tags r:id="rId7"/>
            </p:custDataLst>
          </p:nvPr>
        </p:nvSpPr>
        <p:spPr>
          <a:xfrm>
            <a:off x="4663440" y="4846320"/>
            <a:ext cx="6766560" cy="1280160"/>
          </a:xfrm>
          <a:prstGeom prst="roundRect">
            <a:avLst>
              <a:gd name="adj" fmla="val 5000"/>
            </a:avLst>
          </a:prstGeom>
          <a:solidFill>
            <a:srgbClr val="161618"/>
          </a:solidFill>
          <a:ln w="19050">
            <a:solidFill>
              <a:srgbClr val="2C2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4937760" y="5029200"/>
            <a:ext cx="7315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0A84FF"/>
                </a:solidFill>
                <a:latin typeface="SF Pro Display"/>
              </a:rPr>
              <a:t>03</a:t>
            </a:r>
            <a:endParaRPr sz="2800" b="1">
              <a:solidFill>
                <a:srgbClr val="0A84FF"/>
              </a:solidFill>
              <a:latin typeface="SF Pro Display"/>
            </a:endParaRPr>
          </a:p>
        </p:txBody>
      </p:sp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>
            <a:off x="5760720" y="5074920"/>
            <a:ext cx="5394960" cy="8229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F Pro Display"/>
              </a:rPr>
              <a:t>效果评估</a:t>
            </a:r>
            <a:endParaRPr sz="1600" b="1">
              <a:solidFill>
                <a:srgbClr val="FFFFFF"/>
              </a:solidFill>
              <a:latin typeface="SF Pro Display"/>
            </a:endParaRPr>
          </a:p>
          <a:p>
            <a:pPr>
              <a:spcBef>
                <a:spcPts val="400"/>
              </a:spcBef>
            </a:pPr>
            <a:r>
              <a:rPr sz="1300">
                <a:solidFill>
                  <a:srgbClr val="D1D1D6"/>
                </a:solidFill>
                <a:latin typeface="SF Pro Display"/>
              </a:rPr>
              <a:t>持续追踪曝光、引用、推荐语境与竞争对比，形成迭代闭环。</a:t>
            </a:r>
            <a:endParaRPr sz="1300">
              <a:solidFill>
                <a:srgbClr val="D1D1D6"/>
              </a:solidFill>
              <a:latin typeface="SF Pro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822960"/>
            <a:ext cx="10698480" cy="9144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3600" b="1">
                <a:solidFill>
                  <a:srgbClr val="FFFFFF"/>
                </a:solidFill>
                <a:latin typeface="SF Pro Display"/>
              </a:rPr>
              <a:t>梁旭｜创始团队 · 技术负责人</a:t>
            </a:r>
            <a:endParaRPr sz="3600" b="1">
              <a:solidFill>
                <a:srgbClr val="FFFFFF"/>
              </a:solidFill>
              <a:latin typeface="SF Pro Display"/>
            </a:endParaRPr>
          </a:p>
          <a:p>
            <a:pPr>
              <a:spcBef>
                <a:spcPts val="400"/>
              </a:spcBef>
            </a:pPr>
            <a:r>
              <a:rPr sz="1400" b="1">
                <a:solidFill>
                  <a:srgbClr val="0A84FF"/>
                </a:solidFill>
                <a:latin typeface="SF Pro Display"/>
              </a:rPr>
              <a:t>人工智能 × 全栈研发 × 产品工程化</a:t>
            </a:r>
            <a:endParaRPr sz="1400" b="1">
              <a:solidFill>
                <a:srgbClr val="0A84FF"/>
              </a:solidFill>
              <a:latin typeface="SF Pro Display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1520" y="1828800"/>
            <a:ext cx="3291840" cy="4297680"/>
          </a:xfrm>
          <a:prstGeom prst="roundRect">
            <a:avLst>
              <a:gd name="adj" fmla="val 5000"/>
            </a:avLst>
          </a:prstGeom>
          <a:solidFill>
            <a:srgbClr val="161618"/>
          </a:solidFill>
          <a:ln w="19050">
            <a:solidFill>
              <a:srgbClr val="2C2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slide_3_img_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2011680"/>
            <a:ext cx="2926080" cy="39319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97680" y="1828800"/>
            <a:ext cx="7132320" cy="4297680"/>
          </a:xfrm>
          <a:prstGeom prst="roundRect">
            <a:avLst>
              <a:gd name="adj" fmla="val 5000"/>
            </a:avLst>
          </a:prstGeom>
          <a:solidFill>
            <a:srgbClr val="161618"/>
          </a:solidFill>
          <a:ln w="19050">
            <a:solidFill>
              <a:srgbClr val="2C2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663440" y="2103120"/>
            <a:ext cx="6400800" cy="37490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F Pro Display"/>
              </a:rPr>
              <a:t>技术视角扎实，具备从算法理解、系统架构到前后端落地的完整工程经验。</a:t>
            </a:r>
            <a:endParaRPr sz="1600" b="1">
              <a:solidFill>
                <a:srgbClr val="FFFFFF"/>
              </a:solidFill>
              <a:latin typeface="SF Pro Display"/>
            </a:endParaRPr>
          </a:p>
          <a:p>
            <a:pPr>
              <a:spcBef>
                <a:spcPts val="1800"/>
              </a:spcBef>
            </a:pPr>
            <a:r>
              <a:rPr sz="1200" b="1">
                <a:solidFill>
                  <a:srgbClr val="0A84FF"/>
                </a:solidFill>
                <a:latin typeface="SF Pro Display"/>
              </a:rPr>
              <a:t>教育背景</a:t>
            </a:r>
            <a:endParaRPr sz="1200" b="1">
              <a:solidFill>
                <a:srgbClr val="0A84FF"/>
              </a:solidFill>
              <a:latin typeface="SF Pro Display"/>
            </a:endParaRPr>
          </a:p>
          <a:p>
            <a:pPr>
              <a:spcBef>
                <a:spcPts val="400"/>
              </a:spcBef>
            </a:pPr>
            <a:r>
              <a:rPr sz="1400">
                <a:solidFill>
                  <a:srgbClr val="D1D1D6"/>
                </a:solidFill>
                <a:latin typeface="SF Pro Display"/>
              </a:rPr>
              <a:t>硕士毕业于瑞典斯德哥尔摩大学，人工智能专业。</a:t>
            </a:r>
            <a:endParaRPr sz="1400">
              <a:solidFill>
                <a:srgbClr val="D1D1D6"/>
              </a:solidFill>
              <a:latin typeface="SF Pro Display"/>
            </a:endParaRPr>
          </a:p>
          <a:p>
            <a:pPr>
              <a:spcBef>
                <a:spcPts val="1800"/>
              </a:spcBef>
            </a:pPr>
            <a:r>
              <a:rPr sz="1200" b="1">
                <a:solidFill>
                  <a:srgbClr val="0A84FF"/>
                </a:solidFill>
                <a:latin typeface="SF Pro Display"/>
              </a:rPr>
              <a:t>产业经历</a:t>
            </a:r>
            <a:endParaRPr sz="1200" b="1">
              <a:solidFill>
                <a:srgbClr val="0A84FF"/>
              </a:solidFill>
              <a:latin typeface="SF Pro Display"/>
            </a:endParaRPr>
          </a:p>
          <a:p>
            <a:pPr>
              <a:spcBef>
                <a:spcPts val="400"/>
              </a:spcBef>
            </a:pPr>
            <a:r>
              <a:rPr sz="1400">
                <a:solidFill>
                  <a:srgbClr val="D1D1D6"/>
                </a:solidFill>
                <a:latin typeface="SF Pro Display"/>
              </a:rPr>
              <a:t>曾在中科寒武纪科技有限公司担任全栈研发工程师。</a:t>
            </a:r>
            <a:endParaRPr sz="1400">
              <a:solidFill>
                <a:srgbClr val="D1D1D6"/>
              </a:solidFill>
              <a:latin typeface="SF Pro Display"/>
            </a:endParaRPr>
          </a:p>
          <a:p>
            <a:pPr>
              <a:spcBef>
                <a:spcPts val="1800"/>
              </a:spcBef>
            </a:pPr>
            <a:r>
              <a:rPr sz="1200" b="1">
                <a:solidFill>
                  <a:srgbClr val="0A84FF"/>
                </a:solidFill>
                <a:latin typeface="SF Pro Display"/>
              </a:rPr>
              <a:t>GEO 分工</a:t>
            </a:r>
            <a:endParaRPr sz="1200" b="1">
              <a:solidFill>
                <a:srgbClr val="0A84FF"/>
              </a:solidFill>
              <a:latin typeface="SF Pro Display"/>
            </a:endParaRPr>
          </a:p>
          <a:p>
            <a:pPr>
              <a:spcBef>
                <a:spcPts val="400"/>
              </a:spcBef>
            </a:pPr>
            <a:r>
              <a:rPr sz="1400">
                <a:solidFill>
                  <a:srgbClr val="D1D1D6"/>
                </a:solidFill>
                <a:latin typeface="SF Pro Display"/>
              </a:rPr>
              <a:t>负责产品技术架构、核心功能研发与 AI 场景工程化落地。</a:t>
            </a:r>
            <a:endParaRPr sz="1400">
              <a:solidFill>
                <a:srgbClr val="D1D1D6"/>
              </a:solidFill>
              <a:latin typeface="SF Pro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822960"/>
            <a:ext cx="10698480" cy="9144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3600" b="1">
                <a:solidFill>
                  <a:srgbClr val="FFFFFF"/>
                </a:solidFill>
                <a:latin typeface="SF Pro Display"/>
              </a:rPr>
              <a:t>宫磊｜创始团队 · 质量与工程效能负责人</a:t>
            </a:r>
            <a:endParaRPr sz="3600" b="1">
              <a:solidFill>
                <a:srgbClr val="FFFFFF"/>
              </a:solidFill>
              <a:latin typeface="SF Pro Display"/>
            </a:endParaRPr>
          </a:p>
          <a:p>
            <a:pPr>
              <a:spcBef>
                <a:spcPts val="400"/>
              </a:spcBef>
            </a:pPr>
            <a:r>
              <a:rPr sz="1400" b="1">
                <a:solidFill>
                  <a:srgbClr val="0A84FF"/>
                </a:solidFill>
                <a:latin typeface="SF Pro Display"/>
              </a:rPr>
              <a:t>测试研发 × AI 产品验证 × 工程质量体系</a:t>
            </a:r>
            <a:endParaRPr sz="1400" b="1">
              <a:solidFill>
                <a:srgbClr val="0A84FF"/>
              </a:solidFill>
              <a:latin typeface="SF Pro Display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1520" y="1828800"/>
            <a:ext cx="3291840" cy="4297680"/>
          </a:xfrm>
          <a:prstGeom prst="roundRect">
            <a:avLst>
              <a:gd name="adj" fmla="val 5000"/>
            </a:avLst>
          </a:prstGeom>
          <a:solidFill>
            <a:srgbClr val="161618"/>
          </a:solidFill>
          <a:ln w="19050">
            <a:solidFill>
              <a:srgbClr val="2C2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slide_4_img_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2011680"/>
            <a:ext cx="2926080" cy="39319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97680" y="1828800"/>
            <a:ext cx="7132320" cy="4297680"/>
          </a:xfrm>
          <a:prstGeom prst="roundRect">
            <a:avLst>
              <a:gd name="adj" fmla="val 5000"/>
            </a:avLst>
          </a:prstGeom>
          <a:solidFill>
            <a:srgbClr val="161618"/>
          </a:solidFill>
          <a:ln w="19050">
            <a:solidFill>
              <a:srgbClr val="2C2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663440" y="2103120"/>
            <a:ext cx="6400800" cy="37490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F Pro Display"/>
              </a:rPr>
              <a:t>长期关注复杂 AI 产品的可测性、稳定性与交付效率，能够把研发过程转化为可持续迭代的质量闭环。</a:t>
            </a:r>
            <a:endParaRPr sz="1600" b="1">
              <a:solidFill>
                <a:srgbClr val="FFFFFF"/>
              </a:solidFill>
              <a:latin typeface="SF Pro Display"/>
            </a:endParaRPr>
          </a:p>
          <a:p>
            <a:pPr>
              <a:spcBef>
                <a:spcPts val="1800"/>
              </a:spcBef>
            </a:pPr>
            <a:r>
              <a:rPr sz="1200" b="1">
                <a:solidFill>
                  <a:srgbClr val="0A84FF"/>
                </a:solidFill>
                <a:latin typeface="SF Pro Display"/>
              </a:rPr>
              <a:t>教育背景</a:t>
            </a:r>
            <a:endParaRPr sz="1200" b="1">
              <a:solidFill>
                <a:srgbClr val="0A84FF"/>
              </a:solidFill>
              <a:latin typeface="SF Pro Display"/>
            </a:endParaRPr>
          </a:p>
          <a:p>
            <a:pPr>
              <a:spcBef>
                <a:spcPts val="400"/>
              </a:spcBef>
            </a:pPr>
            <a:r>
              <a:rPr sz="1400">
                <a:solidFill>
                  <a:srgbClr val="D1D1D6"/>
                </a:solidFill>
                <a:latin typeface="SF Pro Display"/>
              </a:rPr>
              <a:t>硕士毕业于中国科学技术大学。</a:t>
            </a:r>
            <a:endParaRPr sz="1400">
              <a:solidFill>
                <a:srgbClr val="D1D1D6"/>
              </a:solidFill>
              <a:latin typeface="SF Pro Display"/>
            </a:endParaRPr>
          </a:p>
          <a:p>
            <a:pPr>
              <a:spcBef>
                <a:spcPts val="1800"/>
              </a:spcBef>
            </a:pPr>
            <a:r>
              <a:rPr sz="1200" b="1">
                <a:solidFill>
                  <a:srgbClr val="0A84FF"/>
                </a:solidFill>
                <a:latin typeface="SF Pro Display"/>
              </a:rPr>
              <a:t>产业经历</a:t>
            </a:r>
            <a:endParaRPr sz="1200" b="1">
              <a:solidFill>
                <a:srgbClr val="0A84FF"/>
              </a:solidFill>
              <a:latin typeface="SF Pro Display"/>
            </a:endParaRPr>
          </a:p>
          <a:p>
            <a:pPr>
              <a:spcBef>
                <a:spcPts val="400"/>
              </a:spcBef>
            </a:pPr>
            <a:r>
              <a:rPr sz="1400">
                <a:solidFill>
                  <a:srgbClr val="D1D1D6"/>
                </a:solidFill>
                <a:latin typeface="SF Pro Display"/>
              </a:rPr>
              <a:t>曾在寒武纪、科大讯飞等公司担任测试研发工程师。</a:t>
            </a:r>
            <a:endParaRPr sz="1400">
              <a:solidFill>
                <a:srgbClr val="D1D1D6"/>
              </a:solidFill>
              <a:latin typeface="SF Pro Display"/>
            </a:endParaRPr>
          </a:p>
          <a:p>
            <a:pPr>
              <a:spcBef>
                <a:spcPts val="1800"/>
              </a:spcBef>
            </a:pPr>
            <a:r>
              <a:rPr sz="1200" b="1">
                <a:solidFill>
                  <a:srgbClr val="0A84FF"/>
                </a:solidFill>
                <a:latin typeface="SF Pro Display"/>
              </a:rPr>
              <a:t>GEO 分工</a:t>
            </a:r>
            <a:endParaRPr sz="1200" b="1">
              <a:solidFill>
                <a:srgbClr val="0A84FF"/>
              </a:solidFill>
              <a:latin typeface="SF Pro Display"/>
            </a:endParaRPr>
          </a:p>
          <a:p>
            <a:pPr>
              <a:spcBef>
                <a:spcPts val="400"/>
              </a:spcBef>
            </a:pPr>
            <a:r>
              <a:rPr sz="1400">
                <a:solidFill>
                  <a:srgbClr val="D1D1D6"/>
                </a:solidFill>
                <a:latin typeface="SF Pro Display"/>
              </a:rPr>
              <a:t>负责产品评测体系、稳定性保障与研发流程提效。</a:t>
            </a:r>
            <a:endParaRPr sz="1400">
              <a:solidFill>
                <a:srgbClr val="D1D1D6"/>
              </a:solidFill>
              <a:latin typeface="SF Pro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822960"/>
            <a:ext cx="10698480" cy="731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3600" b="1">
                <a:solidFill>
                  <a:srgbClr val="FFFFFF"/>
                </a:solidFill>
                <a:latin typeface="SF Pro Display"/>
              </a:rPr>
              <a:t>创始团队优势</a:t>
            </a:r>
            <a:endParaRPr sz="3600" b="1">
              <a:solidFill>
                <a:srgbClr val="FFFFFF"/>
              </a:solidFill>
              <a:latin typeface="SF Pro Displa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" y="1463040"/>
            <a:ext cx="1069848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sz="1600" b="1">
                <a:solidFill>
                  <a:srgbClr val="D1D1D6"/>
                </a:solidFill>
                <a:latin typeface="SF Pro Display"/>
              </a:rPr>
              <a:t>我们把 AI 技术理解、全栈工程能力与质量评测体系组合到同一个产品闭环中。</a:t>
            </a:r>
            <a:endParaRPr sz="1600" b="1">
              <a:solidFill>
                <a:srgbClr val="D1D1D6"/>
              </a:solidFill>
              <a:latin typeface="SF Pro Display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1520" y="2194560"/>
            <a:ext cx="3383280" cy="3017520"/>
          </a:xfrm>
          <a:prstGeom prst="roundRect">
            <a:avLst>
              <a:gd name="adj" fmla="val 5000"/>
            </a:avLst>
          </a:prstGeom>
          <a:solidFill>
            <a:srgbClr val="161618"/>
          </a:solidFill>
          <a:ln w="19050">
            <a:solidFill>
              <a:srgbClr val="2C2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05840" y="2468879"/>
            <a:ext cx="2834640" cy="24688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800" b="1">
                <a:solidFill>
                  <a:srgbClr val="FFFFFF"/>
                </a:solidFill>
                <a:latin typeface="SF Pro Display"/>
              </a:rPr>
              <a:t>AI 技术底座</a:t>
            </a:r>
            <a:endParaRPr sz="1800" b="1">
              <a:solidFill>
                <a:srgbClr val="FFFFFF"/>
              </a:solidFill>
              <a:latin typeface="SF Pro Display"/>
            </a:endParaRPr>
          </a:p>
          <a:p>
            <a:pPr>
              <a:spcBef>
                <a:spcPts val="1200"/>
              </a:spcBef>
            </a:pPr>
            <a:r>
              <a:rPr sz="1400">
                <a:solidFill>
                  <a:schemeClr val="bg1"/>
                </a:solidFill>
                <a:latin typeface="SF Pro Display"/>
              </a:rPr>
              <a:t>具备人工智能专业背景，理解大模型、语义检索与生成式推荐的技术逻辑。</a:t>
            </a:r>
            <a:endParaRPr sz="1400">
              <a:solidFill>
                <a:schemeClr val="bg1"/>
              </a:solidFill>
              <a:latin typeface="SF Pro Display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89120" y="2194560"/>
            <a:ext cx="3383280" cy="3017520"/>
          </a:xfrm>
          <a:prstGeom prst="roundRect">
            <a:avLst>
              <a:gd name="adj" fmla="val 5000"/>
            </a:avLst>
          </a:prstGeom>
          <a:solidFill>
            <a:srgbClr val="161618"/>
          </a:solidFill>
          <a:ln w="19050">
            <a:solidFill>
              <a:srgbClr val="2C2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4663440" y="2468879"/>
            <a:ext cx="2834640" cy="24688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800" b="1">
                <a:solidFill>
                  <a:srgbClr val="FFFFFF"/>
                </a:solidFill>
                <a:latin typeface="SF Pro Display"/>
              </a:rPr>
              <a:t>工程交付经验</a:t>
            </a:r>
            <a:endParaRPr sz="1800" b="1">
              <a:solidFill>
                <a:srgbClr val="FFFFFF"/>
              </a:solidFill>
              <a:latin typeface="SF Pro Display"/>
            </a:endParaRPr>
          </a:p>
          <a:p>
            <a:pPr>
              <a:spcBef>
                <a:spcPts val="1200"/>
              </a:spcBef>
            </a:pPr>
            <a:r>
              <a:rPr sz="1400">
                <a:solidFill>
                  <a:schemeClr val="bg1"/>
                </a:solidFill>
                <a:latin typeface="SF Pro Display"/>
              </a:rPr>
              <a:t>来自硬科技企业一线研发场景，具备从需求、架构到上线交付的工程实战经验。</a:t>
            </a:r>
            <a:endParaRPr sz="1400">
              <a:solidFill>
                <a:schemeClr val="bg1"/>
              </a:solidFill>
              <a:latin typeface="SF Pro Display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46720" y="2194560"/>
            <a:ext cx="3383280" cy="3017520"/>
          </a:xfrm>
          <a:prstGeom prst="roundRect">
            <a:avLst>
              <a:gd name="adj" fmla="val 5000"/>
            </a:avLst>
          </a:prstGeom>
          <a:solidFill>
            <a:srgbClr val="161618"/>
          </a:solidFill>
          <a:ln w="19050">
            <a:solidFill>
              <a:srgbClr val="2C2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321040" y="2468879"/>
            <a:ext cx="2834640" cy="24688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800" b="1">
                <a:solidFill>
                  <a:srgbClr val="FFFFFF"/>
                </a:solidFill>
                <a:latin typeface="SF Pro Display"/>
              </a:rPr>
              <a:t>质量评测体系</a:t>
            </a:r>
            <a:endParaRPr sz="1800" b="1">
              <a:solidFill>
                <a:srgbClr val="FFFFFF"/>
              </a:solidFill>
              <a:latin typeface="SF Pro Display"/>
            </a:endParaRPr>
          </a:p>
          <a:p>
            <a:pPr>
              <a:spcBef>
                <a:spcPts val="1200"/>
              </a:spcBef>
            </a:pPr>
            <a:r>
              <a:rPr sz="1400">
                <a:solidFill>
                  <a:schemeClr val="bg1"/>
                </a:solidFill>
                <a:latin typeface="SF Pro Display"/>
              </a:rPr>
              <a:t>以测试研发与自动化验证能力支撑产品稳定性，让 GEO 效果持续可衡量、可优化。</a:t>
            </a:r>
            <a:endParaRPr sz="1400">
              <a:solidFill>
                <a:schemeClr val="bg1"/>
              </a:solidFill>
              <a:latin typeface="SF Pro Displa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" y="5669280"/>
            <a:ext cx="1069848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sz="1500" b="1">
                <a:solidFill>
                  <a:srgbClr val="0A84FF"/>
                </a:solidFill>
                <a:latin typeface="SF Pro Display"/>
              </a:rPr>
              <a:t>AI 理解力  →  产品工程化  →  效果评测  →  持续迭代</a:t>
            </a:r>
            <a:endParaRPr sz="1500" b="1">
              <a:solidFill>
                <a:srgbClr val="0A84FF"/>
              </a:solidFill>
              <a:latin typeface="SF Pro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731520" y="822960"/>
            <a:ext cx="10698480" cy="731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3600" b="1">
                <a:solidFill>
                  <a:srgbClr val="FFFFFF"/>
                </a:solidFill>
                <a:latin typeface="SF Pro Display"/>
              </a:rPr>
              <a:t>可直接复制的宣传文案</a:t>
            </a:r>
            <a:endParaRPr sz="3600" b="1">
              <a:solidFill>
                <a:srgbClr val="FFFFFF"/>
              </a:solidFill>
              <a:latin typeface="SF Pro Display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1520" y="1828800"/>
            <a:ext cx="5120640" cy="4297680"/>
          </a:xfrm>
          <a:prstGeom prst="roundRect">
            <a:avLst>
              <a:gd name="adj" fmla="val 5000"/>
            </a:avLst>
          </a:prstGeom>
          <a:solidFill>
            <a:srgbClr val="161618"/>
          </a:solidFill>
          <a:ln w="19050">
            <a:solidFill>
              <a:srgbClr val="2C2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005840" y="2103120"/>
            <a:ext cx="4572000" cy="37490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800" b="1">
                <a:solidFill>
                  <a:srgbClr val="0A84FF"/>
                </a:solidFill>
                <a:latin typeface="SF Pro Display"/>
              </a:rPr>
              <a:t>标准宣传版本</a:t>
            </a:r>
            <a:endParaRPr sz="1800" b="1">
              <a:solidFill>
                <a:srgbClr val="0A84FF"/>
              </a:solidFill>
              <a:latin typeface="SF Pro Display"/>
            </a:endParaRPr>
          </a:p>
          <a:p>
            <a:pPr>
              <a:lnSpc>
                <a:spcPct val="125000"/>
              </a:lnSpc>
              <a:spcBef>
                <a:spcPts val="1200"/>
              </a:spcBef>
            </a:pPr>
            <a:r>
              <a:rPr sz="1300">
                <a:solidFill>
                  <a:schemeClr val="bg1"/>
                </a:solidFill>
                <a:latin typeface="SF Pro Display"/>
              </a:rPr>
              <a:t>GEO 是一款面向 AI 搜索、大模型问答与生成式推荐场景的品牌推荐优化产品。它通过语义资产建设、推荐触发优化与效果评估，帮助品牌提升在 AI 生成结果中的曝光质量、引用机会与推荐相关性。
创始团队具备人工智能、全栈研发、测试研发与工程质量体系经验，曾在寒武纪、科大讯飞等硬科技企业参与一线研发工作，具备从技术架构到产品落地的完整能力。</a:t>
            </a:r>
            <a:endParaRPr sz="1300">
              <a:solidFill>
                <a:schemeClr val="bg1"/>
              </a:solidFill>
              <a:latin typeface="SF Pro Display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09360" y="1828800"/>
            <a:ext cx="5120640" cy="2011680"/>
          </a:xfrm>
          <a:prstGeom prst="roundRect">
            <a:avLst>
              <a:gd name="adj" fmla="val 5000"/>
            </a:avLst>
          </a:prstGeom>
          <a:solidFill>
            <a:srgbClr val="161618"/>
          </a:solidFill>
          <a:ln w="19050">
            <a:solidFill>
              <a:srgbClr val="2C2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583680" y="2011680"/>
            <a:ext cx="4572000" cy="16459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600" b="1">
                <a:solidFill>
                  <a:srgbClr val="0A84FF"/>
                </a:solidFill>
                <a:latin typeface="SF Pro Display"/>
              </a:rPr>
              <a:t>一句话版本</a:t>
            </a:r>
            <a:endParaRPr sz="1600" b="1">
              <a:solidFill>
                <a:srgbClr val="0A84FF"/>
              </a:solidFill>
              <a:latin typeface="SF Pro Display"/>
            </a:endParaRPr>
          </a:p>
          <a:p>
            <a:pPr>
              <a:spcBef>
                <a:spcPts val="800"/>
              </a:spcBef>
            </a:pPr>
            <a:r>
              <a:rPr sz="1300">
                <a:solidFill>
                  <a:schemeClr val="bg1"/>
                </a:solidFill>
                <a:latin typeface="SF Pro Display"/>
              </a:rPr>
              <a:t>我们正在打造一款面向 AI 搜索与大模型问答的 GEO 产品，帮助品牌在生成式引擎时代被看见、被理解、被推荐。</a:t>
            </a:r>
            <a:endParaRPr sz="1300">
              <a:solidFill>
                <a:schemeClr val="bg1"/>
              </a:solidFill>
              <a:latin typeface="SF Pro Display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09360" y="4114800"/>
            <a:ext cx="5120640" cy="2011680"/>
          </a:xfrm>
          <a:prstGeom prst="roundRect">
            <a:avLst>
              <a:gd name="adj" fmla="val 5000"/>
            </a:avLst>
          </a:prstGeom>
          <a:solidFill>
            <a:srgbClr val="161618"/>
          </a:solidFill>
          <a:ln w="19050">
            <a:solidFill>
              <a:srgbClr val="2C2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4297680"/>
            <a:ext cx="4572000" cy="16459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600" b="1">
                <a:solidFill>
                  <a:srgbClr val="0A84FF"/>
                </a:solidFill>
                <a:latin typeface="SF Pro Display"/>
              </a:rPr>
              <a:t>团队介绍精简版</a:t>
            </a:r>
            <a:endParaRPr sz="1600" b="1">
              <a:solidFill>
                <a:srgbClr val="0A84FF"/>
              </a:solidFill>
              <a:latin typeface="SF Pro Display"/>
            </a:endParaRPr>
          </a:p>
          <a:p>
            <a:pPr>
              <a:spcBef>
                <a:spcPts val="800"/>
              </a:spcBef>
            </a:pPr>
            <a:r>
              <a:rPr sz="1250">
                <a:solidFill>
                  <a:schemeClr val="bg1"/>
                </a:solidFill>
                <a:latin typeface="SF Pro Display"/>
              </a:rPr>
              <a:t>• 梁旭：瑞典斯德哥尔摩大学 AI 硕士，前寒武纪全栈研发，负责产品架构与技术。
• 宫磊：中国科学技术大学硕士，前寒武纪/科大讯飞测试研发，负责评测体系与效能。</a:t>
            </a:r>
            <a:endParaRPr sz="1250">
              <a:solidFill>
                <a:schemeClr val="bg1"/>
              </a:solidFill>
              <a:latin typeface="SF Pro Display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165.6,&quot;left&quot;:57.6,&quot;top&quot;:316.8,&quot;width&quot;:842.4}"/>
</p:tagLst>
</file>

<file path=ppt/tags/tag10.xml><?xml version="1.0" encoding="utf-8"?>
<p:tagLst xmlns:p="http://schemas.openxmlformats.org/presentationml/2006/main">
  <p:tag name="KSO_WM_DIAGRAM_VIRTUALLY_FRAME" val="{&quot;height&quot;:338.4,&quot;left&quot;:367.2,&quot;top&quot;:144,&quot;width&quot;:532.8}"/>
</p:tagLst>
</file>

<file path=ppt/tags/tag11.xml><?xml version="1.0" encoding="utf-8"?>
<p:tagLst xmlns:p="http://schemas.openxmlformats.org/presentationml/2006/main">
  <p:tag name="KSO_WM_DIAGRAM_VIRTUALLY_FRAME" val="{&quot;height&quot;:338.4,&quot;left&quot;:367.2,&quot;top&quot;:144,&quot;width&quot;:532.8}"/>
</p:tagLst>
</file>

<file path=ppt/tags/tag12.xml><?xml version="1.0" encoding="utf-8"?>
<p:tagLst xmlns:p="http://schemas.openxmlformats.org/presentationml/2006/main">
  <p:tag name="KSO_WM_DIAGRAM_VIRTUALLY_FRAME" val="{&quot;height&quot;:338.4,&quot;left&quot;:367.2,&quot;top&quot;:144,&quot;width&quot;:532.8}"/>
</p:tagLst>
</file>

<file path=ppt/tags/tag13.xml><?xml version="1.0" encoding="utf-8"?>
<p:tagLst xmlns:p="http://schemas.openxmlformats.org/presentationml/2006/main">
  <p:tag name="KSO_WM_DIAGRAM_VIRTUALLY_FRAME" val="{&quot;height&quot;:338.4,&quot;left&quot;:367.2,&quot;top&quot;:144,&quot;width&quot;:532.8}"/>
</p:tagLst>
</file>

<file path=ppt/tags/tag14.xml><?xml version="1.0" encoding="utf-8"?>
<p:tagLst xmlns:p="http://schemas.openxmlformats.org/presentationml/2006/main">
  <p:tag name="KSO_WM_DIAGRAM_VIRTUALLY_FRAME" val="{&quot;height&quot;:338.4,&quot;left&quot;:367.2,&quot;top&quot;:144,&quot;width&quot;:532.8}"/>
</p:tagLst>
</file>

<file path=ppt/tags/tag15.xml><?xml version="1.0" encoding="utf-8"?>
<p:tagLst xmlns:p="http://schemas.openxmlformats.org/presentationml/2006/main">
  <p:tag name="KSO_WM_DIAGRAM_VIRTUALLY_FRAME" val="{&quot;height&quot;:338.4,&quot;left&quot;:367.2,&quot;top&quot;:144,&quot;width&quot;:532.8}"/>
</p:tagLst>
</file>

<file path=ppt/tags/tag2.xml><?xml version="1.0" encoding="utf-8"?>
<p:tagLst xmlns:p="http://schemas.openxmlformats.org/presentationml/2006/main">
  <p:tag name="KSO_WM_DIAGRAM_VIRTUALLY_FRAME" val="{&quot;height&quot;:165.6,&quot;left&quot;:57.6,&quot;top&quot;:316.8,&quot;width&quot;:842.4}"/>
</p:tagLst>
</file>

<file path=ppt/tags/tag3.xml><?xml version="1.0" encoding="utf-8"?>
<p:tagLst xmlns:p="http://schemas.openxmlformats.org/presentationml/2006/main">
  <p:tag name="KSO_WM_DIAGRAM_VIRTUALLY_FRAME" val="{&quot;height&quot;:165.6,&quot;left&quot;:57.6,&quot;top&quot;:316.8,&quot;width&quot;:842.4}"/>
</p:tagLst>
</file>

<file path=ppt/tags/tag4.xml><?xml version="1.0" encoding="utf-8"?>
<p:tagLst xmlns:p="http://schemas.openxmlformats.org/presentationml/2006/main">
  <p:tag name="KSO_WM_DIAGRAM_VIRTUALLY_FRAME" val="{&quot;height&quot;:165.6,&quot;left&quot;:57.6,&quot;top&quot;:316.8,&quot;width&quot;:842.4}"/>
</p:tagLst>
</file>

<file path=ppt/tags/tag5.xml><?xml version="1.0" encoding="utf-8"?>
<p:tagLst xmlns:p="http://schemas.openxmlformats.org/presentationml/2006/main">
  <p:tag name="KSO_WM_DIAGRAM_VIRTUALLY_FRAME" val="{&quot;height&quot;:165.6,&quot;left&quot;:57.6,&quot;top&quot;:316.8,&quot;width&quot;:842.4}"/>
</p:tagLst>
</file>

<file path=ppt/tags/tag6.xml><?xml version="1.0" encoding="utf-8"?>
<p:tagLst xmlns:p="http://schemas.openxmlformats.org/presentationml/2006/main">
  <p:tag name="KSO_WM_DIAGRAM_VIRTUALLY_FRAME" val="{&quot;height&quot;:165.6,&quot;left&quot;:57.6,&quot;top&quot;:316.8,&quot;width&quot;:842.4}"/>
</p:tagLst>
</file>

<file path=ppt/tags/tag7.xml><?xml version="1.0" encoding="utf-8"?>
<p:tagLst xmlns:p="http://schemas.openxmlformats.org/presentationml/2006/main">
  <p:tag name="KSO_WM_DIAGRAM_VIRTUALLY_FRAME" val="{&quot;height&quot;:338.4,&quot;left&quot;:367.2,&quot;top&quot;:144,&quot;width&quot;:532.8}"/>
</p:tagLst>
</file>

<file path=ppt/tags/tag8.xml><?xml version="1.0" encoding="utf-8"?>
<p:tagLst xmlns:p="http://schemas.openxmlformats.org/presentationml/2006/main">
  <p:tag name="KSO_WM_DIAGRAM_VIRTUALLY_FRAME" val="{&quot;height&quot;:338.4,&quot;left&quot;:367.2,&quot;top&quot;:144,&quot;width&quot;:532.8}"/>
</p:tagLst>
</file>

<file path=ppt/tags/tag9.xml><?xml version="1.0" encoding="utf-8"?>
<p:tagLst xmlns:p="http://schemas.openxmlformats.org/presentationml/2006/main">
  <p:tag name="KSO_WM_DIAGRAM_VIRTUALLY_FRAME" val="{&quot;height&quot;:338.4,&quot;left&quot;:367.2,&quot;top&quot;:144,&quot;width&quot;:532.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1283</Words>
  <Application>WPS 文字</Application>
  <PresentationFormat>On-screen Show (4:3)</PresentationFormat>
  <Paragraphs>82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Arial</vt:lpstr>
      <vt:lpstr>SF Pro Display</vt:lpstr>
      <vt:lpstr>Calibri</vt:lpstr>
      <vt:lpstr>Helvetica Neue</vt:lpstr>
      <vt:lpstr>宋体</vt:lpstr>
      <vt:lpstr>汉仪书宋二KW</vt:lpstr>
      <vt:lpstr>微软雅黑</vt:lpstr>
      <vt:lpstr>汉仪旗黑</vt:lpstr>
      <vt:lpstr>Arial Unicode MS</vt:lpstr>
      <vt:lpstr>SF Pro Display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梁旭</cp:lastModifiedBy>
  <cp:revision>3</cp:revision>
  <dcterms:created xsi:type="dcterms:W3CDTF">2026-06-10T15:02:05Z</dcterms:created>
  <dcterms:modified xsi:type="dcterms:W3CDTF">2026-06-10T15:02:05Z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415EE542F2EA4C32EF7B296AD5401DB7_42</vt:lpwstr>
  </property>
  <property fmtid="{D5CDD505-2E9C-101B-9397-08002B2CF9AE}" pid="3" name="KSOProductBuildVer">
    <vt:lpwstr>2052-7.4.1.8983</vt:lpwstr>
  </property>
</Properties>
</file>