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svg" ContentType="image/svg+xml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f2376bb29fb64413" /><Relationship Type="http://schemas.openxmlformats.org/officeDocument/2006/relationships/extended-properties" Target="/docProps/app.xml" Id="R42cd101b5de94a7c" /><Relationship Type="http://schemas.openxmlformats.org/officeDocument/2006/relationships/officeDocument" Target="/ppt/presentation.xml" Id="R53990ea371c64769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fd1504a560784b45"/>
  </p:sldMasterIdLst>
  <p:notesMasterIdLst>
    <p:notesMasterId xmlns:r="http://schemas.openxmlformats.org/officeDocument/2006/relationships" r:id="R759a2897feb94aa5"/>
  </p:notesMasterIdLst>
  <p:sldIdLst>
    <p:sldId xmlns:r="http://schemas.openxmlformats.org/officeDocument/2006/relationships" id="256" r:id="Rca41c2f879894849"/>
    <p:sldId xmlns:r="http://schemas.openxmlformats.org/officeDocument/2006/relationships" id="257" r:id="Rc8f2d473d36844d7"/>
    <p:sldId xmlns:r="http://schemas.openxmlformats.org/officeDocument/2006/relationships" id="258" r:id="R1ec644d4002f4842"/>
    <p:sldId xmlns:r="http://schemas.openxmlformats.org/officeDocument/2006/relationships" id="259" r:id="R35a559b66da44c5a"/>
    <p:sldId xmlns:r="http://schemas.openxmlformats.org/officeDocument/2006/relationships" id="260" r:id="R67a8c7584523439e"/>
    <p:sldId xmlns:r="http://schemas.openxmlformats.org/officeDocument/2006/relationships" id="261" r:id="Re0a95cb998944dd9"/>
    <p:sldId xmlns:r="http://schemas.openxmlformats.org/officeDocument/2006/relationships" id="262" r:id="Rd722d6d6c8214678"/>
    <p:sldId xmlns:r="http://schemas.openxmlformats.org/officeDocument/2006/relationships" id="263" r:id="Rc6770c30d632461e"/>
    <p:sldId xmlns:r="http://schemas.openxmlformats.org/officeDocument/2006/relationships" id="264" r:id="R868319f2ef6b44d7"/>
    <p:sldId xmlns:r="http://schemas.openxmlformats.org/officeDocument/2006/relationships" id="265" r:id="R38a1093409044471"/>
    <p:sldId xmlns:r="http://schemas.openxmlformats.org/officeDocument/2006/relationships" id="266" r:id="R220853a903a34a68"/>
    <p:sldId xmlns:r="http://schemas.openxmlformats.org/officeDocument/2006/relationships" id="267" r:id="R08926bc1aa5f46fa"/>
    <p:sldId xmlns:r="http://schemas.openxmlformats.org/officeDocument/2006/relationships" id="268" r:id="R3c2309b597364d59"/>
    <p:sldId xmlns:r="http://schemas.openxmlformats.org/officeDocument/2006/relationships" id="269" r:id="Rcc14ef7dfd1d4c6c"/>
    <p:sldId xmlns:r="http://schemas.openxmlformats.org/officeDocument/2006/relationships" id="270" r:id="R3a4ed70603334930"/>
    <p:sldId xmlns:r="http://schemas.openxmlformats.org/officeDocument/2006/relationships" id="271" r:id="R5854d8984de74a45"/>
    <p:sldId xmlns:r="http://schemas.openxmlformats.org/officeDocument/2006/relationships" id="272" r:id="R53287e1e7df646fe"/>
    <p:sldId xmlns:r="http://schemas.openxmlformats.org/officeDocument/2006/relationships" id="273" r:id="R76af4bf1a73e4d75"/>
    <p:sldId xmlns:r="http://schemas.openxmlformats.org/officeDocument/2006/relationships" id="274" r:id="Ra0fbbf1b979e4d66"/>
  </p:sldIdLst>
  <p:sldSz cx="12191365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487190574c28490c" /><Relationship Type="http://schemas.openxmlformats.org/officeDocument/2006/relationships/slideMaster" Target="/ppt/slideMasters/slideMaster1.xml" Id="Rfd1504a560784b45" /><Relationship Type="http://schemas.openxmlformats.org/officeDocument/2006/relationships/notesMaster" Target="/ppt/notesMasters/notesMaster1.xml" Id="R759a2897feb94aa5" /><Relationship Type="http://schemas.openxmlformats.org/officeDocument/2006/relationships/presProps" Target="/ppt/presProps.xml" Id="R5be55a8a11924d42" /><Relationship Type="http://schemas.openxmlformats.org/officeDocument/2006/relationships/tableStyles" Target="/ppt/tableStyles.xml" Id="Rf45c3c33767d42da" /><Relationship Type="http://schemas.openxmlformats.org/officeDocument/2006/relationships/slide" Target="/ppt/slides/slide1.xml" Id="Rca41c2f879894849" /><Relationship Type="http://schemas.openxmlformats.org/officeDocument/2006/relationships/slide" Target="/ppt/slides/slide2.xml" Id="Rc8f2d473d36844d7" /><Relationship Type="http://schemas.openxmlformats.org/officeDocument/2006/relationships/slide" Target="/ppt/slides/slide3.xml" Id="R1ec644d4002f4842" /><Relationship Type="http://schemas.openxmlformats.org/officeDocument/2006/relationships/slide" Target="/ppt/slides/slide4.xml" Id="R35a559b66da44c5a" /><Relationship Type="http://schemas.openxmlformats.org/officeDocument/2006/relationships/slide" Target="/ppt/slides/slide5.xml" Id="R67a8c7584523439e" /><Relationship Type="http://schemas.openxmlformats.org/officeDocument/2006/relationships/slide" Target="/ppt/slides/slide6.xml" Id="Re0a95cb998944dd9" /><Relationship Type="http://schemas.openxmlformats.org/officeDocument/2006/relationships/slide" Target="/ppt/slides/slide7.xml" Id="Rd722d6d6c8214678" /><Relationship Type="http://schemas.openxmlformats.org/officeDocument/2006/relationships/slide" Target="/ppt/slides/slide8.xml" Id="Rc6770c30d632461e" /><Relationship Type="http://schemas.openxmlformats.org/officeDocument/2006/relationships/slide" Target="/ppt/slides/slide9.xml" Id="R868319f2ef6b44d7" /><Relationship Type="http://schemas.openxmlformats.org/officeDocument/2006/relationships/slide" Target="/ppt/slides/slide10.xml" Id="R38a1093409044471" /><Relationship Type="http://schemas.openxmlformats.org/officeDocument/2006/relationships/slide" Target="/ppt/slides/slide11.xml" Id="R220853a903a34a68" /><Relationship Type="http://schemas.openxmlformats.org/officeDocument/2006/relationships/slide" Target="/ppt/slides/slide12.xml" Id="R08926bc1aa5f46fa" /><Relationship Type="http://schemas.openxmlformats.org/officeDocument/2006/relationships/slide" Target="/ppt/slides/slide13.xml" Id="R3c2309b597364d59" /><Relationship Type="http://schemas.openxmlformats.org/officeDocument/2006/relationships/slide" Target="/ppt/slides/slide14.xml" Id="Rcc14ef7dfd1d4c6c" /><Relationship Type="http://schemas.openxmlformats.org/officeDocument/2006/relationships/slide" Target="/ppt/slides/slide15.xml" Id="R3a4ed70603334930" /><Relationship Type="http://schemas.openxmlformats.org/officeDocument/2006/relationships/slide" Target="/ppt/slides/slide16.xml" Id="R5854d8984de74a45" /><Relationship Type="http://schemas.openxmlformats.org/officeDocument/2006/relationships/slide" Target="/ppt/slides/slide17.xml" Id="R53287e1e7df646fe" /><Relationship Type="http://schemas.openxmlformats.org/officeDocument/2006/relationships/slide" Target="/ppt/slides/slide18.xml" Id="R76af4bf1a73e4d75" /><Relationship Type="http://schemas.openxmlformats.org/officeDocument/2006/relationships/slide" Target="/ppt/slides/slide19.xml" Id="Ra0fbbf1b979e4d6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4c8cc3af42b349e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db4b63f5c8fd4aa8" /><Relationship Type="http://schemas.openxmlformats.org/officeDocument/2006/relationships/notesMaster" Target="/ppt/notesMasters/notesMaster1.xml" Id="Re94c7b43ad384dcf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63bf17eb26a147ef" /><Relationship Type="http://schemas.openxmlformats.org/officeDocument/2006/relationships/notesMaster" Target="/ppt/notesMasters/notesMaster1.xml" Id="R6a5f7dcea3514e13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d435c37ad125403d" /><Relationship Type="http://schemas.openxmlformats.org/officeDocument/2006/relationships/notesMaster" Target="/ppt/notesMasters/notesMaster1.xml" Id="R660d878bbafc4f8a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d2ac2e39150443de" /><Relationship Type="http://schemas.openxmlformats.org/officeDocument/2006/relationships/notesMaster" Target="/ppt/notesMasters/notesMaster1.xml" Id="Rc62d09076a454615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ce02ef50dc4b448d" /><Relationship Type="http://schemas.openxmlformats.org/officeDocument/2006/relationships/notesMaster" Target="/ppt/notesMasters/notesMaster1.xml" Id="Ra2b219ae8ece4975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566cc728178041af" /><Relationship Type="http://schemas.openxmlformats.org/officeDocument/2006/relationships/notesMaster" Target="/ppt/notesMasters/notesMaster1.xml" Id="R1da1c1865a844ebe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d9e4fbfc45ca4da3" /><Relationship Type="http://schemas.openxmlformats.org/officeDocument/2006/relationships/notesMaster" Target="/ppt/notesMasters/notesMaster1.xml" Id="R3f001c57c53c40a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f541de8f840c452d" /><Relationship Type="http://schemas.openxmlformats.org/officeDocument/2006/relationships/notesMaster" Target="/ppt/notesMasters/notesMaster1.xml" Id="Rfffb61bb711f4a55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8fb130d9228044da" /><Relationship Type="http://schemas.openxmlformats.org/officeDocument/2006/relationships/notesMaster" Target="/ppt/notesMasters/notesMaster1.xml" Id="R10b672fc668f4c94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790e6cdb6b5d4af0" /><Relationship Type="http://schemas.openxmlformats.org/officeDocument/2006/relationships/notesMaster" Target="/ppt/notesMasters/notesMaster1.xml" Id="R9cde01f0566e4a09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72ea271ec9d14e48" /><Relationship Type="http://schemas.openxmlformats.org/officeDocument/2006/relationships/notesMaster" Target="/ppt/notesMasters/notesMaster1.xml" Id="R2be2ce2961dd4b95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df46aa8c2dfa44b2" /><Relationship Type="http://schemas.openxmlformats.org/officeDocument/2006/relationships/notesMaster" Target="/ppt/notesMasters/notesMaster1.xml" Id="R89f4ab4677034df0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e6127abe6ca04768" /><Relationship Type="http://schemas.openxmlformats.org/officeDocument/2006/relationships/notesMaster" Target="/ppt/notesMasters/notesMaster1.xml" Id="R6f1f3cb8df7f476d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526c1c4f61af4f97" /><Relationship Type="http://schemas.openxmlformats.org/officeDocument/2006/relationships/notesMaster" Target="/ppt/notesMasters/notesMaster1.xml" Id="Re342aee7d3da4ae6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694c641257c24269" /><Relationship Type="http://schemas.openxmlformats.org/officeDocument/2006/relationships/notesMaster" Target="/ppt/notesMasters/notesMaster1.xml" Id="R88ade2552fac47e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2116436c33804783" /><Relationship Type="http://schemas.openxmlformats.org/officeDocument/2006/relationships/notesMaster" Target="/ppt/notesMasters/notesMaster1.xml" Id="R8357a08d55374424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7bc13d79b314418d" /><Relationship Type="http://schemas.openxmlformats.org/officeDocument/2006/relationships/notesMaster" Target="/ppt/notesMasters/notesMaster1.xml" Id="R023adc3daa2141e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1eef32cba3654335" /><Relationship Type="http://schemas.openxmlformats.org/officeDocument/2006/relationships/notesMaster" Target="/ppt/notesMasters/notesMaster1.xml" Id="R86d7313d8d4844c8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9440956f144f4fab" /><Relationship Type="http://schemas.openxmlformats.org/officeDocument/2006/relationships/notesMaster" Target="/ppt/notesMasters/notesMaster1.xml" Id="Rdbb0c986801d4a5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e1c6a2080fec492b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c8da5f6e2bec40d8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2ab112f92914096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1993e794af04137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e0f18df0da4542d6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f0187f09f444b08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aec71c4d58d64e0e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9b0c7ee8a0024f52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3b860f16615403e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c41edd2c5554845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0e91173bd8946f7" /></Relationships>
</file>

<file path=ppt/slideLayouts/slideLayout1.xml><?xml version="1.0" encoding="utf-8"?>
<p:sldLayout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742AE907-739C-46BA-98CC-1321EBF72FB8}"/>
              </a:ext>
            </a:extLst>
          </p:cNvPr>
          <p:cNvSpPr>
            <a:spLocks xmlns:a="http://schemas.openxmlformats.org/drawingml/2006/main" noGrp="1"/>
          </p:cNvSpPr>
          <p:nvPr>
            <p:ph type="ctrTitle" idx="0"/>
          </p:nvPr>
        </p:nvSpPr>
        <p:spPr>
          <a:xfrm xmlns:a="http://schemas.openxmlformats.org/drawingml/2006/main">
            <a:off x="685800" y="2130425"/>
            <a:ext cx="7772400" cy="1470025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Subtitle 2">
            <a:extLst xmlns:a="http://schemas.openxmlformats.org/drawingml/2006/main">
              <a:ext uri="{FF2B5EF4-FFF2-40B4-BE49-F238E27FC236}">
                <a16:creationId xmlns:a16="http://schemas.microsoft.com/office/drawing/2014/main" id="{D128B36E-DCA4-4CB8-9355-608C1075BF9F}"/>
              </a:ext>
            </a:extLst>
          </p:cNvPr>
          <p:cNvSpPr>
            <a:spLocks xmlns:a="http://schemas.openxmlformats.org/drawingml/2006/main" noGrp="1"/>
          </p:cNvSpPr>
          <p:nvPr>
            <p:ph type="subTitle" idx="1"/>
          </p:nvPr>
        </p:nvSpPr>
        <p:spPr>
          <a:xfrm xmlns:a="http://schemas.openxmlformats.org/drawingml/2006/main">
            <a:off x="1371600" y="3886200"/>
            <a:ext cx="6400800" cy="1752600"/>
          </a:xfrm>
        </p:spPr>
        <p:txBody>
          <a:bodyPr xmlns:a="http://schemas.openxmlformats.org/drawingml/2006/main"/>
          <a:lstStyle xmlns:a="http://schemas.openxmlformats.org/drawingml/2006/main"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 xmlns:a="http://schemas.openxmlformats.org/drawingml/2006/main">
            <a:r>
              <a:t>Click to edit Master subtitle style</a:t>
            </a:r>
          </a:p>
        </p:txBody>
      </p:sp>
      <p:sp>
        <p:nvSpPr>
          <p:cNvPr id="4" name="Date Placeholder 3">
            <a:extLst xmlns:a="http://schemas.openxmlformats.org/drawingml/2006/main">
              <a:ext uri="{FF2B5EF4-FFF2-40B4-BE49-F238E27FC236}">
                <a16:creationId xmlns:a16="http://schemas.microsoft.com/office/drawing/2014/main" id="{A90A464A-6A3B-4DF7-AF84-D8C4DAD65805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0493F62B-4BA9-48BC-B5EA-688267DC9AB8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089EA419-FFD2-4D4D-B466-FC7C8AAE8C9C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10.xml><?xml version="1.0" encoding="utf-8"?>
<p:sldLayout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46809EDE-603D-43D3-9161-1DB451EBEDA9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Vertical Text Placeholder 2">
            <a:extLst xmlns:a="http://schemas.openxmlformats.org/drawingml/2006/main">
              <a:ext uri="{FF2B5EF4-FFF2-40B4-BE49-F238E27FC236}">
                <a16:creationId xmlns:a16="http://schemas.microsoft.com/office/drawing/2014/main" id="{07D46C52-1A4F-4979-B582-C8C15E5D5624}"/>
              </a:ext>
            </a:extLst>
          </p:cNvPr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4" name="Date Placeholder 3">
            <a:extLst xmlns:a="http://schemas.openxmlformats.org/drawingml/2006/main">
              <a:ext uri="{FF2B5EF4-FFF2-40B4-BE49-F238E27FC236}">
                <a16:creationId xmlns:a16="http://schemas.microsoft.com/office/drawing/2014/main" id="{849D5B82-A402-4F36-99FC-329F11E13A3E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219BEADD-4A8E-42C1-830E-D6765E75F18D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C9A2CAC1-373B-4FAF-ADFB-7BD48816FE06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11.xml><?xml version="1.0" encoding="utf-8"?>
<p:sldLayout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Vertical Title 1">
            <a:extLst xmlns:a="http://schemas.openxmlformats.org/drawingml/2006/main">
              <a:ext uri="{FF2B5EF4-FFF2-40B4-BE49-F238E27FC236}">
                <a16:creationId xmlns:a16="http://schemas.microsoft.com/office/drawing/2014/main" id="{4E5974E0-D431-4F31-8384-85F943A9C582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6629400" y="274638"/>
            <a:ext cx="20574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Vertical Text Placeholder 2">
            <a:extLst xmlns:a="http://schemas.openxmlformats.org/drawingml/2006/main">
              <a:ext uri="{FF2B5EF4-FFF2-40B4-BE49-F238E27FC236}">
                <a16:creationId xmlns:a16="http://schemas.microsoft.com/office/drawing/2014/main" id="{0642E7A0-80E1-4B1B-888D-151241D664B2}"/>
              </a:ext>
            </a:extLst>
          </p:cNvPr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274638"/>
            <a:ext cx="60198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4" name="Date Placeholder 3">
            <a:extLst xmlns:a="http://schemas.openxmlformats.org/drawingml/2006/main">
              <a:ext uri="{FF2B5EF4-FFF2-40B4-BE49-F238E27FC236}">
                <a16:creationId xmlns:a16="http://schemas.microsoft.com/office/drawing/2014/main" id="{11494BDF-3641-4D1E-82FA-CC0CB230AA3F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E0387B48-FEAF-4BD1-9754-5763582A56A0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FE71E0DB-789A-4D81-B78E-5CBA80476FE2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2.xml><?xml version="1.0" encoding="utf-8"?>
<p:sldLayout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00A42320-3A74-46FF-9AF0-C18E51DB409F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9BC40989-1A8E-4DC7-8523-A01D42E5E948}"/>
              </a:ext>
            </a:extLst>
          </p:cNvPr>
          <p:cNvSpPr>
            <a:spLocks xmlns:a="http://schemas.openxmlformats.org/drawingml/2006/main" noGrp="1"/>
          </p:cNvSpPr>
          <p:nvPr>
            <p:ph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4" name="Date Placeholder 3">
            <a:extLst xmlns:a="http://schemas.openxmlformats.org/drawingml/2006/main">
              <a:ext uri="{FF2B5EF4-FFF2-40B4-BE49-F238E27FC236}">
                <a16:creationId xmlns:a16="http://schemas.microsoft.com/office/drawing/2014/main" id="{70AA65DB-D74A-4895-852C-BFB8868604EE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2DA9D61-73C2-4677-AB5A-94EE26E04B8C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26FB0D6C-FAC5-4F3E-BFB9-EE1B75692DAC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3.xml><?xml version="1.0" encoding="utf-8"?>
<p:sldLayout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E8174B10-6B7F-44AA-8E23-9114EB6D7122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722313" y="4406900"/>
            <a:ext cx="7772400" cy="1362075"/>
          </a:xfrm>
        </p:spPr>
        <p:txBody>
          <a:bodyPr xmlns:a="http://schemas.openxmlformats.org/drawingml/2006/main" anchor="t"/>
          <a:lstStyle xmlns:a="http://schemas.openxmlformats.org/drawingml/2006/main">
            <a:lvl1pPr algn="l">
              <a:buNone/>
              <a:defRPr sz="4000" b="1" cap="all"/>
            </a:lvl1pPr>
          </a:lstStyle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0ABAAD68-C95B-41BC-BE10-B88B4F15708A}"/>
              </a:ext>
            </a:extLst>
          </p:cNvPr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722313" y="2906713"/>
            <a:ext cx="7772400" cy="1500187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</p:txBody>
      </p:sp>
      <p:sp>
        <p:nvSpPr>
          <p:cNvPr id="4" name="Date Placeholder 3">
            <a:extLst xmlns:a="http://schemas.openxmlformats.org/drawingml/2006/main">
              <a:ext uri="{FF2B5EF4-FFF2-40B4-BE49-F238E27FC236}">
                <a16:creationId xmlns:a16="http://schemas.microsoft.com/office/drawing/2014/main" id="{8E612B0F-6B08-46BE-860D-6884590657EE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48063046-3F6B-45D7-9935-50204792D3A9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EA822738-85F6-4404-81C9-1132418ED1AA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4.xml><?xml version="1.0" encoding="utf-8"?>
<p:sldLayout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0A961C85-276A-4633-8945-CEA0E9939D35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FC8E6764-A641-44CC-AF83-80B02C157767}"/>
              </a:ext>
            </a:extLst>
          </p:cNvPr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457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buNone/>
              <a:defRPr sz="28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buNone/>
              <a:defRPr sz="1800"/>
            </a:lvl6pPr>
            <a:lvl7pPr>
              <a:buNone/>
              <a:defRPr sz="1800"/>
            </a:lvl7pPr>
            <a:lvl8pPr>
              <a:buNone/>
              <a:defRPr sz="1800"/>
            </a:lvl8pPr>
            <a:lvl9pPr>
              <a:buNone/>
              <a:defRPr sz="1800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4" name="Content Placeholder 3">
            <a:extLst xmlns:a="http://schemas.openxmlformats.org/drawingml/2006/main">
              <a:ext uri="{FF2B5EF4-FFF2-40B4-BE49-F238E27FC236}">
                <a16:creationId xmlns:a16="http://schemas.microsoft.com/office/drawing/2014/main" id="{DCE75A04-8ED0-495F-B28D-A94ECEB70B6D}"/>
              </a:ext>
            </a:extLst>
          </p:cNvPr>
          <p:cNvSpPr>
            <a:spLocks xmlns:a="http://schemas.openxmlformats.org/drawingml/2006/main" noGrp="1"/>
          </p:cNvSpPr>
          <p:nvPr>
            <p:ph idx="2"/>
          </p:nvPr>
        </p:nvSpPr>
        <p:spPr>
          <a:xfrm xmlns:a="http://schemas.openxmlformats.org/drawingml/2006/main">
            <a:off x="4648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buNone/>
              <a:defRPr sz="28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buNone/>
              <a:defRPr sz="1800"/>
            </a:lvl6pPr>
            <a:lvl7pPr>
              <a:buNone/>
              <a:defRPr sz="1800"/>
            </a:lvl7pPr>
            <a:lvl8pPr>
              <a:buNone/>
              <a:defRPr sz="1800"/>
            </a:lvl8pPr>
            <a:lvl9pPr>
              <a:buNone/>
              <a:defRPr sz="1800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5" name="Date Placeholder 4">
            <a:extLst xmlns:a="http://schemas.openxmlformats.org/drawingml/2006/main">
              <a:ext uri="{FF2B5EF4-FFF2-40B4-BE49-F238E27FC236}">
                <a16:creationId xmlns:a16="http://schemas.microsoft.com/office/drawing/2014/main" id="{2BADC4FB-638B-428D-B040-787DA62D1785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 5">
            <a:extLst xmlns:a="http://schemas.openxmlformats.org/drawingml/2006/main">
              <a:ext uri="{FF2B5EF4-FFF2-40B4-BE49-F238E27FC236}">
                <a16:creationId xmlns:a16="http://schemas.microsoft.com/office/drawing/2014/main" id="{488C3410-7E3C-472B-9B26-F4A978CB7A8F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 6">
            <a:extLst xmlns:a="http://schemas.openxmlformats.org/drawingml/2006/main">
              <a:ext uri="{FF2B5EF4-FFF2-40B4-BE49-F238E27FC236}">
                <a16:creationId xmlns:a16="http://schemas.microsoft.com/office/drawing/2014/main" id="{62272EA9-188D-47F9-B5D4-C5EEB200BBB4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5.xml><?xml version="1.0" encoding="utf-8"?>
<p:sldLayout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A4001E97-DDB9-488D-A645-B87DF96BAF68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/>
        <p:txBody>
          <a:bodyPr xmlns:a="http://schemas.openxmlformats.org/drawingml/2006/main"/>
          <a:lstStyle xmlns:a="http://schemas.openxmlformats.org/drawingml/2006/main">
            <a:lvl1pPr>
              <a:buNone/>
              <a:defRPr/>
            </a:lvl1pPr>
          </a:lstStyle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F732BAA7-07EE-4F08-8F7D-E76131A8627F}"/>
              </a:ext>
            </a:extLst>
          </p:cNvPr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1535113"/>
            <a:ext cx="4040188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</p:txBody>
      </p:sp>
      <p:sp>
        <p:nvSpPr>
          <p:cNvPr id="4" name="Content Placeholder 3">
            <a:extLst xmlns:a="http://schemas.openxmlformats.org/drawingml/2006/main">
              <a:ext uri="{FF2B5EF4-FFF2-40B4-BE49-F238E27FC236}">
                <a16:creationId xmlns:a16="http://schemas.microsoft.com/office/drawing/2014/main" id="{4025F6FB-2546-4211-B7C0-E08CCA44234B}"/>
              </a:ext>
            </a:extLst>
          </p:cNvPr>
          <p:cNvSpPr>
            <a:spLocks xmlns:a="http://schemas.openxmlformats.org/drawingml/2006/main" noGrp="1"/>
          </p:cNvSpPr>
          <p:nvPr>
            <p:ph idx="2"/>
          </p:nvPr>
        </p:nvSpPr>
        <p:spPr>
          <a:xfrm xmlns:a="http://schemas.openxmlformats.org/drawingml/2006/main">
            <a:off x="457200" y="2174875"/>
            <a:ext cx="4040188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buNone/>
              <a:defRPr sz="1600"/>
            </a:lvl6pPr>
            <a:lvl7pPr>
              <a:buNone/>
              <a:defRPr sz="1600"/>
            </a:lvl7pPr>
            <a:lvl8pPr>
              <a:buNone/>
              <a:defRPr sz="1600"/>
            </a:lvl8pPr>
            <a:lvl9pPr>
              <a:buNone/>
              <a:defRPr sz="1600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5" name="Text Placeholder 4">
            <a:extLst xmlns:a="http://schemas.openxmlformats.org/drawingml/2006/main">
              <a:ext uri="{FF2B5EF4-FFF2-40B4-BE49-F238E27FC236}">
                <a16:creationId xmlns:a16="http://schemas.microsoft.com/office/drawing/2014/main" id="{D154EF95-AC6D-46FE-9AE6-5E0B6962D692}"/>
              </a:ext>
            </a:extLst>
          </p:cNvPr>
          <p:cNvSpPr>
            <a:spLocks xmlns:a="http://schemas.openxmlformats.org/drawingml/2006/main" noGrp="1"/>
          </p:cNvSpPr>
          <p:nvPr>
            <p:ph type="body" idx="3"/>
          </p:nvPr>
        </p:nvSpPr>
        <p:spPr>
          <a:xfrm xmlns:a="http://schemas.openxmlformats.org/drawingml/2006/main">
            <a:off x="4645025" y="1535113"/>
            <a:ext cx="4041775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</p:txBody>
      </p:sp>
      <p:sp>
        <p:nvSpPr>
          <p:cNvPr id="6" name="Content Placeholder 5">
            <a:extLst xmlns:a="http://schemas.openxmlformats.org/drawingml/2006/main">
              <a:ext uri="{FF2B5EF4-FFF2-40B4-BE49-F238E27FC236}">
                <a16:creationId xmlns:a16="http://schemas.microsoft.com/office/drawing/2014/main" id="{D4D712FA-DB5E-442C-8DC5-B7047B5D8AB9}"/>
              </a:ext>
            </a:extLst>
          </p:cNvPr>
          <p:cNvSpPr>
            <a:spLocks xmlns:a="http://schemas.openxmlformats.org/drawingml/2006/main" noGrp="1"/>
          </p:cNvSpPr>
          <p:nvPr>
            <p:ph idx="4"/>
          </p:nvPr>
        </p:nvSpPr>
        <p:spPr>
          <a:xfrm xmlns:a="http://schemas.openxmlformats.org/drawingml/2006/main">
            <a:off x="4645025" y="2174875"/>
            <a:ext cx="4041775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buNone/>
              <a:defRPr sz="1600"/>
            </a:lvl6pPr>
            <a:lvl7pPr>
              <a:buNone/>
              <a:defRPr sz="1600"/>
            </a:lvl7pPr>
            <a:lvl8pPr>
              <a:buNone/>
              <a:defRPr sz="1600"/>
            </a:lvl8pPr>
            <a:lvl9pPr>
              <a:buNone/>
              <a:defRPr sz="1600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7" name="Date Placeholder 6">
            <a:extLst xmlns:a="http://schemas.openxmlformats.org/drawingml/2006/main">
              <a:ext uri="{FF2B5EF4-FFF2-40B4-BE49-F238E27FC236}">
                <a16:creationId xmlns:a16="http://schemas.microsoft.com/office/drawing/2014/main" id="{86298D44-F615-4A9B-A9F4-E96F269D0475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8" name="Footer Placeholder 7">
            <a:extLst xmlns:a="http://schemas.openxmlformats.org/drawingml/2006/main">
              <a:ext uri="{FF2B5EF4-FFF2-40B4-BE49-F238E27FC236}">
                <a16:creationId xmlns:a16="http://schemas.microsoft.com/office/drawing/2014/main" id="{01C3BD63-5D13-4963-A16D-D829E217BF96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9" name="Slide Number Placeholder 8">
            <a:extLst xmlns:a="http://schemas.openxmlformats.org/drawingml/2006/main">
              <a:ext uri="{FF2B5EF4-FFF2-40B4-BE49-F238E27FC236}">
                <a16:creationId xmlns:a16="http://schemas.microsoft.com/office/drawing/2014/main" id="{40667CC0-BBF8-49FF-B3B9-5B763A06F0C8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6.xml><?xml version="1.0" encoding="utf-8"?>
<p:sldLayout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453C220B-6A88-48F3-BA4A-CF2F8E621416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Date Placeholder 2">
            <a:extLst xmlns:a="http://schemas.openxmlformats.org/drawingml/2006/main">
              <a:ext uri="{FF2B5EF4-FFF2-40B4-BE49-F238E27FC236}">
                <a16:creationId xmlns:a16="http://schemas.microsoft.com/office/drawing/2014/main" id="{49015BBC-4DDC-40AC-93E0-807787C543FC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Footer Placeholder 3">
            <a:extLst xmlns:a="http://schemas.openxmlformats.org/drawingml/2006/main">
              <a:ext uri="{FF2B5EF4-FFF2-40B4-BE49-F238E27FC236}">
                <a16:creationId xmlns:a16="http://schemas.microsoft.com/office/drawing/2014/main" id="{88B035EF-1113-4C83-96B7-37B732734036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Slide Number Placeholder 4">
            <a:extLst xmlns:a="http://schemas.openxmlformats.org/drawingml/2006/main">
              <a:ext uri="{FF2B5EF4-FFF2-40B4-BE49-F238E27FC236}">
                <a16:creationId xmlns:a16="http://schemas.microsoft.com/office/drawing/2014/main" id="{38FE5061-945C-4B10-9C0B-160EA7637AA5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7.xml><?xml version="1.0" encoding="utf-8"?>
<p:sldLayout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Date Placeholder 1">
            <a:extLst xmlns:a="http://schemas.openxmlformats.org/drawingml/2006/main">
              <a:ext uri="{FF2B5EF4-FFF2-40B4-BE49-F238E27FC236}">
                <a16:creationId xmlns:a16="http://schemas.microsoft.com/office/drawing/2014/main" id="{EA4922FC-62AF-4ACA-9999-41B752F42286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Footer Placeholder 2">
            <a:extLst xmlns:a="http://schemas.openxmlformats.org/drawingml/2006/main">
              <a:ext uri="{FF2B5EF4-FFF2-40B4-BE49-F238E27FC236}">
                <a16:creationId xmlns:a16="http://schemas.microsoft.com/office/drawing/2014/main" id="{C2251C2A-EFB7-4928-A6B8-87BADC7927C3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>
            <a:extLst xmlns:a="http://schemas.openxmlformats.org/drawingml/2006/main">
              <a:ext uri="{FF2B5EF4-FFF2-40B4-BE49-F238E27FC236}">
                <a16:creationId xmlns:a16="http://schemas.microsoft.com/office/drawing/2014/main" id="{C3A39138-D6CE-4F1B-B00E-0BBF73D1F13B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8.xml><?xml version="1.0" encoding="utf-8"?>
<p:sldLayout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350D9823-82BC-4574-929B-0EF28CC9D8A2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457200" y="273050"/>
            <a:ext cx="3008313" cy="1162050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buNone/>
              <a:defRPr sz="2000" b="1"/>
            </a:lvl1pPr>
          </a:lstStyle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FCCE326F-B434-4AAE-BFD6-3402D60E7E01}"/>
              </a:ext>
            </a:extLst>
          </p:cNvPr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575050" y="273050"/>
            <a:ext cx="5111750" cy="5853113"/>
          </a:xfrm>
        </p:spPr>
        <p:txBody>
          <a:bodyPr xmlns:a="http://schemas.openxmlformats.org/drawingml/2006/main"/>
          <a:lstStyle xmlns:a="http://schemas.openxmlformats.org/drawingml/2006/main"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buNone/>
              <a:defRPr sz="2000"/>
            </a:lvl6pPr>
            <a:lvl7pPr>
              <a:buNone/>
              <a:defRPr sz="2000"/>
            </a:lvl7pPr>
            <a:lvl8pPr>
              <a:buNone/>
              <a:defRPr sz="2000"/>
            </a:lvl8pPr>
            <a:lvl9pPr>
              <a:buNone/>
              <a:defRPr sz="2000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4" name="Text Placeholder 3">
            <a:extLst xmlns:a="http://schemas.openxmlformats.org/drawingml/2006/main">
              <a:ext uri="{FF2B5EF4-FFF2-40B4-BE49-F238E27FC236}">
                <a16:creationId xmlns:a16="http://schemas.microsoft.com/office/drawing/2014/main" id="{FB74499E-8744-42BF-81C8-49F58760F5B6}"/>
              </a:ext>
            </a:extLst>
          </p:cNvPr>
          <p:cNvSpPr>
            <a:spLocks xmlns:a="http://schemas.openxmlformats.org/drawingml/2006/main" noGrp="1"/>
          </p:cNvSpPr>
          <p:nvPr>
            <p:ph type="body" idx="2"/>
          </p:nvPr>
        </p:nvSpPr>
        <p:spPr>
          <a:xfrm xmlns:a="http://schemas.openxmlformats.org/drawingml/2006/main">
            <a:off x="457200" y="1435100"/>
            <a:ext cx="3008313" cy="4691063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</p:txBody>
      </p:sp>
      <p:sp>
        <p:nvSpPr>
          <p:cNvPr id="5" name="Date Placeholder 4">
            <a:extLst xmlns:a="http://schemas.openxmlformats.org/drawingml/2006/main">
              <a:ext uri="{FF2B5EF4-FFF2-40B4-BE49-F238E27FC236}">
                <a16:creationId xmlns:a16="http://schemas.microsoft.com/office/drawing/2014/main" id="{1F89EA18-781B-454A-9F24-3D759D9BA97A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 5">
            <a:extLst xmlns:a="http://schemas.openxmlformats.org/drawingml/2006/main">
              <a:ext uri="{FF2B5EF4-FFF2-40B4-BE49-F238E27FC236}">
                <a16:creationId xmlns:a16="http://schemas.microsoft.com/office/drawing/2014/main" id="{F564FAD7-AAAE-4D29-A5E6-9C2B481DB301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 6">
            <a:extLst xmlns:a="http://schemas.openxmlformats.org/drawingml/2006/main">
              <a:ext uri="{FF2B5EF4-FFF2-40B4-BE49-F238E27FC236}">
                <a16:creationId xmlns:a16="http://schemas.microsoft.com/office/drawing/2014/main" id="{F7AD9C85-8BFE-4844-B759-4BBFF7814FB5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Layouts/slideLayout9.xml><?xml version="1.0" encoding="utf-8"?>
<p:sldLayout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F1FB5579-89EE-4862-BF93-9600218C0317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1792288" y="4800600"/>
            <a:ext cx="5486400" cy="566738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buNone/>
              <a:defRPr sz="2000" b="1"/>
            </a:lvl1pPr>
          </a:lstStyle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Picture Placeholder 2">
            <a:extLst xmlns:a="http://schemas.openxmlformats.org/drawingml/2006/main">
              <a:ext uri="{FF2B5EF4-FFF2-40B4-BE49-F238E27FC236}">
                <a16:creationId xmlns:a16="http://schemas.microsoft.com/office/drawing/2014/main" id="{A0B63A17-6340-428E-AAB0-1DF996F15CB6}"/>
              </a:ext>
            </a:extLst>
          </p:cNvPr>
          <p:cNvSpPr>
            <a:spLocks xmlns:a="http://schemas.openxmlformats.org/drawingml/2006/main" noGrp="1"/>
          </p:cNvSpPr>
          <p:nvPr>
            <p:ph type="pic" idx="1"/>
          </p:nvPr>
        </p:nvSpPr>
        <p:spPr>
          <a:xfrm xmlns:a="http://schemas.openxmlformats.org/drawingml/2006/main">
            <a:off x="1792288" y="612775"/>
            <a:ext cx="5486400" cy="4114800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 xmlns:a="http://schemas.openxmlformats.org/drawingml/2006/main"/>
        </p:txBody>
      </p:sp>
      <p:sp>
        <p:nvSpPr>
          <p:cNvPr id="4" name="Text Placeholder 3">
            <a:extLst xmlns:a="http://schemas.openxmlformats.org/drawingml/2006/main">
              <a:ext uri="{FF2B5EF4-FFF2-40B4-BE49-F238E27FC236}">
                <a16:creationId xmlns:a16="http://schemas.microsoft.com/office/drawing/2014/main" id="{46E1228A-904A-4BEC-974D-9A43F233A0B1}"/>
              </a:ext>
            </a:extLst>
          </p:cNvPr>
          <p:cNvSpPr>
            <a:spLocks xmlns:a="http://schemas.openxmlformats.org/drawingml/2006/main" noGrp="1"/>
          </p:cNvSpPr>
          <p:nvPr>
            <p:ph type="body" idx="2"/>
          </p:nvPr>
        </p:nvSpPr>
        <p:spPr>
          <a:xfrm xmlns:a="http://schemas.openxmlformats.org/drawingml/2006/main">
            <a:off x="1792288" y="5367338"/>
            <a:ext cx="5486400" cy="804862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>
              <a:buNone/>
            </a:pPr>
            <a:r>
              <a:t>Click to edit Master text styles</a:t>
            </a:r>
          </a:p>
        </p:txBody>
      </p:sp>
      <p:sp>
        <p:nvSpPr>
          <p:cNvPr id="5" name="Date Placeholder 4">
            <a:extLst xmlns:a="http://schemas.openxmlformats.org/drawingml/2006/main">
              <a:ext uri="{FF2B5EF4-FFF2-40B4-BE49-F238E27FC236}">
                <a16:creationId xmlns:a16="http://schemas.microsoft.com/office/drawing/2014/main" id="{708F10D3-486A-49EF-AC22-22341AFF044C}"/>
              </a:ext>
            </a:extLst>
          </p:cNvPr>
          <p:cNvSpPr>
            <a:spLocks xmlns:a="http://schemas.openxmlformats.org/drawingml/2006/main" noGrp="1"/>
          </p:cNvSpPr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 5">
            <a:extLst xmlns:a="http://schemas.openxmlformats.org/drawingml/2006/main">
              <a:ext uri="{FF2B5EF4-FFF2-40B4-BE49-F238E27FC236}">
                <a16:creationId xmlns:a16="http://schemas.microsoft.com/office/drawing/2014/main" id="{ADD17E68-77F2-44B1-B191-2C9EA2D3A1AB}"/>
              </a:ext>
            </a:extLst>
          </p:cNvPr>
          <p:cNvSpPr>
            <a:spLocks xmlns:a="http://schemas.openxmlformats.org/drawingml/2006/main" noGrp="1"/>
          </p:cNvSpPr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 6">
            <a:extLst xmlns:a="http://schemas.openxmlformats.org/drawingml/2006/main">
              <a:ext uri="{FF2B5EF4-FFF2-40B4-BE49-F238E27FC236}">
                <a16:creationId xmlns:a16="http://schemas.microsoft.com/office/drawing/2014/main" id="{3EC22EAD-AAFD-4F54-B2C9-414AEEA20831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d2272bd5b2d74847" /><Relationship Type="http://schemas.openxmlformats.org/officeDocument/2006/relationships/slideLayout" Target="/ppt/slideLayouts/slideLayout1.xml" Id="R3232fbc257a943ac" /><Relationship Type="http://schemas.openxmlformats.org/officeDocument/2006/relationships/slideLayout" Target="/ppt/slideLayouts/slideLayout2.xml" Id="R7b26d3ae530b47fc" /><Relationship Type="http://schemas.openxmlformats.org/officeDocument/2006/relationships/slideLayout" Target="/ppt/slideLayouts/slideLayout3.xml" Id="R129f8ae52a84463c" /><Relationship Type="http://schemas.openxmlformats.org/officeDocument/2006/relationships/slideLayout" Target="/ppt/slideLayouts/slideLayout4.xml" Id="Rc47c24cd63f041b8" /><Relationship Type="http://schemas.openxmlformats.org/officeDocument/2006/relationships/slideLayout" Target="/ppt/slideLayouts/slideLayout5.xml" Id="R03018d89bb554c58" /><Relationship Type="http://schemas.openxmlformats.org/officeDocument/2006/relationships/slideLayout" Target="/ppt/slideLayouts/slideLayout6.xml" Id="R3e0a31d1f51d4d69" /><Relationship Type="http://schemas.openxmlformats.org/officeDocument/2006/relationships/slideLayout" Target="/ppt/slideLayouts/slideLayout7.xml" Id="R3b4c722c1d824225" /><Relationship Type="http://schemas.openxmlformats.org/officeDocument/2006/relationships/slideLayout" Target="/ppt/slideLayouts/slideLayout8.xml" Id="Rb9a97b7258964447" /><Relationship Type="http://schemas.openxmlformats.org/officeDocument/2006/relationships/slideLayout" Target="/ppt/slideLayouts/slideLayout9.xml" Id="R4afa3d5620fd4750" /><Relationship Type="http://schemas.openxmlformats.org/officeDocument/2006/relationships/slideLayout" Target="/ppt/slideLayouts/slideLayout10.xml" Id="R32eb049e2c2a4e16" /><Relationship Type="http://schemas.openxmlformats.org/officeDocument/2006/relationships/slideLayout" Target="/ppt/slideLayouts/slideLayout11.xml" Id="Rf2e04299ef924e2c" /></Relationships>
</file>

<file path=ppt/slideMasters/slideMaster1.xml><?xml version="1.0" encoding="utf-8"?>
<p:sld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Placeholder 1">
            <a:extLst xmlns:a="http://schemas.openxmlformats.org/drawingml/2006/main">
              <a:ext uri="{FF2B5EF4-FFF2-40B4-BE49-F238E27FC236}">
                <a16:creationId xmlns:a16="http://schemas.microsoft.com/office/drawing/2014/main" id="{516FC7F5-0457-4B3D-BD10-F88A84FEF3D9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457200" y="274638"/>
            <a:ext cx="8229600" cy="1143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91440" tIns="45720" rIns="91440" bIns="45720" anchor="ctr">
            <a:normAutofit/>
          </a:bodyPr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193040DE-E2AB-4D69-8E0B-BD01A47C47A6}"/>
              </a:ext>
            </a:extLst>
          </p:cNvPr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1600200"/>
            <a:ext cx="8229600" cy="4525963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91440" tIns="45720" rIns="91440" bIns="4572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4" name="Date Placeholder 3">
            <a:extLst xmlns:a="http://schemas.openxmlformats.org/drawingml/2006/main">
              <a:ext uri="{FF2B5EF4-FFF2-40B4-BE49-F238E27FC236}">
                <a16:creationId xmlns:a16="http://schemas.microsoft.com/office/drawing/2014/main" id="{37B5B52E-A794-4AB6-AE7B-5A4D33D2220E}"/>
              </a:ext>
            </a:extLst>
          </p:cNvPr>
          <p:cNvSpPr>
            <a:spLocks xmlns:a="http://schemas.openxmlformats.org/drawingml/2006/main" noGrp="1"/>
          </p:cNvSpPr>
          <p:nvPr>
            <p:ph type="dt" idx="2"/>
          </p:nvPr>
        </p:nvSpPr>
        <p:spPr>
          <a:xfrm xmlns:a="http://schemas.openxmlformats.org/drawingml/2006/main">
            <a:off x="457200" y="6356350"/>
            <a:ext cx="2133600" cy="3651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91440" tIns="45720" rIns="91440" bIns="45720" anchor="ctr"/>
          <a:lstStyle xmlns:a="http://schemas.openxmlformats.org/drawingml/2006/main">
            <a:lvl1pPr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 xmlns:a="http://schemas.openxmlformats.org/drawingml/2006/main"/>
        </p:txBody>
      </p:sp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E0200417-8EA8-4BEC-BA1C-F595EBFEE87F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124200" y="6356350"/>
            <a:ext cx="2895600" cy="3651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91440" tIns="45720" rIns="91440" bIns="45720" anchor="ctr"/>
          <a:lstStyle xmlns:a="http://schemas.openxmlformats.org/drawingml/2006/main"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 xmlns:a="http://schemas.openxmlformats.org/drawingml/2006/main"/>
        </p:txBody>
      </p:sp>
      <p:sp>
        <p:nvSpPr>
          <p:cNvPr id="6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E21E6DB2-65B4-49EF-989D-E9000C9D7462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6553200" y="6356350"/>
            <a:ext cx="2133600" cy="3651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91440" tIns="45720" rIns="91440" bIns="45720" anchor="ctr"/>
          <a:lstStyle xmlns:a="http://schemas.openxmlformats.org/drawingml/2006/main">
            <a:lvl1pPr algn="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3232fbc257a943ac"/>
    <p:sldLayoutId xmlns:r="http://schemas.openxmlformats.org/officeDocument/2006/relationships" id="2147483650" r:id="R7b26d3ae530b47fc"/>
    <p:sldLayoutId xmlns:r="http://schemas.openxmlformats.org/officeDocument/2006/relationships" id="2147483651" r:id="R129f8ae52a84463c"/>
    <p:sldLayoutId xmlns:r="http://schemas.openxmlformats.org/officeDocument/2006/relationships" id="2147483652" r:id="Rc47c24cd63f041b8"/>
    <p:sldLayoutId xmlns:r="http://schemas.openxmlformats.org/officeDocument/2006/relationships" id="2147483653" r:id="R03018d89bb554c58"/>
    <p:sldLayoutId xmlns:r="http://schemas.openxmlformats.org/officeDocument/2006/relationships" id="2147483654" r:id="R3e0a31d1f51d4d69"/>
    <p:sldLayoutId xmlns:r="http://schemas.openxmlformats.org/officeDocument/2006/relationships" id="2147483655" r:id="R3b4c722c1d824225"/>
    <p:sldLayoutId xmlns:r="http://schemas.openxmlformats.org/officeDocument/2006/relationships" id="2147483656" r:id="Rb9a97b7258964447"/>
    <p:sldLayoutId xmlns:r="http://schemas.openxmlformats.org/officeDocument/2006/relationships" id="2147483657" r:id="R4afa3d5620fd4750"/>
    <p:sldLayoutId xmlns:r="http://schemas.openxmlformats.org/officeDocument/2006/relationships" id="2147483658" r:id="R32eb049e2c2a4e16"/>
    <p:sldLayoutId xmlns:r="http://schemas.openxmlformats.org/officeDocument/2006/relationships" id="2147483659" r:id="Rf2e04299ef924e2c"/>
  </p:sldLayoutIdLst>
  <p:txStyles>
    <p:titleStyle>
      <a:lvl1pPr xmlns:a="http://schemas.openxmlformats.org/drawingml/2006/main" algn="ctr"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342900" indent="-342900" algn="l">
        <a:spcBef>
          <a:spcPts val="0"/>
        </a:spcBef>
        <a:buChar char="•"/>
        <a:defRPr sz="32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742950" indent="-285750" algn="l">
        <a:spcBef>
          <a:spcPts val="0"/>
        </a:spcBef>
        <a:buChar char="–"/>
        <a:defRPr sz="2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spcBef>
          <a:spcPts val="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spcBef>
          <a:spcPts val="0"/>
        </a:spcBef>
        <a:buChar char="–"/>
        <a:defRPr sz="20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spcBef>
          <a:spcPts val="0"/>
        </a:spcBef>
        <a:buChar char="»"/>
        <a:defRPr sz="20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709f4a3847054b0c" /><Relationship Type="http://schemas.openxmlformats.org/officeDocument/2006/relationships/image" Target="/ppt/media/image.png" Id="Rafcb04e2c2674a41" /><Relationship Type="http://schemas.openxmlformats.org/officeDocument/2006/relationships/image" Target="/ppt/media/image.svg" Id="Ref84f0db1f804693" /><Relationship Type="http://schemas.openxmlformats.org/officeDocument/2006/relationships/notesSlide" Target="/ppt/notesSlides/notesSlide1.xml" Id="R3bca13bd1a97410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c175cc70d9c74289" /><Relationship Type="http://schemas.openxmlformats.org/officeDocument/2006/relationships/image" Target="/ppt/media/image2.png" Id="Raa31be7203794f34" /><Relationship Type="http://schemas.openxmlformats.org/officeDocument/2006/relationships/notesSlide" Target="/ppt/notesSlides/notesSlide10.xml" Id="R7ec1a78fc11843f0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c3fc3eda99024744" /><Relationship Type="http://schemas.openxmlformats.org/officeDocument/2006/relationships/image" Target="/ppt/media/image2.png" Id="R79427bd3cabd444a" /><Relationship Type="http://schemas.openxmlformats.org/officeDocument/2006/relationships/notesSlide" Target="/ppt/notesSlides/notesSlide11.xml" Id="R9426ccc0f5fe48b7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38e4b600f3f641c1" /><Relationship Type="http://schemas.openxmlformats.org/officeDocument/2006/relationships/image" Target="/ppt/media/image2.png" Id="Rd24b79c8d43a42b8" /><Relationship Type="http://schemas.openxmlformats.org/officeDocument/2006/relationships/notesSlide" Target="/ppt/notesSlides/notesSlide12.xml" Id="Rfec863e4a4d249a8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fee479ca05714c0e" /><Relationship Type="http://schemas.openxmlformats.org/officeDocument/2006/relationships/image" Target="/ppt/media/image2.png" Id="R25ab0a51242245d8" /><Relationship Type="http://schemas.openxmlformats.org/officeDocument/2006/relationships/image" Target="/ppt/media/image18.png" Id="Rc00584e5faa247be" /><Relationship Type="http://schemas.openxmlformats.org/officeDocument/2006/relationships/image" Target="/ppt/media/image19.png" Id="R1f97f9e92fcc4c8b" /><Relationship Type="http://schemas.openxmlformats.org/officeDocument/2006/relationships/image" Target="/ppt/media/image20.png" Id="R91919d07d59f4584" /><Relationship Type="http://schemas.openxmlformats.org/officeDocument/2006/relationships/image" Target="/ppt/media/image21.png" Id="Rc9047fb62bf24323" /><Relationship Type="http://schemas.openxmlformats.org/officeDocument/2006/relationships/notesSlide" Target="/ppt/notesSlides/notesSlide13.xml" Id="R9296f55e445a4a45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424b1b72ef9447f9" /><Relationship Type="http://schemas.openxmlformats.org/officeDocument/2006/relationships/image" Target="/ppt/media/image2.png" Id="R83c7f6ebc89b471b" /><Relationship Type="http://schemas.openxmlformats.org/officeDocument/2006/relationships/image" Target="/ppt/media/image22.png" Id="R9270e80ab4764fdd" /><Relationship Type="http://schemas.openxmlformats.org/officeDocument/2006/relationships/image" Target="/ppt/media/image23.png" Id="Red84392f72b6429d" /><Relationship Type="http://schemas.openxmlformats.org/officeDocument/2006/relationships/notesSlide" Target="/ppt/notesSlides/notesSlide14.xml" Id="R06cec423db004cd0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34ee1f0d2c0646d1" /><Relationship Type="http://schemas.openxmlformats.org/officeDocument/2006/relationships/image" Target="/ppt/media/image2.png" Id="R7d6f5681327040b6" /><Relationship Type="http://schemas.openxmlformats.org/officeDocument/2006/relationships/image" Target="/ppt/media/image24.png" Id="R5d713a2fb2aa4a25" /><Relationship Type="http://schemas.openxmlformats.org/officeDocument/2006/relationships/notesSlide" Target="/ppt/notesSlides/notesSlide15.xml" Id="Rb9444ff14eef4d6a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96f8406281434a9e" /><Relationship Type="http://schemas.openxmlformats.org/officeDocument/2006/relationships/image" Target="/ppt/media/image2.png" Id="Rfa4b5c4bb8f04eab" /><Relationship Type="http://schemas.openxmlformats.org/officeDocument/2006/relationships/notesSlide" Target="/ppt/notesSlides/notesSlide16.xml" Id="Rab3f510361b04b6c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27d6eb8c86764187" /><Relationship Type="http://schemas.openxmlformats.org/officeDocument/2006/relationships/image" Target="/ppt/media/image2.png" Id="Re945ea1665b84669" /><Relationship Type="http://schemas.openxmlformats.org/officeDocument/2006/relationships/notesSlide" Target="/ppt/notesSlides/notesSlide17.xml" Id="Rfc710ca4a4754e3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329f562b00434de6" /><Relationship Type="http://schemas.openxmlformats.org/officeDocument/2006/relationships/image" Target="/ppt/media/image2.png" Id="Ra3a12635571c49f6" /><Relationship Type="http://schemas.openxmlformats.org/officeDocument/2006/relationships/notesSlide" Target="/ppt/notesSlides/notesSlide18.xml" Id="Rf678bd47d5f74626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5d438c929b6f485e" /><Relationship Type="http://schemas.openxmlformats.org/officeDocument/2006/relationships/image" Target="/ppt/media/image.png" Id="R66c0155488d94680" /><Relationship Type="http://schemas.openxmlformats.org/officeDocument/2006/relationships/image" Target="/ppt/media/image.svg" Id="R02b562601f524a8b" /><Relationship Type="http://schemas.openxmlformats.org/officeDocument/2006/relationships/notesSlide" Target="/ppt/notesSlides/notesSlide19.xml" Id="R67de02cc84fd4f9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3f3a38b213c74233" /><Relationship Type="http://schemas.openxmlformats.org/officeDocument/2006/relationships/image" Target="/ppt/media/image2.png" Id="Rfa78d0b4084c4067" /><Relationship Type="http://schemas.openxmlformats.org/officeDocument/2006/relationships/notesSlide" Target="/ppt/notesSlides/notesSlide2.xml" Id="R43b77af709854f9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152418b1f72f42e5" /><Relationship Type="http://schemas.openxmlformats.org/officeDocument/2006/relationships/image" Target="/ppt/media/image3.png" Id="R5630abbedba1465b" /><Relationship Type="http://schemas.openxmlformats.org/officeDocument/2006/relationships/notesSlide" Target="/ppt/notesSlides/notesSlide3.xml" Id="R7ffa510839a74ff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eaab4ac94115434b" /><Relationship Type="http://schemas.openxmlformats.org/officeDocument/2006/relationships/image" Target="/ppt/media/image2.png" Id="R2bac31e9e09c4fa3" /><Relationship Type="http://schemas.openxmlformats.org/officeDocument/2006/relationships/notesSlide" Target="/ppt/notesSlides/notesSlide4.xml" Id="R1593b8866f2a4b7b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a79002bb5e24e60" /><Relationship Type="http://schemas.openxmlformats.org/officeDocument/2006/relationships/image" Target="/ppt/media/image4.png" Id="R4e4aeeb143fe4607" /><Relationship Type="http://schemas.openxmlformats.org/officeDocument/2006/relationships/image" Target="/ppt/media/image2.svg" Id="R2a19a66ca86b4109" /><Relationship Type="http://schemas.openxmlformats.org/officeDocument/2006/relationships/image" Target="/ppt/media/image5.png" Id="R502d3d9e0218436d" /><Relationship Type="http://schemas.openxmlformats.org/officeDocument/2006/relationships/image" Target="/ppt/media/image3.svg" Id="R75a9c1b1610c4ecf" /><Relationship Type="http://schemas.openxmlformats.org/officeDocument/2006/relationships/image" Target="/ppt/media/image6.png" Id="Rfc889b68bbc041cb" /><Relationship Type="http://schemas.openxmlformats.org/officeDocument/2006/relationships/image" Target="/ppt/media/image4.svg" Id="R00ae66f4bd594184" /><Relationship Type="http://schemas.openxmlformats.org/officeDocument/2006/relationships/image" Target="/ppt/media/image7.png" Id="R06570f2d849d44ca" /><Relationship Type="http://schemas.openxmlformats.org/officeDocument/2006/relationships/image" Target="/ppt/media/image5.svg" Id="Re74572aacb0845b6" /><Relationship Type="http://schemas.openxmlformats.org/officeDocument/2006/relationships/image" Target="/ppt/media/image8.png" Id="R35cc3d78ac7d4a66" /><Relationship Type="http://schemas.openxmlformats.org/officeDocument/2006/relationships/image" Target="/ppt/media/image6.svg" Id="Ref66d9b07d0f419e" /><Relationship Type="http://schemas.openxmlformats.org/officeDocument/2006/relationships/image" Target="/ppt/media/image9.png" Id="R920f9806958545ba" /><Relationship Type="http://schemas.openxmlformats.org/officeDocument/2006/relationships/image" Target="/ppt/media/image7.svg" Id="Rd34805cbcd894874" /><Relationship Type="http://schemas.openxmlformats.org/officeDocument/2006/relationships/image" Target="/ppt/media/image10.png" Id="Rc60cb48dc48640f7" /><Relationship Type="http://schemas.openxmlformats.org/officeDocument/2006/relationships/image" Target="/ppt/media/image8.svg" Id="R56815278aba94dda" /><Relationship Type="http://schemas.openxmlformats.org/officeDocument/2006/relationships/image" Target="/ppt/media/image11.png" Id="R4964e4c15066473c" /><Relationship Type="http://schemas.openxmlformats.org/officeDocument/2006/relationships/image" Target="/ppt/media/image9.svg" Id="R6f139db516f84070" /><Relationship Type="http://schemas.openxmlformats.org/officeDocument/2006/relationships/image" Target="/ppt/media/image12.png" Id="Rac9d70b8e12c43e8" /><Relationship Type="http://schemas.openxmlformats.org/officeDocument/2006/relationships/image" Target="/ppt/media/image10.svg" Id="Rcac091171a28463a" /><Relationship Type="http://schemas.openxmlformats.org/officeDocument/2006/relationships/image" Target="/ppt/media/image13.png" Id="R3ac0d4f099fb40dd" /><Relationship Type="http://schemas.openxmlformats.org/officeDocument/2006/relationships/image" Target="/ppt/media/image11.svg" Id="R6d4aec4142ad43c3" /><Relationship Type="http://schemas.openxmlformats.org/officeDocument/2006/relationships/image" Target="/ppt/media/image14.png" Id="R9f327412b75542ca" /><Relationship Type="http://schemas.openxmlformats.org/officeDocument/2006/relationships/image" Target="/ppt/media/image12.svg" Id="Rda0a978076164223" /><Relationship Type="http://schemas.openxmlformats.org/officeDocument/2006/relationships/image" Target="/ppt/media/image15.png" Id="Rfead843a78fe4b47" /><Relationship Type="http://schemas.openxmlformats.org/officeDocument/2006/relationships/image" Target="/ppt/media/image13.svg" Id="Rbd192d9ae32841a4" /><Relationship Type="http://schemas.openxmlformats.org/officeDocument/2006/relationships/image" Target="/ppt/media/image16.png" Id="R2cdf5d6466044a7f" /><Relationship Type="http://schemas.openxmlformats.org/officeDocument/2006/relationships/image" Target="/ppt/media/image14.svg" Id="Rf49abf66cfcd4f2c" /><Relationship Type="http://schemas.openxmlformats.org/officeDocument/2006/relationships/image" Target="/ppt/media/image17.png" Id="R2f7cd4a1e7204915" /><Relationship Type="http://schemas.openxmlformats.org/officeDocument/2006/relationships/image" Target="/ppt/media/image15.svg" Id="R363adf2d42f042bb" /><Relationship Type="http://schemas.openxmlformats.org/officeDocument/2006/relationships/image" Target="/ppt/media/image2.png" Id="R04ea683dfb954e39" /><Relationship Type="http://schemas.openxmlformats.org/officeDocument/2006/relationships/notesSlide" Target="/ppt/notesSlides/notesSlide5.xml" Id="Re3bd1bc61d074ba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0179eebeeec045a3" /><Relationship Type="http://schemas.openxmlformats.org/officeDocument/2006/relationships/image" Target="/ppt/media/image2.png" Id="R72c7af92273c45ad" /><Relationship Type="http://schemas.openxmlformats.org/officeDocument/2006/relationships/notesSlide" Target="/ppt/notesSlides/notesSlide6.xml" Id="R662660be6aef427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5da950cc28164eff" /><Relationship Type="http://schemas.openxmlformats.org/officeDocument/2006/relationships/image" Target="/ppt/media/image2.png" Id="R8796755f308144e3" /><Relationship Type="http://schemas.openxmlformats.org/officeDocument/2006/relationships/notesSlide" Target="/ppt/notesSlides/notesSlide7.xml" Id="Rd18ecc13d5d2416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df0a6f08165e417d" /><Relationship Type="http://schemas.openxmlformats.org/officeDocument/2006/relationships/image" Target="/ppt/media/image2.png" Id="R35f949d1c23a4bff" /><Relationship Type="http://schemas.openxmlformats.org/officeDocument/2006/relationships/notesSlide" Target="/ppt/notesSlides/notesSlide8.xml" Id="R661fc0869227477d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14a7dcd1c9b44391" /><Relationship Type="http://schemas.openxmlformats.org/officeDocument/2006/relationships/image" Target="/ppt/media/image2.png" Id="Rfe4debfa0b264d39" /><Relationship Type="http://schemas.openxmlformats.org/officeDocument/2006/relationships/notesSlide" Target="/ppt/notesSlides/notesSlide9.xml" Id="R56dda831a8ca43f7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2AFA9676-0632-4BF0-A8D8-B75C03DFBE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gradFill xmlns:a="http://schemas.openxmlformats.org/drawingml/2006/main" rotWithShape="1">
            <a:gsLst>
              <a:gs pos="0">
                <a:srgbClr val="17133F"/>
              </a:gs>
              <a:gs pos="100000">
                <a:srgbClr val="431A8D"/>
              </a:gs>
            </a:gsLst>
            <a:lin ang="19200000" scaled="0"/>
          </a:gra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895D0AC5-E360-4E07-AAF2-2548E86D65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49840" y="-1463040"/>
            <a:ext cx="4023360" cy="40233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24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D5C50B2C-CC1A-4015-B408-994C2F23E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98480" y="-914400"/>
            <a:ext cx="2926080" cy="292608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19A37A08-C851-43AA-87AF-7FE531776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-1554480" y="5029200"/>
            <a:ext cx="3108960" cy="31089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24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6" name="Oval 5">
            <a:extLst xmlns:a="http://schemas.openxmlformats.org/drawingml/2006/main">
              <a:ext uri="{FF2B5EF4-FFF2-40B4-BE49-F238E27FC236}">
                <a16:creationId xmlns:a16="http://schemas.microsoft.com/office/drawing/2014/main" id="{0DB62639-1E75-42A8-9E67-74F14FF1FF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5840" y="6126480"/>
            <a:ext cx="146304" cy="1463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59E0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Oval 6">
            <a:extLst xmlns:a="http://schemas.openxmlformats.org/drawingml/2006/main">
              <a:ext uri="{FF2B5EF4-FFF2-40B4-BE49-F238E27FC236}">
                <a16:creationId xmlns:a16="http://schemas.microsoft.com/office/drawing/2014/main" id="{7BFDA3C2-1619-4C27-9828-9201C079E8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0" y="3017520"/>
            <a:ext cx="109728" cy="10972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C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8" name="Rounded Rectangle 7">
            <a:extLst xmlns:a="http://schemas.openxmlformats.org/drawingml/2006/main">
              <a:ext uri="{FF2B5EF4-FFF2-40B4-BE49-F238E27FC236}">
                <a16:creationId xmlns:a16="http://schemas.microsoft.com/office/drawing/2014/main" id="{0D0C0129-E4F4-45D6-B87C-B97E705CC4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36008" y="1298448"/>
            <a:ext cx="2926080" cy="457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E256E"/>
          </a:solidFill>
          <a:ln xmlns:a="http://schemas.openxmlformats.org/drawingml/2006/main" w="9525">
            <a:solidFill>
              <a:srgbClr val="5547A8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60EF3F29-BA74-4209-844A-BA8D6D3BD7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36008" y="1298448"/>
            <a:ext cx="292608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250" b="1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一站式品牌内容运营平台</a:t>
            </a:r>
          </a:p>
        </p:txBody>
      </p:sp>
      <p:sp>
        <p:nvSpPr>
          <p:cNvPr id="11" name="TextBox 10">
            <a:extLst xmlns:a="http://schemas.openxmlformats.org/drawingml/2006/main">
              <a:ext uri="{FF2B5EF4-FFF2-40B4-BE49-F238E27FC236}">
                <a16:creationId xmlns:a16="http://schemas.microsoft.com/office/drawing/2014/main" id="{114B1D04-528F-428A-BBA2-9B74CC2E78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639312"/>
            <a:ext cx="10362895" cy="5943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2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让品牌在 AI 时代</a:t>
            </a:r>
            <a:r>
              <a:rPr sz="2200" b="0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  </a:t>
            </a:r>
            <a:r>
              <a:rPr sz="2200" b="1">
                <a:solidFill>
                  <a:srgbClr val="FF7EC2"/>
                </a:solidFill>
                <a:latin typeface="Source Han Sans"/>
                <a:ea typeface="Source Han Sans"/>
                <a:cs typeface="Source Han Sans"/>
              </a:rPr>
              <a:t>被看见 · 被理解 · 被推荐</a:t>
            </a:r>
          </a:p>
        </p:txBody>
      </p:sp>
      <p:sp>
        <p:nvSpPr>
          <p:cNvPr id="12" name="Rounded Rectangle 11">
            <a:extLst xmlns:a="http://schemas.openxmlformats.org/drawingml/2006/main">
              <a:ext uri="{FF2B5EF4-FFF2-40B4-BE49-F238E27FC236}">
                <a16:creationId xmlns:a16="http://schemas.microsoft.com/office/drawing/2014/main" id="{F15FCF52-A21A-4859-84E2-4875240A1D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6103" y="4617720"/>
            <a:ext cx="2212848" cy="493776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41D5F"/>
          </a:solidFill>
          <a:ln xmlns:a="http://schemas.openxmlformats.org/drawingml/2006/main" w="9525">
            <a:solidFill>
              <a:srgbClr val="5547A8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TextBox 12">
            <a:extLst xmlns:a="http://schemas.openxmlformats.org/drawingml/2006/main">
              <a:ext uri="{FF2B5EF4-FFF2-40B4-BE49-F238E27FC236}">
                <a16:creationId xmlns:a16="http://schemas.microsoft.com/office/drawing/2014/main" id="{92394B3E-5849-45FE-987E-54C85D5494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6103" y="4617720"/>
            <a:ext cx="2212848" cy="4937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AI 内容创作</a:t>
            </a:r>
          </a:p>
        </p:txBody>
      </p:sp>
      <p:sp>
        <p:nvSpPr>
          <p:cNvPr id="14" name="Rounded Rectangle 13">
            <a:extLst xmlns:a="http://schemas.openxmlformats.org/drawingml/2006/main">
              <a:ext uri="{FF2B5EF4-FFF2-40B4-BE49-F238E27FC236}">
                <a16:creationId xmlns:a16="http://schemas.microsoft.com/office/drawing/2014/main" id="{E4658CAE-A85A-441E-BBF9-E69C821684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54983" y="4617720"/>
            <a:ext cx="2212848" cy="493776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41D5F"/>
          </a:solidFill>
          <a:ln xmlns:a="http://schemas.openxmlformats.org/drawingml/2006/main" w="9525">
            <a:solidFill>
              <a:srgbClr val="5547A8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5F2534B7-A274-4E86-A04F-37E622FC22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54983" y="4617720"/>
            <a:ext cx="2212848" cy="4937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多平台一键分发</a:t>
            </a:r>
          </a:p>
        </p:txBody>
      </p:sp>
      <p:sp>
        <p:nvSpPr>
          <p:cNvPr id="16" name="Rounded Rectangle 15">
            <a:extLst xmlns:a="http://schemas.openxmlformats.org/drawingml/2006/main">
              <a:ext uri="{FF2B5EF4-FFF2-40B4-BE49-F238E27FC236}">
                <a16:creationId xmlns:a16="http://schemas.microsoft.com/office/drawing/2014/main" id="{08183000-AE9D-41B1-B899-59E962DC5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3863" y="4617720"/>
            <a:ext cx="2212848" cy="493776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41D5F"/>
          </a:solidFill>
          <a:ln xmlns:a="http://schemas.openxmlformats.org/drawingml/2006/main" w="9525">
            <a:solidFill>
              <a:srgbClr val="5547A8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7" name="TextBox 16">
            <a:extLst xmlns:a="http://schemas.openxmlformats.org/drawingml/2006/main">
              <a:ext uri="{FF2B5EF4-FFF2-40B4-BE49-F238E27FC236}">
                <a16:creationId xmlns:a16="http://schemas.microsoft.com/office/drawing/2014/main" id="{14E811A3-9F1E-48B3-ADCA-658C939B2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3863" y="4617720"/>
            <a:ext cx="2212848" cy="4937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AI 可见度监测</a:t>
            </a:r>
          </a:p>
        </p:txBody>
      </p:sp>
      <p:sp>
        <p:nvSpPr>
          <p:cNvPr id="18" name="Rounded Rectangle 17">
            <a:extLst xmlns:a="http://schemas.openxmlformats.org/drawingml/2006/main">
              <a:ext uri="{FF2B5EF4-FFF2-40B4-BE49-F238E27FC236}">
                <a16:creationId xmlns:a16="http://schemas.microsoft.com/office/drawing/2014/main" id="{55B32D43-6FEE-40D3-94A7-13B6767D6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92743" y="4617720"/>
            <a:ext cx="2212848" cy="493776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41D5F"/>
          </a:solidFill>
          <a:ln xmlns:a="http://schemas.openxmlformats.org/drawingml/2006/main" w="9525">
            <a:solidFill>
              <a:srgbClr val="5547A8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CE9DD1D0-BC6D-46B1-9206-5A4A3A5C4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92743" y="4617720"/>
            <a:ext cx="2212848" cy="4937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AI 智能体协作</a:t>
            </a:r>
          </a:p>
        </p:txBody>
      </p:sp>
      <p:sp>
        <p:nvSpPr>
          <p:cNvPr id="20" name="Rectangle 19">
            <a:extLst xmlns:a="http://schemas.openxmlformats.org/drawingml/2006/main">
              <a:ext uri="{FF2B5EF4-FFF2-40B4-BE49-F238E27FC236}">
                <a16:creationId xmlns:a16="http://schemas.microsoft.com/office/drawing/2014/main" id="{178C6175-DF18-4EBC-9125-DDEF2EAF64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69864" y="5650992"/>
            <a:ext cx="640080" cy="4572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1" name="TextBox 20">
            <a:extLst xmlns:a="http://schemas.openxmlformats.org/drawingml/2006/main">
              <a:ext uri="{FF2B5EF4-FFF2-40B4-BE49-F238E27FC236}">
                <a16:creationId xmlns:a16="http://schemas.microsoft.com/office/drawing/2014/main" id="{11D0AF6A-AAE4-4B83-9D6F-C845BB744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925312"/>
            <a:ext cx="10362895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GEO 生成式引擎推荐优化 × Agent 智能协作</a:t>
            </a:r>
          </a:p>
        </p:txBody>
      </p:sp>
      <p:pic>
        <p:nvPicPr>
          <p:cNvPr id="42" name="图片 2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fcb04e2c2674a41">
            <a:extLst>
              <a:ext uri="{96DAC541-7B7A-43D3-8B79-37D633B846F1}">
                <asvg:svgBlip xmlns:asvg="http://schemas.microsoft.com/office/drawing/2016/SVG/main" r:embed="Ref84f0db1f80469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351655" y="2301240"/>
            <a:ext cx="3495675" cy="1048385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7483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9A54AE80-7B9C-40BA-996C-3AC218D46A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D23AC1CB-26D1-44F2-9B4F-C58C41D7D3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E8E6DA7B-985A-430D-9075-5E2BA8B49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48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a31be7203794f34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1C2AE0D1-0C5F-4C65-B60A-A50DF7F2C7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3CD75AF2-54C3-428E-8864-C1284C5D19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核心能力 四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942CF2E2-FB70-4168-903D-7E6362EA7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FD3234A4-438C-4844-B7CC-BDCBFC29EB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智能体协作：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像安排助理一样安排工作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76CB7800-415B-4E1E-A9CC-126103165C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EE11B77B-06F7-48DC-851A-04DB577072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65960"/>
            <a:ext cx="10545775" cy="96012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Rectangle 11">
            <a:extLst xmlns:a="http://schemas.openxmlformats.org/drawingml/2006/main">
              <a:ext uri="{FF2B5EF4-FFF2-40B4-BE49-F238E27FC236}">
                <a16:creationId xmlns:a16="http://schemas.microsoft.com/office/drawing/2014/main" id="{D78FABE8-3742-4D2A-829E-6C52FEB436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65960"/>
            <a:ext cx="109728" cy="96012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TextBox 12">
            <a:extLst xmlns:a="http://schemas.openxmlformats.org/drawingml/2006/main">
              <a:ext uri="{FF2B5EF4-FFF2-40B4-BE49-F238E27FC236}">
                <a16:creationId xmlns:a16="http://schemas.microsoft.com/office/drawing/2014/main" id="{8D038260-32A6-418D-A4D4-16F292C18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25880" y="1965960"/>
            <a:ext cx="9631375" cy="9601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35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您只需要说：</a:t>
            </a: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“基于我们的知识库写一篇新品介绍，发到搜狐号和百家号，明早九点发。”</a:t>
            </a:r>
          </a:p>
        </p:txBody>
      </p:sp>
      <p:sp>
        <p:nvSpPr>
          <p:cNvPr id="14" name="Chevron 13">
            <a:extLst xmlns:a="http://schemas.openxmlformats.org/drawingml/2006/main">
              <a:ext uri="{FF2B5EF4-FFF2-40B4-BE49-F238E27FC236}">
                <a16:creationId xmlns:a16="http://schemas.microsoft.com/office/drawing/2014/main" id="{9610109C-EF30-4D09-9339-43A0918758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3310128"/>
            <a:ext cx="2249424" cy="658368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9612042A-E157-46F2-9331-D117CE36E7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" y="3310128"/>
            <a:ext cx="1837944" cy="65836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理解需求</a:t>
            </a:r>
          </a:p>
        </p:txBody>
      </p:sp>
      <p:sp>
        <p:nvSpPr>
          <p:cNvPr id="16" name="Chevron 15">
            <a:extLst xmlns:a="http://schemas.openxmlformats.org/drawingml/2006/main">
              <a:ext uri="{FF2B5EF4-FFF2-40B4-BE49-F238E27FC236}">
                <a16:creationId xmlns:a16="http://schemas.microsoft.com/office/drawing/2014/main" id="{399F6732-1E49-4D11-ADAA-8CD98E0052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07791" y="3310128"/>
            <a:ext cx="2249424" cy="658368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7" name="TextBox 16">
            <a:extLst xmlns:a="http://schemas.openxmlformats.org/drawingml/2006/main">
              <a:ext uri="{FF2B5EF4-FFF2-40B4-BE49-F238E27FC236}">
                <a16:creationId xmlns:a16="http://schemas.microsoft.com/office/drawing/2014/main" id="{3F54F7D1-D115-4F18-AA6D-AD9F7ADE98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82111" y="3310128"/>
            <a:ext cx="1837944" cy="65836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生成内容</a:t>
            </a:r>
          </a:p>
        </p:txBody>
      </p:sp>
      <p:sp>
        <p:nvSpPr>
          <p:cNvPr id="18" name="Chevron 17">
            <a:extLst xmlns:a="http://schemas.openxmlformats.org/drawingml/2006/main">
              <a:ext uri="{FF2B5EF4-FFF2-40B4-BE49-F238E27FC236}">
                <a16:creationId xmlns:a16="http://schemas.microsoft.com/office/drawing/2014/main" id="{38E9FA51-BBFE-4624-88BA-7FF267D6AC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92622" y="3310128"/>
            <a:ext cx="2249424" cy="658368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E6965130-7DC3-4CB1-A738-59930DE948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66942" y="3310128"/>
            <a:ext cx="1837944" cy="65836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选择平台</a:t>
            </a:r>
          </a:p>
        </p:txBody>
      </p:sp>
      <p:sp>
        <p:nvSpPr>
          <p:cNvPr id="20" name="Chevron 19">
            <a:extLst xmlns:a="http://schemas.openxmlformats.org/drawingml/2006/main">
              <a:ext uri="{FF2B5EF4-FFF2-40B4-BE49-F238E27FC236}">
                <a16:creationId xmlns:a16="http://schemas.microsoft.com/office/drawing/2014/main" id="{192BE619-A905-4FB9-9949-AB7652A8E0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77453" y="3310128"/>
            <a:ext cx="2249424" cy="658368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1" name="TextBox 20">
            <a:extLst xmlns:a="http://schemas.openxmlformats.org/drawingml/2006/main">
              <a:ext uri="{FF2B5EF4-FFF2-40B4-BE49-F238E27FC236}">
                <a16:creationId xmlns:a16="http://schemas.microsoft.com/office/drawing/2014/main" id="{CE5C26F3-6B96-463E-A1CE-96F49C6537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1773" y="3310128"/>
            <a:ext cx="1837944" cy="65836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定时发布</a:t>
            </a:r>
          </a:p>
        </p:txBody>
      </p:sp>
      <p:sp>
        <p:nvSpPr>
          <p:cNvPr id="22" name="Chevron 21">
            <a:extLst xmlns:a="http://schemas.openxmlformats.org/drawingml/2006/main">
              <a:ext uri="{FF2B5EF4-FFF2-40B4-BE49-F238E27FC236}">
                <a16:creationId xmlns:a16="http://schemas.microsoft.com/office/drawing/2014/main" id="{40125E04-FA6B-4249-81D8-67D11CC6E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2284" y="3310128"/>
            <a:ext cx="2249424" cy="658368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7C021389-41BD-4045-9B1B-F8CFDFCEF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6604" y="3310128"/>
            <a:ext cx="1837944" cy="65836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结果汇报</a:t>
            </a:r>
          </a:p>
        </p:txBody>
      </p:sp>
      <p:sp>
        <p:nvSpPr>
          <p:cNvPr id="24" name="Rounded Rectangle 23">
            <a:extLst xmlns:a="http://schemas.openxmlformats.org/drawingml/2006/main">
              <a:ext uri="{FF2B5EF4-FFF2-40B4-BE49-F238E27FC236}">
                <a16:creationId xmlns:a16="http://schemas.microsoft.com/office/drawing/2014/main" id="{7A1FC76F-EA23-4D3C-81BC-356B85204C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4343400"/>
            <a:ext cx="3392424" cy="18288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5" name="Oval 24">
            <a:extLst xmlns:a="http://schemas.openxmlformats.org/drawingml/2006/main">
              <a:ext uri="{FF2B5EF4-FFF2-40B4-BE49-F238E27FC236}">
                <a16:creationId xmlns:a16="http://schemas.microsoft.com/office/drawing/2014/main" id="{8E94D945-0E4C-401F-9DEE-48927143B5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4645152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7" name="TextBox 26">
            <a:extLst xmlns:a="http://schemas.openxmlformats.org/drawingml/2006/main">
              <a:ext uri="{FF2B5EF4-FFF2-40B4-BE49-F238E27FC236}">
                <a16:creationId xmlns:a16="http://schemas.microsoft.com/office/drawing/2014/main" id="{3AC00A25-0FF4-4086-AF84-E2CA470493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469087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关键节点先征求确认</a:t>
            </a: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28E53336-EFCB-4EE6-8F62-EA60CDD2B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534924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重要操作前智能体会先向您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确认，安全可控</a:t>
            </a:r>
          </a:p>
        </p:txBody>
      </p:sp>
      <p:sp>
        <p:nvSpPr>
          <p:cNvPr id="29" name="Rounded Rectangle 28">
            <a:extLst xmlns:a="http://schemas.openxmlformats.org/drawingml/2006/main">
              <a:ext uri="{FF2B5EF4-FFF2-40B4-BE49-F238E27FC236}">
                <a16:creationId xmlns:a16="http://schemas.microsoft.com/office/drawing/2014/main" id="{9653FC8C-C80A-4675-A801-225F8EF6FF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98264" y="4343400"/>
            <a:ext cx="3392424" cy="18288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0" name="Oval 29">
            <a:extLst xmlns:a="http://schemas.openxmlformats.org/drawingml/2006/main">
              <a:ext uri="{FF2B5EF4-FFF2-40B4-BE49-F238E27FC236}">
                <a16:creationId xmlns:a16="http://schemas.microsoft.com/office/drawing/2014/main" id="{7ECB08B9-3FD9-441E-B249-854ED30ABB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0872" y="4645152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7EE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2" name="TextBox 31">
            <a:extLst xmlns:a="http://schemas.openxmlformats.org/drawingml/2006/main">
              <a:ext uri="{FF2B5EF4-FFF2-40B4-BE49-F238E27FC236}">
                <a16:creationId xmlns:a16="http://schemas.microsoft.com/office/drawing/2014/main" id="{4712BEB7-4638-4D44-8545-19ED70BC0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04104" y="469087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全平台能力可代办</a:t>
            </a:r>
          </a:p>
        </p:txBody>
      </p:sp>
      <p:sp>
        <p:nvSpPr>
          <p:cNvPr id="33" name="TextBox 32">
            <a:extLst xmlns:a="http://schemas.openxmlformats.org/drawingml/2006/main">
              <a:ext uri="{FF2B5EF4-FFF2-40B4-BE49-F238E27FC236}">
                <a16:creationId xmlns:a16="http://schemas.microsoft.com/office/drawing/2014/main" id="{D8EC368B-C518-425A-9E81-EDA2CDF5D1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0872" y="534924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发布、监测、数据查询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都可以交给智能体</a:t>
            </a:r>
          </a:p>
        </p:txBody>
      </p:sp>
      <p:sp>
        <p:nvSpPr>
          <p:cNvPr id="34" name="Rounded Rectangle 33">
            <a:extLst xmlns:a="http://schemas.openxmlformats.org/drawingml/2006/main">
              <a:ext uri="{FF2B5EF4-FFF2-40B4-BE49-F238E27FC236}">
                <a16:creationId xmlns:a16="http://schemas.microsoft.com/office/drawing/2014/main" id="{7D0EFE78-FC67-456D-9F17-6E3E287A3E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73568" y="4343400"/>
            <a:ext cx="3392424" cy="18288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5" name="Oval 34">
            <a:extLst xmlns:a="http://schemas.openxmlformats.org/drawingml/2006/main">
              <a:ext uri="{FF2B5EF4-FFF2-40B4-BE49-F238E27FC236}">
                <a16:creationId xmlns:a16="http://schemas.microsoft.com/office/drawing/2014/main" id="{A5DDCA13-43DF-47F2-8AB0-A77A4C35D7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6176" y="4645152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DF2D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7" name="TextBox 36">
            <a:extLst xmlns:a="http://schemas.openxmlformats.org/drawingml/2006/main">
              <a:ext uri="{FF2B5EF4-FFF2-40B4-BE49-F238E27FC236}">
                <a16:creationId xmlns:a16="http://schemas.microsoft.com/office/drawing/2014/main" id="{742CB338-D99A-4F23-AB0F-2D6B5B327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9408" y="469087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7×24 小时在线</a:t>
            </a: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8817C22D-5B6C-41FF-BB16-52D6B20618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6176" y="534924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不休息、不离职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一次部署长期可用</a:t>
            </a:r>
          </a:p>
        </p:txBody>
      </p:sp>
      <p:sp>
        <p:nvSpPr>
          <p:cNvPr id="39" name="TextBox 38">
            <a:extLst xmlns:a="http://schemas.openxmlformats.org/drawingml/2006/main">
              <a:ext uri="{FF2B5EF4-FFF2-40B4-BE49-F238E27FC236}">
                <a16:creationId xmlns:a16="http://schemas.microsoft.com/office/drawing/2014/main" id="{66E863E9-613D-440E-8C79-F16AD15EF7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40" name="TextBox 39">
            <a:extLst xmlns:a="http://schemas.openxmlformats.org/drawingml/2006/main">
              <a:ext uri="{FF2B5EF4-FFF2-40B4-BE49-F238E27FC236}">
                <a16:creationId xmlns:a16="http://schemas.microsoft.com/office/drawing/2014/main" id="{4FC477C6-1F81-4E6B-8C7F-E60D5C4534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10</a:t>
            </a:r>
          </a:p>
        </p:txBody>
      </p:sp>
      <p:sp>
        <p:nvSpPr>
          <p:cNvPr id="41" name="Oval 40">
            <a:extLst xmlns:a="http://schemas.openxmlformats.org/drawingml/2006/main">
              <a:ext uri="{FF2B5EF4-FFF2-40B4-BE49-F238E27FC236}">
                <a16:creationId xmlns:a16="http://schemas.microsoft.com/office/drawing/2014/main" id="{97344A9A-91D0-45ED-A88B-B6388DDECC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4158" y="4793742"/>
            <a:ext cx="251460" cy="2514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2" name="Freeform 41">
            <a:extLst xmlns:a="http://schemas.openxmlformats.org/drawingml/2006/main">
              <a:ext uri="{FF2B5EF4-FFF2-40B4-BE49-F238E27FC236}">
                <a16:creationId xmlns:a16="http://schemas.microsoft.com/office/drawing/2014/main" id="{12507A73-BE82-4F5B-A5CE-6B19A725F0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169" y="4894326"/>
            <a:ext cx="75438" cy="50292"/>
          </a:xfrm>
          <a:custGeom xmlns:a="http://schemas.openxmlformats.org/drawingml/2006/main">
            <a:rect l="l" t="t" r="r" b="b"/>
            <a:pathLst>
              <a:path w="75438" h="50292">
                <a:moveTo>
                  <a:pt x="0" y="25146"/>
                </a:moveTo>
                <a:lnTo>
                  <a:pt x="25146" y="50292"/>
                </a:lnTo>
                <a:lnTo>
                  <a:pt x="75438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6" name="Freeform 25">
            <a:extLst xmlns:a="http://schemas.openxmlformats.org/drawingml/2006/main">
              <a:ext uri="{FF2B5EF4-FFF2-40B4-BE49-F238E27FC236}">
                <a16:creationId xmlns:a16="http://schemas.microsoft.com/office/drawing/2014/main" id="{A186D386-328C-4316-9819-470DBAE35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4900" y="4793742"/>
            <a:ext cx="100584" cy="226314"/>
          </a:xfrm>
          <a:custGeom xmlns:a="http://schemas.openxmlformats.org/drawingml/2006/main">
            <a:rect l="l" t="t" r="r" b="b"/>
            <a:pathLst>
              <a:path w="100584" h="226314">
                <a:moveTo>
                  <a:pt x="100584" y="226314"/>
                </a:moveTo>
                <a:lnTo>
                  <a:pt x="100584" y="25146"/>
                </a:lnTo>
                <a:lnTo>
                  <a:pt x="98669" y="15523"/>
                </a:lnTo>
                <a:lnTo>
                  <a:pt x="93218" y="7365"/>
                </a:lnTo>
                <a:lnTo>
                  <a:pt x="85060" y="1914"/>
                </a:lnTo>
                <a:lnTo>
                  <a:pt x="75438" y="0"/>
                </a:lnTo>
                <a:lnTo>
                  <a:pt x="25146" y="0"/>
                </a:lnTo>
                <a:lnTo>
                  <a:pt x="15523" y="1914"/>
                </a:lnTo>
                <a:lnTo>
                  <a:pt x="7365" y="7365"/>
                </a:lnTo>
                <a:lnTo>
                  <a:pt x="1914" y="15523"/>
                </a:lnTo>
                <a:lnTo>
                  <a:pt x="0" y="25145"/>
                </a:lnTo>
                <a:moveTo>
                  <a:pt x="0" y="25146"/>
                </a:moveTo>
                <a:lnTo>
                  <a:pt x="0" y="226314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3" name="Rounded Rectangle 42">
            <a:extLst xmlns:a="http://schemas.openxmlformats.org/drawingml/2006/main">
              <a:ext uri="{FF2B5EF4-FFF2-40B4-BE49-F238E27FC236}">
                <a16:creationId xmlns:a16="http://schemas.microsoft.com/office/drawing/2014/main" id="{72FAF574-E7E9-459D-8803-82A468F3DA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9462" y="4844034"/>
            <a:ext cx="251460" cy="176022"/>
          </a:xfrm>
          <a:prstGeom xmlns:a="http://schemas.openxmlformats.org/drawingml/2006/main" prst="round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1" name="Freeform 30">
            <a:extLst xmlns:a="http://schemas.openxmlformats.org/drawingml/2006/main">
              <a:ext uri="{FF2B5EF4-FFF2-40B4-BE49-F238E27FC236}">
                <a16:creationId xmlns:a16="http://schemas.microsoft.com/office/drawing/2014/main" id="{7B675679-ADA3-42EC-9FB0-3462134398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7333" y="4806491"/>
            <a:ext cx="226131" cy="226130"/>
          </a:xfrm>
          <a:custGeom xmlns:a="http://schemas.openxmlformats.org/drawingml/2006/main">
            <a:rect l="l" t="t" r="r" b="b"/>
            <a:pathLst>
              <a:path w="226131" h="226130">
                <a:moveTo>
                  <a:pt x="226131" y="119091"/>
                </a:moveTo>
                <a:lnTo>
                  <a:pt x="224785" y="131417"/>
                </a:lnTo>
                <a:lnTo>
                  <a:pt x="222099" y="143521"/>
                </a:lnTo>
                <a:lnTo>
                  <a:pt x="218105" y="155260"/>
                </a:lnTo>
                <a:lnTo>
                  <a:pt x="212850" y="166490"/>
                </a:lnTo>
                <a:lnTo>
                  <a:pt x="206398" y="177078"/>
                </a:lnTo>
                <a:lnTo>
                  <a:pt x="198827" y="186897"/>
                </a:lnTo>
                <a:lnTo>
                  <a:pt x="190226" y="195829"/>
                </a:lnTo>
                <a:lnTo>
                  <a:pt x="180700" y="203765"/>
                </a:lnTo>
                <a:lnTo>
                  <a:pt x="170363" y="210612"/>
                </a:lnTo>
                <a:lnTo>
                  <a:pt x="159339" y="216287"/>
                </a:lnTo>
                <a:lnTo>
                  <a:pt x="147760" y="220722"/>
                </a:lnTo>
                <a:lnTo>
                  <a:pt x="135765" y="223863"/>
                </a:lnTo>
                <a:lnTo>
                  <a:pt x="123499" y="225673"/>
                </a:lnTo>
                <a:lnTo>
                  <a:pt x="111108" y="226130"/>
                </a:lnTo>
                <a:lnTo>
                  <a:pt x="98742" y="225229"/>
                </a:lnTo>
                <a:lnTo>
                  <a:pt x="86549" y="222980"/>
                </a:lnTo>
                <a:lnTo>
                  <a:pt x="74674" y="219410"/>
                </a:lnTo>
                <a:lnTo>
                  <a:pt x="63262" y="214563"/>
                </a:lnTo>
                <a:lnTo>
                  <a:pt x="52449" y="208497"/>
                </a:lnTo>
                <a:lnTo>
                  <a:pt x="42364" y="201283"/>
                </a:lnTo>
                <a:lnTo>
                  <a:pt x="33129" y="193010"/>
                </a:lnTo>
                <a:lnTo>
                  <a:pt x="24854" y="183775"/>
                </a:lnTo>
                <a:lnTo>
                  <a:pt x="17640" y="173691"/>
                </a:lnTo>
                <a:lnTo>
                  <a:pt x="11572" y="162878"/>
                </a:lnTo>
                <a:lnTo>
                  <a:pt x="6723" y="151467"/>
                </a:lnTo>
                <a:lnTo>
                  <a:pt x="3153" y="139593"/>
                </a:lnTo>
                <a:lnTo>
                  <a:pt x="902" y="127400"/>
                </a:lnTo>
                <a:lnTo>
                  <a:pt x="0" y="115033"/>
                </a:lnTo>
                <a:lnTo>
                  <a:pt x="456" y="102643"/>
                </a:lnTo>
                <a:lnTo>
                  <a:pt x="2264" y="90376"/>
                </a:lnTo>
                <a:lnTo>
                  <a:pt x="5404" y="78381"/>
                </a:lnTo>
                <a:lnTo>
                  <a:pt x="9838" y="66802"/>
                </a:lnTo>
                <a:lnTo>
                  <a:pt x="15511" y="55777"/>
                </a:lnTo>
                <a:lnTo>
                  <a:pt x="22357" y="45439"/>
                </a:lnTo>
                <a:lnTo>
                  <a:pt x="30293" y="35912"/>
                </a:lnTo>
                <a:lnTo>
                  <a:pt x="39224" y="27311"/>
                </a:lnTo>
                <a:lnTo>
                  <a:pt x="49042" y="19738"/>
                </a:lnTo>
                <a:lnTo>
                  <a:pt x="59629" y="13285"/>
                </a:lnTo>
                <a:lnTo>
                  <a:pt x="70859" y="8030"/>
                </a:lnTo>
                <a:lnTo>
                  <a:pt x="82597" y="4034"/>
                </a:lnTo>
                <a:lnTo>
                  <a:pt x="94701" y="1347"/>
                </a:lnTo>
                <a:lnTo>
                  <a:pt x="107027" y="0"/>
                </a:lnTo>
                <a:moveTo>
                  <a:pt x="107027" y="0"/>
                </a:moveTo>
                <a:lnTo>
                  <a:pt x="112081" y="10096"/>
                </a:lnTo>
                <a:lnTo>
                  <a:pt x="106584" y="20667"/>
                </a:lnTo>
                <a:lnTo>
                  <a:pt x="102819" y="31973"/>
                </a:lnTo>
                <a:lnTo>
                  <a:pt x="100882" y="43730"/>
                </a:lnTo>
                <a:lnTo>
                  <a:pt x="100820" y="55645"/>
                </a:lnTo>
                <a:lnTo>
                  <a:pt x="102635" y="67422"/>
                </a:lnTo>
                <a:lnTo>
                  <a:pt x="106282" y="78766"/>
                </a:lnTo>
                <a:lnTo>
                  <a:pt x="111669" y="89394"/>
                </a:lnTo>
                <a:lnTo>
                  <a:pt x="118663" y="99042"/>
                </a:lnTo>
                <a:lnTo>
                  <a:pt x="127089" y="107467"/>
                </a:lnTo>
                <a:lnTo>
                  <a:pt x="136736" y="114461"/>
                </a:lnTo>
                <a:lnTo>
                  <a:pt x="147364" y="119849"/>
                </a:lnTo>
                <a:lnTo>
                  <a:pt x="158708" y="123495"/>
                </a:lnTo>
                <a:lnTo>
                  <a:pt x="170485" y="125311"/>
                </a:lnTo>
                <a:lnTo>
                  <a:pt x="182401" y="125249"/>
                </a:lnTo>
                <a:lnTo>
                  <a:pt x="194158" y="123311"/>
                </a:lnTo>
                <a:lnTo>
                  <a:pt x="205463" y="119547"/>
                </a:lnTo>
                <a:lnTo>
                  <a:pt x="216035" y="114049"/>
                </a:lnTo>
                <a:moveTo>
                  <a:pt x="216035" y="114049"/>
                </a:moveTo>
                <a:lnTo>
                  <a:pt x="226131" y="119091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</p:spTree>
    <p:extLst>
      <p:ext uri="{BB962C8B-B14F-4D97-AF65-F5344CB8AC3E}">
        <p14:creationId xmlns:p14="http://schemas.microsoft.com/office/powerpoint/2010/main" val="1886429897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2882188E-75CD-48BA-8E2E-23A8E2D7D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ECAABDE3-8B15-4C34-969F-2CFC4FDC65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F7CEA559-96E7-4694-876D-8696F101C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45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9427bd3cabd444a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F2FF1B68-2566-4419-8534-C528121C9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3CAF0F41-3F33-4996-84B6-EBF53742A8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使用场景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2F711D70-190B-4D66-A43D-E04C716DC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D2034514-BA3E-4574-BEC4-AA39825340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上手很简单：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一条完整的运营闭环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0AE35FB9-193A-436C-B7E0-46A04EFE60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ectangle 10">
            <a:extLst xmlns:a="http://schemas.openxmlformats.org/drawingml/2006/main">
              <a:ext uri="{FF2B5EF4-FFF2-40B4-BE49-F238E27FC236}">
                <a16:creationId xmlns:a16="http://schemas.microsoft.com/office/drawing/2014/main" id="{FAF05117-B599-4233-99C2-A876A200DB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2798064"/>
            <a:ext cx="8534095" cy="274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9E4F6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Oval 11">
            <a:extLst xmlns:a="http://schemas.openxmlformats.org/drawingml/2006/main">
              <a:ext uri="{FF2B5EF4-FFF2-40B4-BE49-F238E27FC236}">
                <a16:creationId xmlns:a16="http://schemas.microsoft.com/office/drawing/2014/main" id="{7A607862-580D-48B3-963D-B0C8915C9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31620" y="2514600"/>
            <a:ext cx="603504" cy="603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TextBox 12">
            <a:extLst xmlns:a="http://schemas.openxmlformats.org/drawingml/2006/main">
              <a:ext uri="{FF2B5EF4-FFF2-40B4-BE49-F238E27FC236}">
                <a16:creationId xmlns:a16="http://schemas.microsoft.com/office/drawing/2014/main" id="{9F031E06-812C-4235-A6BF-37670BFBD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31620" y="2514600"/>
            <a:ext cx="603504" cy="60350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1</a:t>
            </a:r>
          </a:p>
        </p:txBody>
      </p:sp>
      <p:sp>
        <p:nvSpPr>
          <p:cNvPr id="14" name="Rounded Rectangle 13">
            <a:extLst xmlns:a="http://schemas.openxmlformats.org/drawingml/2006/main">
              <a:ext uri="{FF2B5EF4-FFF2-40B4-BE49-F238E27FC236}">
                <a16:creationId xmlns:a16="http://schemas.microsoft.com/office/drawing/2014/main" id="{63055CB7-F368-4B2F-B7CF-495DABCDC3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3383280"/>
            <a:ext cx="2020824" cy="20574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4BEF4113-F6B5-4F79-982B-A5647BC175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0120" y="3639312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建档</a:t>
            </a:r>
          </a:p>
        </p:txBody>
      </p:sp>
      <p:sp>
        <p:nvSpPr>
          <p:cNvPr id="16" name="TextBox 15">
            <a:extLst xmlns:a="http://schemas.openxmlformats.org/drawingml/2006/main">
              <a:ext uri="{FF2B5EF4-FFF2-40B4-BE49-F238E27FC236}">
                <a16:creationId xmlns:a16="http://schemas.microsoft.com/office/drawing/2014/main" id="{506300AF-C1B9-416C-8394-F3C91B5619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0120" y="4224528"/>
            <a:ext cx="1746504" cy="10972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约 30 分钟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录入品牌资料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知识库建立完成</a:t>
            </a:r>
          </a:p>
        </p:txBody>
      </p:sp>
      <p:sp>
        <p:nvSpPr>
          <p:cNvPr id="17" name="Oval 16">
            <a:extLst xmlns:a="http://schemas.openxmlformats.org/drawingml/2006/main">
              <a:ext uri="{FF2B5EF4-FFF2-40B4-BE49-F238E27FC236}">
                <a16:creationId xmlns:a16="http://schemas.microsoft.com/office/drawing/2014/main" id="{8570CCBA-2A9A-4D95-B4AD-42E510DA6A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62172" y="2514600"/>
            <a:ext cx="603504" cy="603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73CAFA8D-76F9-4C2C-BB46-4E9F77C29D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62172" y="2514600"/>
            <a:ext cx="603504" cy="60350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2</a:t>
            </a:r>
          </a:p>
        </p:txBody>
      </p:sp>
      <p:sp>
        <p:nvSpPr>
          <p:cNvPr id="19" name="Rounded Rectangle 18">
            <a:extLst xmlns:a="http://schemas.openxmlformats.org/drawingml/2006/main">
              <a:ext uri="{FF2B5EF4-FFF2-40B4-BE49-F238E27FC236}">
                <a16:creationId xmlns:a16="http://schemas.microsoft.com/office/drawing/2014/main" id="{A648397C-4BB9-4EF8-BCA6-496A58E323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3512" y="3383280"/>
            <a:ext cx="2020824" cy="20574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C532673B-C389-4712-85AC-92C2FDA85D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90672" y="3639312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生成</a:t>
            </a:r>
          </a:p>
        </p:txBody>
      </p:sp>
      <p:sp>
        <p:nvSpPr>
          <p:cNvPr id="21" name="TextBox 20">
            <a:extLst xmlns:a="http://schemas.openxmlformats.org/drawingml/2006/main">
              <a:ext uri="{FF2B5EF4-FFF2-40B4-BE49-F238E27FC236}">
                <a16:creationId xmlns:a16="http://schemas.microsoft.com/office/drawing/2014/main" id="{B977D5F7-2214-4F03-8E1B-73B83C0F3C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90672" y="4224528"/>
            <a:ext cx="1746504" cy="10972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AI 产出软文初稿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人工微调定稿</a:t>
            </a:r>
          </a:p>
        </p:txBody>
      </p:sp>
      <p:sp>
        <p:nvSpPr>
          <p:cNvPr id="22" name="Oval 21">
            <a:extLst xmlns:a="http://schemas.openxmlformats.org/drawingml/2006/main">
              <a:ext uri="{FF2B5EF4-FFF2-40B4-BE49-F238E27FC236}">
                <a16:creationId xmlns:a16="http://schemas.microsoft.com/office/drawing/2014/main" id="{8B7B5762-CFEF-4AC3-82A4-DE4E92C2A4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92724" y="2514600"/>
            <a:ext cx="603504" cy="603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14648BFB-651F-4CC0-90A9-DB1083E167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92724" y="2514600"/>
            <a:ext cx="603504" cy="60350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3</a:t>
            </a:r>
          </a:p>
        </p:txBody>
      </p:sp>
      <p:sp>
        <p:nvSpPr>
          <p:cNvPr id="24" name="Rounded Rectangle 23">
            <a:extLst xmlns:a="http://schemas.openxmlformats.org/drawingml/2006/main">
              <a:ext uri="{FF2B5EF4-FFF2-40B4-BE49-F238E27FC236}">
                <a16:creationId xmlns:a16="http://schemas.microsoft.com/office/drawing/2014/main" id="{1CCC507A-5F55-4B04-A4BB-23B0A2CDD6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84064" y="3383280"/>
            <a:ext cx="2020824" cy="20574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5" name="TextBox 24">
            <a:extLst xmlns:a="http://schemas.openxmlformats.org/drawingml/2006/main">
              <a:ext uri="{FF2B5EF4-FFF2-40B4-BE49-F238E27FC236}">
                <a16:creationId xmlns:a16="http://schemas.microsoft.com/office/drawing/2014/main" id="{2AEE35E8-47F2-4559-8533-1B26996E9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21224" y="3639312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分发</a:t>
            </a:r>
          </a:p>
        </p:txBody>
      </p:sp>
      <p:sp>
        <p:nvSpPr>
          <p:cNvPr id="26" name="TextBox 25">
            <a:extLst xmlns:a="http://schemas.openxmlformats.org/drawingml/2006/main">
              <a:ext uri="{FF2B5EF4-FFF2-40B4-BE49-F238E27FC236}">
                <a16:creationId xmlns:a16="http://schemas.microsoft.com/office/drawing/2014/main" id="{E9925926-33FA-4461-A280-8A90BEAC0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21224" y="4224528"/>
            <a:ext cx="1746504" cy="10972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勾选平台与账号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一键发布或定时</a:t>
            </a:r>
          </a:p>
        </p:txBody>
      </p:sp>
      <p:sp>
        <p:nvSpPr>
          <p:cNvPr id="27" name="Oval 26">
            <a:extLst xmlns:a="http://schemas.openxmlformats.org/drawingml/2006/main">
              <a:ext uri="{FF2B5EF4-FFF2-40B4-BE49-F238E27FC236}">
                <a16:creationId xmlns:a16="http://schemas.microsoft.com/office/drawing/2014/main" id="{BCBC830A-FD13-46C6-B977-75E41E56F7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3276" y="2514600"/>
            <a:ext cx="603504" cy="603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5EC01E1E-60DA-44CE-AF74-212A1F2A64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3276" y="2514600"/>
            <a:ext cx="603504" cy="60350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4</a:t>
            </a:r>
          </a:p>
        </p:txBody>
      </p:sp>
      <p:sp>
        <p:nvSpPr>
          <p:cNvPr id="29" name="Rounded Rectangle 28">
            <a:extLst xmlns:a="http://schemas.openxmlformats.org/drawingml/2006/main">
              <a:ext uri="{FF2B5EF4-FFF2-40B4-BE49-F238E27FC236}">
                <a16:creationId xmlns:a16="http://schemas.microsoft.com/office/drawing/2014/main" id="{3FA46DA9-6A1E-4B72-8149-98737EA8C4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4616" y="3383280"/>
            <a:ext cx="2020824" cy="20574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0" name="TextBox 29">
            <a:extLst xmlns:a="http://schemas.openxmlformats.org/drawingml/2006/main">
              <a:ext uri="{FF2B5EF4-FFF2-40B4-BE49-F238E27FC236}">
                <a16:creationId xmlns:a16="http://schemas.microsoft.com/office/drawing/2014/main" id="{866538E3-508A-494B-A85B-6F12C666DB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1776" y="3639312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监测</a:t>
            </a:r>
          </a:p>
        </p:txBody>
      </p:sp>
      <p:sp>
        <p:nvSpPr>
          <p:cNvPr id="31" name="TextBox 30">
            <a:extLst xmlns:a="http://schemas.openxmlformats.org/drawingml/2006/main">
              <a:ext uri="{FF2B5EF4-FFF2-40B4-BE49-F238E27FC236}">
                <a16:creationId xmlns:a16="http://schemas.microsoft.com/office/drawing/2014/main" id="{4B5D6B3D-BB50-46C2-A68B-C69ED4471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1776" y="4224528"/>
            <a:ext cx="1746504" cy="10972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AI 可见度看板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查看提及与排名</a:t>
            </a:r>
          </a:p>
        </p:txBody>
      </p:sp>
      <p:sp>
        <p:nvSpPr>
          <p:cNvPr id="32" name="Oval 31">
            <a:extLst xmlns:a="http://schemas.openxmlformats.org/drawingml/2006/main">
              <a:ext uri="{FF2B5EF4-FFF2-40B4-BE49-F238E27FC236}">
                <a16:creationId xmlns:a16="http://schemas.microsoft.com/office/drawing/2014/main" id="{BE6B5783-FCF8-48BA-83B3-95A50D8BCF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53828" y="2514600"/>
            <a:ext cx="603504" cy="603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3" name="TextBox 32">
            <a:extLst xmlns:a="http://schemas.openxmlformats.org/drawingml/2006/main">
              <a:ext uri="{FF2B5EF4-FFF2-40B4-BE49-F238E27FC236}">
                <a16:creationId xmlns:a16="http://schemas.microsoft.com/office/drawing/2014/main" id="{CC02357A-E142-4647-B386-23B36ABF50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53828" y="2514600"/>
            <a:ext cx="603504" cy="60350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5</a:t>
            </a:r>
          </a:p>
        </p:txBody>
      </p:sp>
      <p:sp>
        <p:nvSpPr>
          <p:cNvPr id="34" name="Rounded Rectangle 33">
            <a:extLst xmlns:a="http://schemas.openxmlformats.org/drawingml/2006/main">
              <a:ext uri="{FF2B5EF4-FFF2-40B4-BE49-F238E27FC236}">
                <a16:creationId xmlns:a16="http://schemas.microsoft.com/office/drawing/2014/main" id="{4EB17391-173A-4ECC-B009-F75D2FB11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45168" y="3383280"/>
            <a:ext cx="2020824" cy="20574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5" name="TextBox 34">
            <a:extLst xmlns:a="http://schemas.openxmlformats.org/drawingml/2006/main">
              <a:ext uri="{FF2B5EF4-FFF2-40B4-BE49-F238E27FC236}">
                <a16:creationId xmlns:a16="http://schemas.microsoft.com/office/drawing/2014/main" id="{083C4816-1790-4C3F-BCEE-B9D094E3CC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82328" y="3639312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优化</a:t>
            </a:r>
          </a:p>
        </p:txBody>
      </p:sp>
      <p:sp>
        <p:nvSpPr>
          <p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F7EBEC5D-8230-4B83-B2BA-A7F9DDD88C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82328" y="4224528"/>
            <a:ext cx="1746504" cy="10972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依据数据调整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关键词与内容方向</a:t>
            </a:r>
          </a:p>
        </p:txBody>
      </p:sp>
      <p:sp>
        <p:nvSpPr>
          <p:cNvPr id="37" name="Rounded Rectangle 36">
            <a:extLst xmlns:a="http://schemas.openxmlformats.org/drawingml/2006/main">
              <a:ext uri="{FF2B5EF4-FFF2-40B4-BE49-F238E27FC236}">
                <a16:creationId xmlns:a16="http://schemas.microsoft.com/office/drawing/2014/main" id="{BFEAC6C2-9A77-4482-BE48-2C19337365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715000"/>
            <a:ext cx="10545775" cy="64008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C0995FB1-171F-4F37-A19E-48395AC4F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715000"/>
            <a:ext cx="10545775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0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从品牌建档到首次发布，约 </a:t>
            </a:r>
            <a:r>
              <a:rPr sz="145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30 分钟</a:t>
            </a:r>
            <a:r>
              <a:rPr sz="1350" b="0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 即可完成 —— 一个人也能管理全平台内容</a:t>
            </a:r>
          </a:p>
        </p:txBody>
      </p:sp>
      <p:sp>
        <p:nvSpPr>
          <p:cNvPr id="39" name="TextBox 38">
            <a:extLst xmlns:a="http://schemas.openxmlformats.org/drawingml/2006/main">
              <a:ext uri="{FF2B5EF4-FFF2-40B4-BE49-F238E27FC236}">
                <a16:creationId xmlns:a16="http://schemas.microsoft.com/office/drawing/2014/main" id="{0681E3DA-EDDD-4D40-B291-79E155BC86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40" name="TextBox 39">
            <a:extLst xmlns:a="http://schemas.openxmlformats.org/drawingml/2006/main">
              <a:ext uri="{FF2B5EF4-FFF2-40B4-BE49-F238E27FC236}">
                <a16:creationId xmlns:a16="http://schemas.microsoft.com/office/drawing/2014/main" id="{AE6835E8-4CBE-4A7B-9B8B-E788A2604B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92702778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5BC82D0C-5A18-4D21-9C0D-1CB7FA193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ECAA8FE7-CFE3-46A7-BA56-24112735A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6643F422-4265-4DB3-8A6D-607F018C4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100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24b79c8d43a42b8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5FCEB730-9991-4BE5-9C5E-B3A7F1508E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668">
            <a:solidFill>
              <a:srgbClr val="E9E4F6"/>
            </a:solidFill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744DEF58-47C8-4A90-A510-1359BE9FC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客户案例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27BD7956-F837-4616-A26B-5C0FF4271B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477500" cy="64008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家装行业：</a:t>
            </a: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45 分钟进入 AI 推荐答案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7B93E22A-DB3A-4C86-BB34-8700491B07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5F2E9D39-0BA8-4D13-8741-0EE8BE5375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809750"/>
            <a:ext cx="9334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50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某家装行业客户完成内容发布后，在同日数据采集中被豆包答案引用，并由手机端再次验证结果一致。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44E598E8-B9C8-425F-88C4-6A35BE5321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381250"/>
            <a:ext cx="2381250" cy="1257300"/>
          </a:xfrm>
          <a:prstGeom xmlns:a="http://schemas.openxmlformats.org/drawingml/2006/main" prst="roundRect">
            <a:avLst>
              <a:gd name="adj" fmla="val 1363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FF48D39E-0D97-4D86-89FB-EED90A5E90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2510" y="2552700"/>
            <a:ext cx="1962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发文时间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4C4EE4A3-2DC0-4DDE-A523-F473B4641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2510" y="2819400"/>
            <a:ext cx="19621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15:10</a:t>
            </a:r>
          </a:p>
        </p:txBody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CC8366F1-DD05-4E76-8051-CBE6D4E515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2510" y="3276600"/>
            <a:ext cx="1962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2026-06-25 搜狐号发布成功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3EA663E6-BF79-4BB1-8D44-F1AA729CB2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4710" y="2381250"/>
            <a:ext cx="2381250" cy="1257300"/>
          </a:xfrm>
          <a:prstGeom xmlns:a="http://schemas.openxmlformats.org/drawingml/2006/main" prst="roundRect">
            <a:avLst>
              <a:gd name="adj" fmla="val 1363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3F36217B-B7A8-4589-B618-800A354DE0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4260" y="2552700"/>
            <a:ext cx="1962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采集时间</a:t>
            </a:r>
          </a:p>
        </p:txBody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3F2D536F-B06F-484B-8F71-3553D5236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4260" y="2819400"/>
            <a:ext cx="19621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15:55</a:t>
            </a:r>
          </a:p>
        </p:txBody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75D5105E-1BDA-43E5-A4C0-B84F84D92F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4260" y="3276600"/>
            <a:ext cx="1962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同日数据采集已命中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05635D26-EB61-4D17-A3BD-0D99AB2E73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6460" y="2381250"/>
            <a:ext cx="2381250" cy="1257300"/>
          </a:xfrm>
          <a:prstGeom xmlns:a="http://schemas.openxmlformats.org/drawingml/2006/main" prst="roundRect">
            <a:avLst>
              <a:gd name="adj" fmla="val 1363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DD69D798-8C55-4D4E-BCEB-F0A806F619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6010" y="2552700"/>
            <a:ext cx="1962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上榜用时</a:t>
            </a:r>
          </a:p>
        </p:txBody>
      </p:sp>
      <p:sp>
        <p:nvSpPr>
          <p:cNvPr id="67" name="">
            <a:extLst xmlns:a="http://schemas.openxmlformats.org/drawingml/2006/main">
              <a:ext uri="{FF2B5EF4-FFF2-40B4-BE49-F238E27FC236}">
                <a16:creationId xmlns:a16="http://schemas.microsoft.com/office/drawing/2014/main" id="{14D46090-FCD9-4078-9042-FAC3218C86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6010" y="2819400"/>
            <a:ext cx="19621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45 分钟</a:t>
            </a:r>
          </a:p>
        </p:txBody>
      </p:sp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EE5CC60F-E6D3-47E6-9FC5-0B761B2EA7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6010" y="3276600"/>
            <a:ext cx="1962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从发布到 AI 答案引用</a:t>
            </a:r>
          </a:p>
        </p:txBody>
      </p:sp>
      <p:sp>
        <p:nvSpPr>
          <p:cNvPr id="69" name="">
            <a:extLst xmlns:a="http://schemas.openxmlformats.org/drawingml/2006/main">
              <a:ext uri="{FF2B5EF4-FFF2-40B4-BE49-F238E27FC236}">
                <a16:creationId xmlns:a16="http://schemas.microsoft.com/office/drawing/2014/main" id="{FE434596-39AD-489E-B1CC-FB4DCAC77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8210" y="2381250"/>
            <a:ext cx="2381250" cy="1257300"/>
          </a:xfrm>
          <a:prstGeom xmlns:a="http://schemas.openxmlformats.org/drawingml/2006/main" prst="roundRect">
            <a:avLst>
              <a:gd name="adj" fmla="val 1363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0" name="">
            <a:extLst xmlns:a="http://schemas.openxmlformats.org/drawingml/2006/main">
              <a:ext uri="{FF2B5EF4-FFF2-40B4-BE49-F238E27FC236}">
                <a16:creationId xmlns:a16="http://schemas.microsoft.com/office/drawing/2014/main" id="{AC7AACCB-32B6-49D9-AD1D-E7D94BD19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7760" y="2552700"/>
            <a:ext cx="1962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50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验证结果</a:t>
            </a:r>
          </a:p>
        </p:txBody>
      </p:sp>
      <p:sp>
        <p:nvSpPr>
          <p:cNvPr id="71" name="">
            <a:extLst xmlns:a="http://schemas.openxmlformats.org/drawingml/2006/main">
              <a:ext uri="{FF2B5EF4-FFF2-40B4-BE49-F238E27FC236}">
                <a16:creationId xmlns:a16="http://schemas.microsoft.com/office/drawing/2014/main" id="{C58572C0-2660-4688-8EAD-9D270F028C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7760" y="2819400"/>
            <a:ext cx="19621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5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一致</a:t>
            </a:r>
          </a:p>
        </p:txBody>
      </p:sp>
      <p:sp>
        <p:nvSpPr>
          <p:cNvPr id="72" name="">
            <a:extLst xmlns:a="http://schemas.openxmlformats.org/drawingml/2006/main">
              <a:ext uri="{FF2B5EF4-FFF2-40B4-BE49-F238E27FC236}">
                <a16:creationId xmlns:a16="http://schemas.microsoft.com/office/drawing/2014/main" id="{C29291E9-7AD9-4854-A4B3-E7FE9664B7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47760" y="3276600"/>
            <a:ext cx="1962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7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后台与手机端交叉验证</a:t>
            </a:r>
          </a:p>
        </p:txBody>
      </p:sp>
      <p:sp>
        <p:nvSpPr>
          <p:cNvPr id="73" name="">
            <a:extLst xmlns:a="http://schemas.openxmlformats.org/drawingml/2006/main">
              <a:ext uri="{FF2B5EF4-FFF2-40B4-BE49-F238E27FC236}">
                <a16:creationId xmlns:a16="http://schemas.microsoft.com/office/drawing/2014/main" id="{7D33FCAC-FA0F-40DF-9B3E-312C070D56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4419600"/>
            <a:ext cx="82296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E9E4F6"/>
            </a:solidFill>
            <a:prstDash val="solid"/>
          </a:ln>
        </p:spPr>
      </p:sp>
      <p:sp>
        <p:nvSpPr>
          <p:cNvPr id="74" name="">
            <a:extLst xmlns:a="http://schemas.openxmlformats.org/drawingml/2006/main">
              <a:ext uri="{FF2B5EF4-FFF2-40B4-BE49-F238E27FC236}">
                <a16:creationId xmlns:a16="http://schemas.microsoft.com/office/drawing/2014/main" id="{3E910F5B-6FE5-4600-B755-5CC80735D5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4191000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133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5" name="">
            <a:extLst xmlns:a="http://schemas.openxmlformats.org/drawingml/2006/main">
              <a:ext uri="{FF2B5EF4-FFF2-40B4-BE49-F238E27FC236}">
                <a16:creationId xmlns:a16="http://schemas.microsoft.com/office/drawing/2014/main" id="{60820FE3-3282-463B-8130-73097047DB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4191000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1</a:t>
            </a:r>
          </a:p>
        </p:txBody>
      </p:sp>
      <p:sp>
        <p:nvSpPr>
          <p:cNvPr id="76" name="">
            <a:extLst xmlns:a="http://schemas.openxmlformats.org/drawingml/2006/main">
              <a:ext uri="{FF2B5EF4-FFF2-40B4-BE49-F238E27FC236}">
                <a16:creationId xmlns:a16="http://schemas.microsoft.com/office/drawing/2014/main" id="{337C4706-B535-48A5-9F34-08853C6C7C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762500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内容发布</a:t>
            </a:r>
          </a:p>
        </p:txBody>
      </p:sp>
      <p:sp>
        <p:nvSpPr>
          <p:cNvPr id="77" name="">
            <a:extLst xmlns:a="http://schemas.openxmlformats.org/drawingml/2006/main">
              <a:ext uri="{FF2B5EF4-FFF2-40B4-BE49-F238E27FC236}">
                <a16:creationId xmlns:a16="http://schemas.microsoft.com/office/drawing/2014/main" id="{08E24A1B-0B19-4116-8BFC-933478495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5038725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15:10</a:t>
            </a:r>
          </a:p>
        </p:txBody>
      </p:sp>
      <p:sp>
        <p:nvSpPr>
          <p:cNvPr id="78" name="">
            <a:extLst xmlns:a="http://schemas.openxmlformats.org/drawingml/2006/main">
              <a:ext uri="{FF2B5EF4-FFF2-40B4-BE49-F238E27FC236}">
                <a16:creationId xmlns:a16="http://schemas.microsoft.com/office/drawing/2014/main" id="{2DD2AA45-73A1-4B8A-8D46-13CD2CDE84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5314950"/>
            <a:ext cx="163830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文章发布到搜狐号</a:t>
            </a:r>
          </a:p>
        </p:txBody>
      </p:sp>
      <p:sp>
        <p:nvSpPr>
          <p:cNvPr id="79" name="">
            <a:extLst xmlns:a="http://schemas.openxmlformats.org/drawingml/2006/main">
              <a:ext uri="{FF2B5EF4-FFF2-40B4-BE49-F238E27FC236}">
                <a16:creationId xmlns:a16="http://schemas.microsoft.com/office/drawing/2014/main" id="{5B02345C-4A39-4103-8E6C-A5CF04F72A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4191000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133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0" name="">
            <a:extLst xmlns:a="http://schemas.openxmlformats.org/drawingml/2006/main">
              <a:ext uri="{FF2B5EF4-FFF2-40B4-BE49-F238E27FC236}">
                <a16:creationId xmlns:a16="http://schemas.microsoft.com/office/drawing/2014/main" id="{D6E86457-9BA4-4722-9F50-9E7C0E9E7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4191000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2</a:t>
            </a:r>
          </a:p>
        </p:txBody>
      </p:sp>
      <p:sp>
        <p:nvSpPr>
          <p:cNvPr id="81" name="">
            <a:extLst xmlns:a="http://schemas.openxmlformats.org/drawingml/2006/main">
              <a:ext uri="{FF2B5EF4-FFF2-40B4-BE49-F238E27FC236}">
                <a16:creationId xmlns:a16="http://schemas.microsoft.com/office/drawing/2014/main" id="{ECCA0634-743D-4523-8D09-B2338FA95E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19550" y="4762500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采集</a:t>
            </a:r>
          </a:p>
        </p:txBody>
      </p:sp>
      <p:sp>
        <p:nvSpPr>
          <p:cNvPr id="82" name="">
            <a:extLst xmlns:a="http://schemas.openxmlformats.org/drawingml/2006/main">
              <a:ext uri="{FF2B5EF4-FFF2-40B4-BE49-F238E27FC236}">
                <a16:creationId xmlns:a16="http://schemas.microsoft.com/office/drawing/2014/main" id="{95273B4C-4053-4A40-A885-57C6DD1035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19550" y="5038725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15:55</a:t>
            </a:r>
          </a:p>
        </p:txBody>
      </p:sp>
      <p:sp>
        <p:nvSpPr>
          <p:cNvPr id="83" name="">
            <a:extLst xmlns:a="http://schemas.openxmlformats.org/drawingml/2006/main">
              <a:ext uri="{FF2B5EF4-FFF2-40B4-BE49-F238E27FC236}">
                <a16:creationId xmlns:a16="http://schemas.microsoft.com/office/drawing/2014/main" id="{62902D14-A62F-438F-907D-B8B5C2F553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81450" y="5314950"/>
            <a:ext cx="163830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豆包回答已引用</a:t>
            </a:r>
          </a:p>
        </p:txBody>
      </p:sp>
      <p:sp>
        <p:nvSpPr>
          <p:cNvPr id="84" name="">
            <a:extLst xmlns:a="http://schemas.openxmlformats.org/drawingml/2006/main">
              <a:ext uri="{FF2B5EF4-FFF2-40B4-BE49-F238E27FC236}">
                <a16:creationId xmlns:a16="http://schemas.microsoft.com/office/drawing/2014/main" id="{01286D21-4610-42CC-A7E9-D6EEA9E015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4191000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133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5" name="">
            <a:extLst xmlns:a="http://schemas.openxmlformats.org/drawingml/2006/main">
              <a:ext uri="{FF2B5EF4-FFF2-40B4-BE49-F238E27FC236}">
                <a16:creationId xmlns:a16="http://schemas.microsoft.com/office/drawing/2014/main" id="{C51C652D-AC32-4F82-8660-B327479502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4191000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3</a:t>
            </a:r>
          </a:p>
        </p:txBody>
      </p:sp>
      <p:sp>
        <p:nvSpPr>
          <p:cNvPr id="86" name="">
            <a:extLst xmlns:a="http://schemas.openxmlformats.org/drawingml/2006/main">
              <a:ext uri="{FF2B5EF4-FFF2-40B4-BE49-F238E27FC236}">
                <a16:creationId xmlns:a16="http://schemas.microsoft.com/office/drawing/2014/main" id="{42FE9D86-F83F-4607-88F0-77FD7E6E86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4762500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进入答案</a:t>
            </a:r>
          </a:p>
        </p:txBody>
      </p:sp>
      <p:sp>
        <p:nvSpPr>
          <p:cNvPr id="87" name="">
            <a:extLst xmlns:a="http://schemas.openxmlformats.org/drawingml/2006/main">
              <a:ext uri="{FF2B5EF4-FFF2-40B4-BE49-F238E27FC236}">
                <a16:creationId xmlns:a16="http://schemas.microsoft.com/office/drawing/2014/main" id="{A6A3A215-B3D4-49A1-A17A-149F847FA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5038725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TOP 推荐</a:t>
            </a:r>
          </a:p>
        </p:txBody>
      </p:sp>
      <p:sp>
        <p:nvSpPr>
          <p:cNvPr id="88" name="">
            <a:extLst xmlns:a="http://schemas.openxmlformats.org/drawingml/2006/main">
              <a:ext uri="{FF2B5EF4-FFF2-40B4-BE49-F238E27FC236}">
                <a16:creationId xmlns:a16="http://schemas.microsoft.com/office/drawing/2014/main" id="{7F9E8733-D983-4AA8-BF23-309BC61DA1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5314950"/>
            <a:ext cx="163830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正文出现客户品牌</a:t>
            </a:r>
          </a:p>
        </p:txBody>
      </p:sp>
      <p:sp>
        <p:nvSpPr>
          <p:cNvPr id="89" name="">
            <a:extLst xmlns:a="http://schemas.openxmlformats.org/drawingml/2006/main">
              <a:ext uri="{FF2B5EF4-FFF2-40B4-BE49-F238E27FC236}">
                <a16:creationId xmlns:a16="http://schemas.microsoft.com/office/drawing/2014/main" id="{A6D1E119-611A-42AA-9AB5-9C92E6AE33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4191000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133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0" name="">
            <a:extLst xmlns:a="http://schemas.openxmlformats.org/drawingml/2006/main">
              <a:ext uri="{FF2B5EF4-FFF2-40B4-BE49-F238E27FC236}">
                <a16:creationId xmlns:a16="http://schemas.microsoft.com/office/drawing/2014/main" id="{8486FCE9-A4F5-4BB0-8589-FFA0918999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4191000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4</a:t>
            </a:r>
          </a:p>
        </p:txBody>
      </p:sp>
      <p:sp>
        <p:nvSpPr>
          <p:cNvPr id="91" name="">
            <a:extLst xmlns:a="http://schemas.openxmlformats.org/drawingml/2006/main">
              <a:ext uri="{FF2B5EF4-FFF2-40B4-BE49-F238E27FC236}">
                <a16:creationId xmlns:a16="http://schemas.microsoft.com/office/drawing/2014/main" id="{73D6B271-2ED4-4315-8F13-A74B13DB7A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15550" y="4762500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手机验证</a:t>
            </a:r>
          </a:p>
        </p:txBody>
      </p:sp>
      <p:sp>
        <p:nvSpPr>
          <p:cNvPr id="92" name="">
            <a:extLst xmlns:a="http://schemas.openxmlformats.org/drawingml/2006/main">
              <a:ext uri="{FF2B5EF4-FFF2-40B4-BE49-F238E27FC236}">
                <a16:creationId xmlns:a16="http://schemas.microsoft.com/office/drawing/2014/main" id="{CB930E11-11A9-404C-BACD-15AC5EB449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15550" y="5038725"/>
            <a:ext cx="1562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25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结果一致</a:t>
            </a:r>
          </a:p>
        </p:txBody>
      </p:sp>
      <p:sp>
        <p:nvSpPr>
          <p:cNvPr id="93" name="">
            <a:extLst xmlns:a="http://schemas.openxmlformats.org/drawingml/2006/main">
              <a:ext uri="{FF2B5EF4-FFF2-40B4-BE49-F238E27FC236}">
                <a16:creationId xmlns:a16="http://schemas.microsoft.com/office/drawing/2014/main" id="{EFD00F1A-1C04-4D73-8C9F-C04F72A04E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77450" y="5314950"/>
            <a:ext cx="163830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60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移动端结果一致</a:t>
            </a:r>
          </a:p>
        </p:txBody>
      </p:sp>
      <p:sp>
        <p:nvSpPr>
          <p:cNvPr id="94" name="">
            <a:extLst xmlns:a="http://schemas.openxmlformats.org/drawingml/2006/main">
              <a:ext uri="{FF2B5EF4-FFF2-40B4-BE49-F238E27FC236}">
                <a16:creationId xmlns:a16="http://schemas.microsoft.com/office/drawing/2014/main" id="{8734712A-CD55-4BFA-B7EB-561F0031A6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962650"/>
            <a:ext cx="723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13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13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后续 3 页均嵌入原始截图作为 Reference，并保留关键时间与验证结论。</a:t>
            </a:r>
          </a:p>
        </p:txBody>
      </p:sp>
      <p:sp>
        <p:nvSpPr>
          <p:cNvPr id="95" name="">
            <a:extLst xmlns:a="http://schemas.openxmlformats.org/drawingml/2006/main">
              <a:ext uri="{FF2B5EF4-FFF2-40B4-BE49-F238E27FC236}">
                <a16:creationId xmlns:a16="http://schemas.microsoft.com/office/drawing/2014/main" id="{FE6D3D2C-4FBF-484B-AF50-0FC2386FA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96" name="">
            <a:extLst xmlns:a="http://schemas.openxmlformats.org/drawingml/2006/main">
              <a:ext uri="{FF2B5EF4-FFF2-40B4-BE49-F238E27FC236}">
                <a16:creationId xmlns:a16="http://schemas.microsoft.com/office/drawing/2014/main" id="{8CBB3BB2-49A7-443E-95F6-639EF6977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03053698"/>
      </p:ext>
    </p:extLst>
  </p:cSld>
</p:sld>
</file>

<file path=ppt/slides/slide1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5BC82D0C-5A18-4D21-9C0D-1CB7FA193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ECAA8FE7-CFE3-46A7-BA56-24112735A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6643F422-4265-4DB3-8A6D-607F018C4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80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5ab0a51242245d8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63419C1D-4D99-42FA-9085-AF167A738B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668">
            <a:solidFill>
              <a:srgbClr val="E9E4F6"/>
            </a:solidFill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96AAE351-9371-4BC2-9F4D-F378904BF7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案例证据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CE1157B3-16D2-4875-935E-1855DB184F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477500" cy="64008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/>
            </a: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图一：数据采集 15:55 已上榜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4AE0C63B-7BB5-48F3-B692-454BBDE4C6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199760B7-7758-4DDA-9E87-69C431B79C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771650"/>
            <a:ext cx="10572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275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后台问题详情页原始截图显示：采集时间 2026-06-25 15:55，豆包答案已推荐客户品牌，并引用搜狐内容。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058F039A-18E3-450A-A7C7-66F95F211D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71700"/>
            <a:ext cx="6953250" cy="4267200"/>
          </a:xfrm>
          <a:prstGeom xmlns:a="http://schemas.openxmlformats.org/drawingml/2006/main" prst="roundRect">
            <a:avLst>
              <a:gd name="adj" fmla="val 401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8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00584e5faa247be"/>
          <a:stretch xmlns:a="http://schemas.openxmlformats.org/drawingml/2006/main"/>
        </p:blipFill>
        <p:spPr>
          <a:xfrm xmlns:a="http://schemas.openxmlformats.org/drawingml/2006/main">
            <a:off x="827598" y="2257425"/>
            <a:ext cx="6669654" cy="4095750"/>
          </a:xfrm>
          <a:prstGeom xmlns:a="http://schemas.openxmlformats.org/drawingml/2006/main" prst="roundRect">
            <a:avLst>
              <a:gd name="adj" fmla="val 2791"/>
            </a:avLst>
          </a:prstGeom>
        </p:spPr>
      </p:pic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F4D06254-E645-47A8-AE03-2A757C7DB9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24100"/>
            <a:ext cx="148590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7F4"/>
          </a:solidFill>
          <a:ln xmlns:a="http://schemas.openxmlformats.org/drawingml/2006/main" w="9525">
            <a:solidFill>
              <a:srgbClr val="FFD0C8"/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09ED76C0-6309-4C2D-8AED-0C6D4FC9A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71725"/>
            <a:ext cx="14859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863" b="1">
                <a:solidFill>
                  <a:srgbClr val="EF4D3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63" b="1">
                <a:solidFill>
                  <a:srgbClr val="EF4D3A"/>
                </a:solidFill>
                <a:latin typeface="Source Han Sans"/>
                <a:ea typeface="Source Han Sans"/>
                <a:cs typeface="Source Han Sans"/>
              </a:rPr>
              <a:t>原始截图 Reference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DAF60CF6-015B-4188-8004-62E4603E4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2228850"/>
            <a:ext cx="3333750" cy="971550"/>
          </a:xfrm>
          <a:prstGeom xmlns:a="http://schemas.openxmlformats.org/drawingml/2006/main" prst="roundRect">
            <a:avLst>
              <a:gd name="adj" fmla="val 1568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6A87397E-E926-4B7A-BF31-5C5C771C56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362200"/>
            <a:ext cx="2990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75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采集时间</a:t>
            </a:r>
          </a:p>
        </p:txBody>
      </p:sp>
      <p:pic>
        <p:nvPicPr>
          <p:cNvPr id="9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f97f9e92fcc4c8b"/>
          <a:stretch xmlns:a="http://schemas.openxmlformats.org/drawingml/2006/main"/>
        </p:blipFill>
        <p:spPr>
          <a:xfrm xmlns:a="http://schemas.openxmlformats.org/drawingml/2006/main">
            <a:off x="8794700" y="2609850"/>
            <a:ext cx="1593949" cy="400050"/>
          </a:xfrm>
          <a:prstGeom xmlns:a="http://schemas.openxmlformats.org/drawingml/2006/main" prst="roundRect">
            <a:avLst>
              <a:gd name="adj" fmla="val 19048"/>
            </a:avLst>
          </a:prstGeom>
        </p:spPr>
      </p:pic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DD9517B9-2E9B-44FF-8295-FFEEC3148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067050"/>
            <a:ext cx="2990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10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10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与发布记录相隔 45 分钟。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2FDFA5E9-33D1-4C22-8BE6-9BFA52D74D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3371850"/>
            <a:ext cx="3333750" cy="1028700"/>
          </a:xfrm>
          <a:prstGeom xmlns:a="http://schemas.openxmlformats.org/drawingml/2006/main" prst="roundRect">
            <a:avLst>
              <a:gd name="adj" fmla="val 1481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F1668295-1384-4578-97F3-C72B1C3463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505200"/>
            <a:ext cx="2990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75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答案位置</a:t>
            </a:r>
          </a:p>
        </p:txBody>
      </p:sp>
      <p:pic>
        <p:nvPicPr>
          <p:cNvPr id="9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919d07d59f4584"/>
          <a:stretch xmlns:a="http://schemas.openxmlformats.org/drawingml/2006/main"/>
        </p:blipFill>
        <p:spPr>
          <a:xfrm xmlns:a="http://schemas.openxmlformats.org/drawingml/2006/main">
            <a:off x="8113229" y="3752850"/>
            <a:ext cx="2956891" cy="400050"/>
          </a:xfrm>
          <a:prstGeom xmlns:a="http://schemas.openxmlformats.org/drawingml/2006/main" prst="roundRect">
            <a:avLst>
              <a:gd name="adj" fmla="val 19048"/>
            </a:avLst>
          </a:prstGeom>
        </p:spPr>
      </p:pic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2A6D4EB8-3391-4C5C-941B-6FCB309C2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210050"/>
            <a:ext cx="2990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10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10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截图正文中出现“金屋装饰金牌整装”。</a:t>
            </a:r>
          </a:p>
        </p:txBody>
      </p:sp>
      <p:sp>
        <p:nvSpPr>
          <p:cNvPr id="69" name="">
            <a:extLst xmlns:a="http://schemas.openxmlformats.org/drawingml/2006/main">
              <a:ext uri="{FF2B5EF4-FFF2-40B4-BE49-F238E27FC236}">
                <a16:creationId xmlns:a16="http://schemas.microsoft.com/office/drawing/2014/main" id="{6B04FD0C-29DF-4CD6-A1B7-679857C530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4591050"/>
            <a:ext cx="3333750" cy="1028700"/>
          </a:xfrm>
          <a:prstGeom xmlns:a="http://schemas.openxmlformats.org/drawingml/2006/main" prst="roundRect">
            <a:avLst>
              <a:gd name="adj" fmla="val 1481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0" name="">
            <a:extLst xmlns:a="http://schemas.openxmlformats.org/drawingml/2006/main">
              <a:ext uri="{FF2B5EF4-FFF2-40B4-BE49-F238E27FC236}">
                <a16:creationId xmlns:a16="http://schemas.microsoft.com/office/drawing/2014/main" id="{606F69DB-101A-40F9-82EF-7EC51B4F79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724400"/>
            <a:ext cx="2990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75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引用来源</a:t>
            </a:r>
          </a:p>
        </p:txBody>
      </p:sp>
      <p:pic>
        <p:nvPicPr>
          <p:cNvPr id="10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9047fb62bf24323"/>
          <a:stretch xmlns:a="http://schemas.openxmlformats.org/drawingml/2006/main"/>
        </p:blipFill>
        <p:spPr>
          <a:xfrm xmlns:a="http://schemas.openxmlformats.org/drawingml/2006/main">
            <a:off x="8225651" y="4972050"/>
            <a:ext cx="2732049" cy="400050"/>
          </a:xfrm>
          <a:prstGeom xmlns:a="http://schemas.openxmlformats.org/drawingml/2006/main" prst="roundRect">
            <a:avLst>
              <a:gd name="adj" fmla="val 19048"/>
            </a:avLst>
          </a:prstGeom>
        </p:spPr>
      </p:pic>
      <p:sp>
        <p:nvSpPr>
          <p:cNvPr id="72" name="">
            <a:extLst xmlns:a="http://schemas.openxmlformats.org/drawingml/2006/main">
              <a:ext uri="{FF2B5EF4-FFF2-40B4-BE49-F238E27FC236}">
                <a16:creationId xmlns:a16="http://schemas.microsoft.com/office/drawing/2014/main" id="{B662C0B8-E6AB-4791-8152-D502645C96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5429250"/>
            <a:ext cx="2990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10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10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引用来源区出现搜狐文章，内容可回溯。</a:t>
            </a:r>
          </a:p>
        </p:txBody>
      </p:sp>
      <p:sp>
        <p:nvSpPr>
          <p:cNvPr id="73" name="">
            <a:extLst xmlns:a="http://schemas.openxmlformats.org/drawingml/2006/main">
              <a:ext uri="{FF2B5EF4-FFF2-40B4-BE49-F238E27FC236}">
                <a16:creationId xmlns:a16="http://schemas.microsoft.com/office/drawing/2014/main" id="{F8D946B1-8FE1-48E8-993A-E8C470058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5810250"/>
            <a:ext cx="3333750" cy="476250"/>
          </a:xfrm>
          <a:prstGeom xmlns:a="http://schemas.openxmlformats.org/drawingml/2006/main" prst="roundRect">
            <a:avLst>
              <a:gd name="adj" fmla="val 28000"/>
            </a:avLst>
          </a:prstGeom>
          <a:solidFill xmlns:a="http://schemas.openxmlformats.org/drawingml/2006/main">
            <a:srgbClr val="FCE8F3"/>
          </a:solidFill>
          <a:ln xmlns:a="http://schemas.openxmlformats.org/drawingml/2006/main" w="9525">
            <a:solidFill>
              <a:srgbClr val="F5BAD7"/>
            </a:solidFill>
            <a:prstDash val="solid"/>
          </a:ln>
        </p:spPr>
      </p:sp>
      <p:sp>
        <p:nvSpPr>
          <p:cNvPr id="74" name="">
            <a:extLst xmlns:a="http://schemas.openxmlformats.org/drawingml/2006/main">
              <a:ext uri="{FF2B5EF4-FFF2-40B4-BE49-F238E27FC236}">
                <a16:creationId xmlns:a16="http://schemas.microsoft.com/office/drawing/2014/main" id="{C945AA93-DC75-4760-8C2A-D0B14500D3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5953125"/>
            <a:ext cx="2952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5176"/>
          </a:bodyPr>
          <a:lstStyle xmlns:a="http://schemas.openxmlformats.org/drawingml/2006/main"/>
          <a:p xmlns:a="http://schemas.openxmlformats.org/drawingml/2006/main">
            <a:pPr algn="ctr">
              <a:defRPr sz="96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6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结论：采集页原始截图与案例时间线一致，已形成 AI 推荐证据。</a:t>
            </a:r>
          </a:p>
        </p:txBody>
      </p:sp>
      <p:sp>
        <p:nvSpPr>
          <p:cNvPr id="75" name="">
            <a:extLst xmlns:a="http://schemas.openxmlformats.org/drawingml/2006/main">
              <a:ext uri="{FF2B5EF4-FFF2-40B4-BE49-F238E27FC236}">
                <a16:creationId xmlns:a16="http://schemas.microsoft.com/office/drawing/2014/main" id="{113F0472-7AAD-419B-A539-64983F65D5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76" name="">
            <a:extLst xmlns:a="http://schemas.openxmlformats.org/drawingml/2006/main">
              <a:ext uri="{FF2B5EF4-FFF2-40B4-BE49-F238E27FC236}">
                <a16:creationId xmlns:a16="http://schemas.microsoft.com/office/drawing/2014/main" id="{9E4BF03F-00C7-4770-B7B1-18C90DD286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03053698"/>
      </p:ext>
    </p:extLst>
  </p:cSld>
</p:sld>
</file>

<file path=ppt/slides/slide1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5BC82D0C-5A18-4D21-9C0D-1CB7FA193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ECAA8FE7-CFE3-46A7-BA56-24112735A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6643F422-4265-4DB3-8A6D-607F018C4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79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3c7f6ebc89b471b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72F990B1-FCDC-4A7A-8DEF-414FDE71E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668">
            <a:solidFill>
              <a:srgbClr val="E9E4F6"/>
            </a:solidFill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38B1CBFE-9F88-4749-A8E1-ED5F831E46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案例证据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EEC3F8AF-4641-45DF-8508-76AC0469F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477500" cy="64008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/>
            </a: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图二：发文记录 15:10 发布成功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71DA7B9D-D67B-4037-8B47-6F62F938B5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FE63BA76-1E0B-4A60-89F6-353628E0A9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771650"/>
            <a:ext cx="10572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275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发布管理页原始截图显示：同一篇文章在 2026-06-25 15:10 发布，状态为发布成功，记录可审计。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1BB50CAA-35BB-4FA8-9A4C-3FC4678DF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209800"/>
            <a:ext cx="10820400" cy="2381250"/>
          </a:xfrm>
          <a:prstGeom xmlns:a="http://schemas.openxmlformats.org/drawingml/2006/main" prst="roundRect">
            <a:avLst>
              <a:gd name="adj" fmla="val 72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8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270e80ab4764fdd"/>
          <a:stretch xmlns:a="http://schemas.openxmlformats.org/drawingml/2006/main"/>
        </p:blipFill>
        <p:spPr>
          <a:xfrm xmlns:a="http://schemas.openxmlformats.org/drawingml/2006/main">
            <a:off x="876386" y="2276475"/>
            <a:ext cx="10439227" cy="2247900"/>
          </a:xfrm>
          <a:prstGeom xmlns:a="http://schemas.openxmlformats.org/drawingml/2006/main" prst="roundRect">
            <a:avLst>
              <a:gd name="adj" fmla="val 4237"/>
            </a:avLst>
          </a:prstGeom>
        </p:spPr>
      </p:pic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036AC626-B44E-461F-A7D6-D08F7A1AB0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62200"/>
            <a:ext cx="148590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7F4"/>
          </a:solidFill>
          <a:ln xmlns:a="http://schemas.openxmlformats.org/drawingml/2006/main" w="9525">
            <a:solidFill>
              <a:srgbClr val="FFD0C8"/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6CC69716-0715-4A14-9F8A-2475F2CCD1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409825"/>
            <a:ext cx="14859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863" b="1">
                <a:solidFill>
                  <a:srgbClr val="EF4D3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63" b="1">
                <a:solidFill>
                  <a:srgbClr val="EF4D3A"/>
                </a:solidFill>
                <a:latin typeface="Source Han Sans"/>
                <a:ea typeface="Source Han Sans"/>
                <a:cs typeface="Source Han Sans"/>
              </a:rPr>
              <a:t>原始截图 Reference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4D48CA1F-4D95-4667-9A5B-1C7286AD38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57750"/>
            <a:ext cx="295275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D9952EC6-B8AC-43AB-921B-D7DFA56C5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5010150"/>
            <a:ext cx="2571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38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38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发布状态</a:t>
            </a:r>
          </a:p>
        </p:txBody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59B2B56C-44DF-4BD6-B45E-498CE8B542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523875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8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发布成功</a:t>
            </a:r>
          </a:p>
        </p:txBody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5C8A53E0-C775-41AA-9CC6-191D6CD2F5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5572125"/>
            <a:ext cx="2571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63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63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目标平台：搜狐号；发布记录 #223。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1B0E0C6E-5200-4ECF-B1D2-BCFB50A7F9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57650" y="4857750"/>
            <a:ext cx="333375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458E3BA3-FD54-4BAF-8084-95FF64E5B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5010150"/>
            <a:ext cx="2952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38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38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发布时间</a:t>
            </a:r>
          </a:p>
        </p:txBody>
      </p:sp>
      <p:pic>
        <p:nvPicPr>
          <p:cNvPr id="9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84392f72b6429d"/>
          <a:stretch xmlns:a="http://schemas.openxmlformats.org/drawingml/2006/main"/>
        </p:blipFill>
        <p:spPr>
          <a:xfrm xmlns:a="http://schemas.openxmlformats.org/drawingml/2006/main">
            <a:off x="5119291" y="5257800"/>
            <a:ext cx="1210469" cy="381000"/>
          </a:xfrm>
          <a:prstGeom xmlns:a="http://schemas.openxmlformats.org/drawingml/2006/main" prst="roundRect">
            <a:avLst>
              <a:gd name="adj" fmla="val 20000"/>
            </a:avLst>
          </a:prstGeom>
        </p:spPr>
      </p:pic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97F2C6BC-C94E-49E5-B9F0-11001353D4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5695950"/>
            <a:ext cx="29527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25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原始截图右侧时间栏局部放大。</a:t>
            </a:r>
          </a:p>
        </p:txBody>
      </p:sp>
      <p:sp>
        <p:nvSpPr>
          <p:cNvPr id="69" name="">
            <a:extLst xmlns:a="http://schemas.openxmlformats.org/drawingml/2006/main">
              <a:ext uri="{FF2B5EF4-FFF2-40B4-BE49-F238E27FC236}">
                <a16:creationId xmlns:a16="http://schemas.microsoft.com/office/drawing/2014/main" id="{8D4A66FA-C78F-4263-8C88-FAC5C33395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00950" y="4857750"/>
            <a:ext cx="3333750" cy="10668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0" name="">
            <a:extLst xmlns:a="http://schemas.openxmlformats.org/drawingml/2006/main">
              <a:ext uri="{FF2B5EF4-FFF2-40B4-BE49-F238E27FC236}">
                <a16:creationId xmlns:a16="http://schemas.microsoft.com/office/drawing/2014/main" id="{4DA4130F-A552-4FB9-993D-3F33F155E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91450" y="5010150"/>
            <a:ext cx="2952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38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38" b="1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创建时间</a:t>
            </a:r>
          </a:p>
        </p:txBody>
      </p:sp>
      <p:sp>
        <p:nvSpPr>
          <p:cNvPr id="71" name="">
            <a:extLst xmlns:a="http://schemas.openxmlformats.org/drawingml/2006/main">
              <a:ext uri="{FF2B5EF4-FFF2-40B4-BE49-F238E27FC236}">
                <a16:creationId xmlns:a16="http://schemas.microsoft.com/office/drawing/2014/main" id="{F82C9A64-606D-41D1-8186-1DD18B1FFC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91450" y="5238750"/>
            <a:ext cx="2952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8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2026-06-25 15:09</a:t>
            </a:r>
          </a:p>
        </p:txBody>
      </p:sp>
      <p:sp>
        <p:nvSpPr>
          <p:cNvPr id="72" name="">
            <a:extLst xmlns:a="http://schemas.openxmlformats.org/drawingml/2006/main">
              <a:ext uri="{FF2B5EF4-FFF2-40B4-BE49-F238E27FC236}">
                <a16:creationId xmlns:a16="http://schemas.microsoft.com/office/drawing/2014/main" id="{5BA8D19A-8E7E-4C53-BCD1-627AA65988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91450" y="5572125"/>
            <a:ext cx="2952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63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63" b="0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发布前 1 分钟创建，可追溯完整操作链。</a:t>
            </a:r>
          </a:p>
        </p:txBody>
      </p:sp>
      <p:sp>
        <p:nvSpPr>
          <p:cNvPr id="73" name="">
            <a:extLst xmlns:a="http://schemas.openxmlformats.org/drawingml/2006/main">
              <a:ext uri="{FF2B5EF4-FFF2-40B4-BE49-F238E27FC236}">
                <a16:creationId xmlns:a16="http://schemas.microsoft.com/office/drawing/2014/main" id="{9BBB9A09-8683-4C1E-BDB3-A34F4AE269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057900"/>
            <a:ext cx="723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63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63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从 15:10 发布到 15:55 采集命中：45 分钟。</a:t>
            </a:r>
          </a:p>
        </p:txBody>
      </p:sp>
      <p:sp>
        <p:nvSpPr>
          <p:cNvPr id="74" name="">
            <a:extLst xmlns:a="http://schemas.openxmlformats.org/drawingml/2006/main">
              <a:ext uri="{FF2B5EF4-FFF2-40B4-BE49-F238E27FC236}">
                <a16:creationId xmlns:a16="http://schemas.microsoft.com/office/drawing/2014/main" id="{5A443BB7-7DF9-4982-B33B-BED8C64E0A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75" name="">
            <a:extLst xmlns:a="http://schemas.openxmlformats.org/drawingml/2006/main">
              <a:ext uri="{FF2B5EF4-FFF2-40B4-BE49-F238E27FC236}">
                <a16:creationId xmlns:a16="http://schemas.microsoft.com/office/drawing/2014/main" id="{A6FFE6F6-E5BE-4685-A7D6-3B484FCC2D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03053698"/>
      </p:ext>
    </p:extLst>
  </p:cSld>
</p:sld>
</file>

<file path=ppt/slides/slide1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5BC82D0C-5A18-4D21-9C0D-1CB7FA193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ECAA8FE7-CFE3-46A7-BA56-24112735A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6643F422-4265-4DB3-8A6D-607F018C4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79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6f5681327040b6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CE53BF44-F62D-402E-8434-DAEA50CDC8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668">
            <a:solidFill>
              <a:srgbClr val="E9E4F6"/>
            </a:solidFill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1B3A1CB7-A080-451A-9DCA-DE97EEC40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9700" cy="3657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案例证据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045D6636-A3AD-4858-A281-DF2B13ADB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477500" cy="64008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/>
            </a: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图三：手机端验证结果一致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404B9A30-F7EF-47CE-8B9C-8244431810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FF9D2960-6145-4C22-8E0B-C77E7846F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771650"/>
            <a:ext cx="10572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275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手机端同一问题验证：AI 回答中出现客户品牌，并给出与后台采集一致的推荐结果。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C130C84D-8695-4C2B-A0B2-3C61DE62B3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2038350"/>
            <a:ext cx="2609850" cy="4267200"/>
          </a:xfrm>
          <a:prstGeom xmlns:a="http://schemas.openxmlformats.org/drawingml/2006/main" prst="roundRect">
            <a:avLst>
              <a:gd name="adj" fmla="val 1240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pic>
        <p:nvPicPr>
          <p:cNvPr id="8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d713a2fb2aa4a25"/>
          <a:stretch xmlns:a="http://schemas.openxmlformats.org/drawingml/2006/main"/>
        </p:blipFill>
        <p:spPr>
          <a:xfrm xmlns:a="http://schemas.openxmlformats.org/drawingml/2006/main">
            <a:off x="1246543" y="2105025"/>
            <a:ext cx="1907465" cy="4133850"/>
          </a:xfrm>
          <a:prstGeom xmlns:a="http://schemas.openxmlformats.org/drawingml/2006/main" prst="roundRect">
            <a:avLst>
              <a:gd name="adj" fmla="val 11538"/>
            </a:avLst>
          </a:prstGeom>
        </p:spPr>
      </p:pic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2146A4BF-1F82-4526-9E06-8CB8D790A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209800"/>
            <a:ext cx="1485900" cy="2667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7F4"/>
          </a:solidFill>
          <a:ln xmlns:a="http://schemas.openxmlformats.org/drawingml/2006/main" w="9525">
            <a:solidFill>
              <a:srgbClr val="FFD0C8"/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FAA78EC3-A363-47C0-9D73-03F281CAE7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257425"/>
            <a:ext cx="14859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863" b="1">
                <a:solidFill>
                  <a:srgbClr val="EF4D3A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63" b="1">
                <a:solidFill>
                  <a:srgbClr val="EF4D3A"/>
                </a:solidFill>
                <a:latin typeface="Source Han Sans"/>
                <a:ea typeface="Source Han Sans"/>
                <a:cs typeface="Source Han Sans"/>
              </a:rPr>
              <a:t>原始截图 Reference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C8856780-85EB-4E8A-928E-E4B940D46E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2362200"/>
            <a:ext cx="6858000" cy="2933700"/>
          </a:xfrm>
          <a:prstGeom xmlns:a="http://schemas.openxmlformats.org/drawingml/2006/main" prst="roundRect">
            <a:avLst>
              <a:gd name="adj" fmla="val 584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27DB834A-15A9-4B3D-9574-642CD8307C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81500" y="2705100"/>
            <a:ext cx="1714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8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验证结论</a:t>
            </a:r>
          </a:p>
        </p:txBody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38FB3C02-4256-440A-8341-498ACF6AB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81500" y="3124200"/>
            <a:ext cx="58102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500" b="1">
                <a:solidFill>
                  <a:srgbClr val="332B5C"/>
                </a:solidFill>
                <a:latin typeface="Source Han Sans"/>
                <a:ea typeface="Source Han Sans"/>
                <a:cs typeface="Source Han Sans"/>
              </a:rPr>
              <a:t>移动端回答与后台采集页结果一致：客户品牌进入推荐列表，并作为第一推荐位出现。</a:t>
            </a:r>
          </a:p>
        </p:txBody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65BF5D5B-CF31-4537-9679-352F754D6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81500" y="3943350"/>
            <a:ext cx="3143250" cy="110490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951CF760-CAC3-44E3-B187-CD8F5FFA92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4095750"/>
            <a:ext cx="666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一致性</a:t>
            </a:r>
          </a:p>
        </p:txBody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96C874AD-8DEC-4184-B4F2-FAF107D3A2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4324350"/>
            <a:ext cx="2724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问题一致</a:t>
            </a:r>
          </a:p>
        </p:txBody>
      </p:sp>
      <p:sp>
        <p:nvSpPr>
          <p:cNvPr id="67" name="">
            <a:extLst xmlns:a="http://schemas.openxmlformats.org/drawingml/2006/main">
              <a:ext uri="{FF2B5EF4-FFF2-40B4-BE49-F238E27FC236}">
                <a16:creationId xmlns:a16="http://schemas.microsoft.com/office/drawing/2014/main" id="{C658BBE7-D31A-4E35-8240-6DA41379ED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4648200"/>
            <a:ext cx="2724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38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手机端问题为“通化市装修公司哪家好？”，与后台采集场景一致。</a:t>
            </a:r>
          </a:p>
        </p:txBody>
      </p:sp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F620A093-2193-454F-8CBB-A83C2D8F6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3943350"/>
            <a:ext cx="3143250" cy="110490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1430">
            <a:solidFill>
              <a:srgbClr val="E9E4F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9" name="">
            <a:extLst xmlns:a="http://schemas.openxmlformats.org/drawingml/2006/main">
              <a:ext uri="{FF2B5EF4-FFF2-40B4-BE49-F238E27FC236}">
                <a16:creationId xmlns:a16="http://schemas.microsoft.com/office/drawing/2014/main" id="{1B6C4912-A974-4B2A-82FB-8253A3465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4095750"/>
            <a:ext cx="666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一致性</a:t>
            </a:r>
          </a:p>
        </p:txBody>
      </p:sp>
      <p:sp>
        <p:nvSpPr>
          <p:cNvPr id="70" name="">
            <a:extLst xmlns:a="http://schemas.openxmlformats.org/drawingml/2006/main">
              <a:ext uri="{FF2B5EF4-FFF2-40B4-BE49-F238E27FC236}">
                <a16:creationId xmlns:a16="http://schemas.microsoft.com/office/drawing/2014/main" id="{50CD9DD8-8BAB-44CD-8E02-B49764A80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4324350"/>
            <a:ext cx="2724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品牌一致</a:t>
            </a:r>
          </a:p>
        </p:txBody>
      </p:sp>
      <p:sp>
        <p:nvSpPr>
          <p:cNvPr id="71" name="">
            <a:extLst xmlns:a="http://schemas.openxmlformats.org/drawingml/2006/main">
              <a:ext uri="{FF2B5EF4-FFF2-40B4-BE49-F238E27FC236}">
                <a16:creationId xmlns:a16="http://schemas.microsoft.com/office/drawing/2014/main" id="{AB3868ED-A5E6-4DA6-98EC-3781E4DB8E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4648200"/>
            <a:ext cx="2724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38" b="0">
                <a:solidFill>
                  <a:srgbClr val="7C7895"/>
                </a:solidFill>
                <a:latin typeface="Source Han Sans"/>
                <a:ea typeface="Source Han Sans"/>
                <a:cs typeface="Source Han Sans"/>
              </a:rPr>
              <a:t>手机端出现“金屋装饰 / 金屋装饰馆”。</a:t>
            </a:r>
          </a:p>
        </p:txBody>
      </p:sp>
      <p:sp>
        <p:nvSpPr>
          <p:cNvPr id="72" name="">
            <a:extLst xmlns:a="http://schemas.openxmlformats.org/drawingml/2006/main">
              <a:ext uri="{FF2B5EF4-FFF2-40B4-BE49-F238E27FC236}">
                <a16:creationId xmlns:a16="http://schemas.microsoft.com/office/drawing/2014/main" id="{F2FE0941-DA6B-4ED3-8238-5F6EDF8438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5562600"/>
            <a:ext cx="6858000" cy="533400"/>
          </a:xfrm>
          <a:prstGeom xmlns:a="http://schemas.openxmlformats.org/drawingml/2006/main" prst="roundRect">
            <a:avLst>
              <a:gd name="adj" fmla="val 28571"/>
            </a:avLst>
          </a:prstGeom>
          <a:solidFill xmlns:a="http://schemas.openxmlformats.org/drawingml/2006/main">
            <a:srgbClr val="FCE8F3"/>
          </a:solidFill>
          <a:ln xmlns:a="http://schemas.openxmlformats.org/drawingml/2006/main" w="9525">
            <a:solidFill>
              <a:srgbClr val="F5BAD7"/>
            </a:solidFill>
            <a:prstDash val="solid"/>
          </a:ln>
        </p:spPr>
      </p:sp>
      <p:sp>
        <p:nvSpPr>
          <p:cNvPr id="73" name="">
            <a:extLst xmlns:a="http://schemas.openxmlformats.org/drawingml/2006/main">
              <a:ext uri="{FF2B5EF4-FFF2-40B4-BE49-F238E27FC236}">
                <a16:creationId xmlns:a16="http://schemas.microsoft.com/office/drawing/2014/main" id="{4DFE7D86-127F-414B-A162-D8A76BEB83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5734050"/>
            <a:ext cx="6324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10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结论：后台采集与手机端验证相互印证，推荐结果可回溯、可复核。</a:t>
            </a:r>
          </a:p>
        </p:txBody>
      </p:sp>
      <p:sp>
        <p:nvSpPr>
          <p:cNvPr id="74" name="">
            <a:extLst xmlns:a="http://schemas.openxmlformats.org/drawingml/2006/main">
              <a:ext uri="{FF2B5EF4-FFF2-40B4-BE49-F238E27FC236}">
                <a16:creationId xmlns:a16="http://schemas.microsoft.com/office/drawing/2014/main" id="{E9199867-C082-46F4-9622-8F7D20541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8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75" name="">
            <a:extLst xmlns:a="http://schemas.openxmlformats.org/drawingml/2006/main">
              <a:ext uri="{FF2B5EF4-FFF2-40B4-BE49-F238E27FC236}">
                <a16:creationId xmlns:a16="http://schemas.microsoft.com/office/drawing/2014/main" id="{11B693A6-F392-423C-9156-F0A55147CE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03053698"/>
      </p:ext>
    </p:extLst>
  </p:cSld>
</p:sld>
</file>

<file path=ppt/slides/slide1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E2D82798-63CC-4EDC-934A-75EE7403AA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648D6E57-E356-45D7-8341-2CBEE08618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AC139FBD-F02B-4266-AEEA-04AD7AA0B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43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a4b5c4bb8f04eab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1A356D24-60D1-4323-9A8C-F86270B49D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0436E269-2F06-4D4A-818C-9E70BE17AF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关于我们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D8F16862-7DF2-429E-8E73-57C95A33C2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4B806F7D-FCE7-4EBA-9757-7F1E2EA48A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创始团队：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来自硬科技企业一线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C277DECF-EF56-4657-82E4-C8B4C728DE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F3AA981F-5162-4B9D-B2E0-06C374F12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011680"/>
            <a:ext cx="5138928" cy="3200400"/>
          </a:xfrm>
          <a:prstGeom xmlns:a="http://schemas.openxmlformats.org/drawingml/2006/main" prst="roundRect">
            <a:avLst>
              <a:gd name="adj" fmla="val 7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Rectangle 11">
            <a:extLst xmlns:a="http://schemas.openxmlformats.org/drawingml/2006/main">
              <a:ext uri="{FF2B5EF4-FFF2-40B4-BE49-F238E27FC236}">
                <a16:creationId xmlns:a16="http://schemas.microsoft.com/office/drawing/2014/main" id="{D74C05EF-3F2A-456E-A2C2-0C5FDFC11A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011680"/>
            <a:ext cx="5138928" cy="914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Oval 12">
            <a:extLst xmlns:a="http://schemas.openxmlformats.org/drawingml/2006/main">
              <a:ext uri="{FF2B5EF4-FFF2-40B4-BE49-F238E27FC236}">
                <a16:creationId xmlns:a16="http://schemas.microsoft.com/office/drawing/2014/main" id="{BB7CA6A1-7FCF-469E-9255-1BD4C4A7B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4440" y="2395728"/>
            <a:ext cx="868680" cy="86868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5234626E-770A-4943-9579-A8916AA81D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4440" y="2395728"/>
            <a:ext cx="868680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26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梁</a:t>
            </a: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BCD417FF-3FF5-49DF-AFAA-5A7B91E13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31720" y="2487168"/>
            <a:ext cx="3474720" cy="5029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2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梁旭</a:t>
            </a:r>
          </a:p>
        </p:txBody>
      </p:sp>
      <p:sp>
        <p:nvSpPr>
          <p:cNvPr id="16" name="TextBox 15">
            <a:extLst xmlns:a="http://schemas.openxmlformats.org/drawingml/2006/main">
              <a:ext uri="{FF2B5EF4-FFF2-40B4-BE49-F238E27FC236}">
                <a16:creationId xmlns:a16="http://schemas.microsoft.com/office/drawing/2014/main" id="{B02B66EB-F906-44B5-8075-350665DE7B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31720" y="2999232"/>
            <a:ext cx="3520440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创始团队 · 技术负责人</a:t>
            </a:r>
          </a:p>
        </p:txBody>
      </p:sp>
      <p:sp>
        <p:nvSpPr>
          <p:cNvPr id="17" name="Oval 16">
            <a:extLst xmlns:a="http://schemas.openxmlformats.org/drawingml/2006/main">
              <a:ext uri="{FF2B5EF4-FFF2-40B4-BE49-F238E27FC236}">
                <a16:creationId xmlns:a16="http://schemas.microsoft.com/office/drawing/2014/main" id="{D0FBC153-3EDA-4DF7-AFAD-70A1E08905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0160" y="3694176"/>
            <a:ext cx="91440" cy="914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FA09AEFF-83CD-45DC-8A31-DA62DD7B00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36192" y="3611880"/>
            <a:ext cx="4206240" cy="4114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瑞典斯德哥尔摩大学 · 人工智能专业硕士</a:t>
            </a:r>
          </a:p>
        </p:txBody>
      </p:sp>
      <p:sp>
        <p:nvSpPr>
          <p:cNvPr id="19" name="Oval 18">
            <a:extLst xmlns:a="http://schemas.openxmlformats.org/drawingml/2006/main">
              <a:ext uri="{FF2B5EF4-FFF2-40B4-BE49-F238E27FC236}">
                <a16:creationId xmlns:a16="http://schemas.microsoft.com/office/drawing/2014/main" id="{7553A9A1-DD23-4671-BAAF-D77D5237C6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0160" y="4169664"/>
            <a:ext cx="91440" cy="914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B6984450-DB02-4878-BEB3-085D173A09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36192" y="4087368"/>
            <a:ext cx="4206240" cy="19177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曾任国内头部</a:t>
            </a: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 AI </a:t>
            </a: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芯片公司</a:t>
            </a: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 · 全栈研发工程师</a:t>
            </a:r>
          </a:p>
        </p:txBody>
      </p:sp>
      <p:sp>
        <p:nvSpPr>
          <p:cNvPr id="21" name="Oval 20">
            <a:extLst xmlns:a="http://schemas.openxmlformats.org/drawingml/2006/main">
              <a:ext uri="{FF2B5EF4-FFF2-40B4-BE49-F238E27FC236}">
                <a16:creationId xmlns:a16="http://schemas.microsoft.com/office/drawing/2014/main" id="{6399BF53-C976-44DB-80C3-660531BE17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0160" y="4645152"/>
            <a:ext cx="91440" cy="914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2" name="TextBox 21">
            <a:extLst xmlns:a="http://schemas.openxmlformats.org/drawingml/2006/main">
              <a:ext uri="{FF2B5EF4-FFF2-40B4-BE49-F238E27FC236}">
                <a16:creationId xmlns:a16="http://schemas.microsoft.com/office/drawing/2014/main" id="{261F4225-87B3-4752-95FD-D8498DABA7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36192" y="4562856"/>
            <a:ext cx="4206240" cy="4114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负责产品架构、核心研发与 AI 工程化落地</a:t>
            </a:r>
          </a:p>
        </p:txBody>
      </p:sp>
      <p:sp>
        <p:nvSpPr>
          <p:cNvPr id="23" name="Rounded Rectangle 22">
            <a:extLst xmlns:a="http://schemas.openxmlformats.org/drawingml/2006/main">
              <a:ext uri="{FF2B5EF4-FFF2-40B4-BE49-F238E27FC236}">
                <a16:creationId xmlns:a16="http://schemas.microsoft.com/office/drawing/2014/main" id="{66EB04B5-10F8-4696-82B3-396BC815D8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36208" y="2011680"/>
            <a:ext cx="5138928" cy="3200400"/>
          </a:xfrm>
          <a:prstGeom xmlns:a="http://schemas.openxmlformats.org/drawingml/2006/main" prst="roundRect">
            <a:avLst>
              <a:gd name="adj" fmla="val 7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4" name="Rectangle 23">
            <a:extLst xmlns:a="http://schemas.openxmlformats.org/drawingml/2006/main">
              <a:ext uri="{FF2B5EF4-FFF2-40B4-BE49-F238E27FC236}">
                <a16:creationId xmlns:a16="http://schemas.microsoft.com/office/drawing/2014/main" id="{BB02AFCA-D42E-4E70-8581-AB4EF4981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36208" y="2011680"/>
            <a:ext cx="5138928" cy="914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5" name="Oval 24">
            <a:extLst xmlns:a="http://schemas.openxmlformats.org/drawingml/2006/main">
              <a:ext uri="{FF2B5EF4-FFF2-40B4-BE49-F238E27FC236}">
                <a16:creationId xmlns:a16="http://schemas.microsoft.com/office/drawing/2014/main" id="{51E039E3-B502-4220-A028-5BBFA301A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7688" y="2395728"/>
            <a:ext cx="868680" cy="86868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CE7F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6" name="TextBox 25">
            <a:extLst xmlns:a="http://schemas.openxmlformats.org/drawingml/2006/main">
              <a:ext uri="{FF2B5EF4-FFF2-40B4-BE49-F238E27FC236}">
                <a16:creationId xmlns:a16="http://schemas.microsoft.com/office/drawing/2014/main" id="{08656293-1AE7-4F50-8EE5-E98E33CB05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7688" y="2395728"/>
            <a:ext cx="868680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26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宫</a:t>
            </a:r>
          </a:p>
        </p:txBody>
      </p:sp>
      <p:sp>
        <p:nvSpPr>
          <p:cNvPr id="27" name="TextBox 26">
            <a:extLst xmlns:a="http://schemas.openxmlformats.org/drawingml/2006/main">
              <a:ext uri="{FF2B5EF4-FFF2-40B4-BE49-F238E27FC236}">
                <a16:creationId xmlns:a16="http://schemas.microsoft.com/office/drawing/2014/main" id="{207ECDA0-FB0B-4ADA-B9A5-75F103FDD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44968" y="2487168"/>
            <a:ext cx="3474720" cy="5029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2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宫磊</a:t>
            </a: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C3D0C001-0167-4424-A06F-0001D96AB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44968" y="2999232"/>
            <a:ext cx="3520440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创始团队 · 质量与工程效能负责人</a:t>
            </a:r>
          </a:p>
        </p:txBody>
      </p:sp>
      <p:sp>
        <p:nvSpPr>
          <p:cNvPr id="29" name="Oval 28">
            <a:extLst xmlns:a="http://schemas.openxmlformats.org/drawingml/2006/main">
              <a:ext uri="{FF2B5EF4-FFF2-40B4-BE49-F238E27FC236}">
                <a16:creationId xmlns:a16="http://schemas.microsoft.com/office/drawing/2014/main" id="{9F6E1ADD-6F3F-42B4-8EC7-60CF39AC4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93408" y="3694176"/>
            <a:ext cx="91440" cy="914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0" name="TextBox 29">
            <a:extLst xmlns:a="http://schemas.openxmlformats.org/drawingml/2006/main">
              <a:ext uri="{FF2B5EF4-FFF2-40B4-BE49-F238E27FC236}">
                <a16:creationId xmlns:a16="http://schemas.microsoft.com/office/drawing/2014/main" id="{D88D73B1-7FA0-4729-BD0F-7B17F6574A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49440" y="3611880"/>
            <a:ext cx="4206240" cy="19177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中国科学技术大学 · </a:t>
            </a: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软件工程</a:t>
            </a:r>
            <a:r>
              <a:rPr sz="12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硕士</a:t>
            </a:r>
          </a:p>
        </p:txBody>
      </p:sp>
      <p:sp>
        <p:nvSpPr>
          <p:cNvPr id="31" name="Oval 30">
            <a:extLst xmlns:a="http://schemas.openxmlformats.org/drawingml/2006/main">
              <a:ext uri="{FF2B5EF4-FFF2-40B4-BE49-F238E27FC236}">
                <a16:creationId xmlns:a16="http://schemas.microsoft.com/office/drawing/2014/main" id="{BC447D92-1247-41C7-B6F5-004B16813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93408" y="4169664"/>
            <a:ext cx="91440" cy="914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2" name="TextBox 31">
            <a:extLst xmlns:a="http://schemas.openxmlformats.org/drawingml/2006/main">
              <a:ext uri="{FF2B5EF4-FFF2-40B4-BE49-F238E27FC236}">
                <a16:creationId xmlns:a16="http://schemas.microsoft.com/office/drawing/2014/main" id="{9E947F59-E422-476E-9CED-B5969CAE23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6890" y="4087495"/>
            <a:ext cx="4409440" cy="19177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曾任</a:t>
            </a: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职</a:t>
            </a: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国内头部</a:t>
            </a: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 AI </a:t>
            </a: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芯片</a:t>
            </a: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和智能语音头部公司</a:t>
            </a: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· 测试研发工程师</a:t>
            </a:r>
          </a:p>
        </p:txBody>
      </p:sp>
      <p:sp>
        <p:nvSpPr>
          <p:cNvPr id="33" name="Oval 32">
            <a:extLst xmlns:a="http://schemas.openxmlformats.org/drawingml/2006/main">
              <a:ext uri="{FF2B5EF4-FFF2-40B4-BE49-F238E27FC236}">
                <a16:creationId xmlns:a16="http://schemas.microsoft.com/office/drawing/2014/main" id="{8E51DB22-CB8B-42C2-8307-86ADF529EB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93408" y="4645152"/>
            <a:ext cx="91440" cy="914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4" name="TextBox 33">
            <a:extLst xmlns:a="http://schemas.openxmlformats.org/drawingml/2006/main">
              <a:ext uri="{FF2B5EF4-FFF2-40B4-BE49-F238E27FC236}">
                <a16:creationId xmlns:a16="http://schemas.microsoft.com/office/drawing/2014/main" id="{3B6EBE52-FD90-4DF4-B8FE-CD0652EA3D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49440" y="4562856"/>
            <a:ext cx="4206240" cy="19177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25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负责评测体系、稳定性保障与研发提效</a:t>
            </a:r>
          </a:p>
        </p:txBody>
      </p:sp>
      <p:sp>
        <p:nvSpPr>
          <p:cNvPr id="35" name="Rounded Rectangle 34">
            <a:extLst xmlns:a="http://schemas.openxmlformats.org/drawingml/2006/main">
              <a:ext uri="{FF2B5EF4-FFF2-40B4-BE49-F238E27FC236}">
                <a16:creationId xmlns:a16="http://schemas.microsoft.com/office/drawing/2014/main" id="{304A52B2-1684-46B4-8B06-8AE6C632F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532120"/>
            <a:ext cx="10545775" cy="64008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FFB26AD9-B8E5-4BA0-AC67-AF63DA78AE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532120"/>
            <a:ext cx="10545775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0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一支把 </a:t>
            </a:r>
            <a:r>
              <a:rPr sz="13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AI 技术理解、全栈工程能力与质量评测体系</a:t>
            </a:r>
            <a:r>
              <a:rPr sz="1350" b="0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 组合到同一个产品闭环中的团队</a:t>
            </a:r>
          </a:p>
        </p:txBody>
      </p:sp>
      <p:sp>
        <p:nvSpPr>
          <p:cNvPr id="37" name="TextBox 36">
            <a:extLst xmlns:a="http://schemas.openxmlformats.org/drawingml/2006/main">
              <a:ext uri="{FF2B5EF4-FFF2-40B4-BE49-F238E27FC236}">
                <a16:creationId xmlns:a16="http://schemas.microsoft.com/office/drawing/2014/main" id="{BE11627A-4206-4991-81CA-6E237820DD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DFEE4620-3B7D-4D8E-87E8-B3A99656D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38968225"/>
      </p:ext>
    </p:extLst>
  </p:cSld>
</p:sld>
</file>

<file path=ppt/slides/slide1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80F39499-5632-457A-93C3-1500BCD74A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81120F2A-59BA-4848-884B-5D72944239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C064B600-2E18-4F24-AC0E-970D6DF99A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50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945ea1665b84669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3034C75F-30C8-4EFB-9EA2-F8E4E44B1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61F7B27B-EF63-427C-BD24-25028D3C8F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关于我们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C99D811C-A12B-45F5-AD40-E0529607C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8075E5A0-1E20-4AED-A430-34555304E1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我们对效果负责的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方式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6A546E9A-1F87-4A9E-8481-6E8EDA041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73BF6309-3FAA-4B6F-A034-F7522EBD1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011680"/>
            <a:ext cx="3392424" cy="251460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Oval 11">
            <a:extLst xmlns:a="http://schemas.openxmlformats.org/drawingml/2006/main">
              <a:ext uri="{FF2B5EF4-FFF2-40B4-BE49-F238E27FC236}">
                <a16:creationId xmlns:a16="http://schemas.microsoft.com/office/drawing/2014/main" id="{F5244B16-E9A1-4AFB-A549-9A2488B5CF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377440"/>
            <a:ext cx="640080" cy="64008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A8C1B6CA-7618-42B1-8CC7-95D4EDFBD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246120"/>
            <a:ext cx="275234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6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技术底座</a:t>
            </a: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57BB6B91-7700-446C-85E4-58E41241F6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703320"/>
            <a:ext cx="2752344" cy="10058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人工智能专业背景，深入理解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大模型、语义检索与生成式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推荐的技术逻辑</a:t>
            </a:r>
          </a:p>
        </p:txBody>
      </p:sp>
      <p:sp>
        <p:nvSpPr>
          <p:cNvPr id="16" name="Rounded Rectangle 15">
            <a:extLst xmlns:a="http://schemas.openxmlformats.org/drawingml/2006/main">
              <a:ext uri="{FF2B5EF4-FFF2-40B4-BE49-F238E27FC236}">
                <a16:creationId xmlns:a16="http://schemas.microsoft.com/office/drawing/2014/main" id="{695DC99A-FF8A-434A-95E9-3A168D2ADB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98264" y="2011680"/>
            <a:ext cx="3392424" cy="251460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7" name="Oval 16">
            <a:extLst xmlns:a="http://schemas.openxmlformats.org/drawingml/2006/main">
              <a:ext uri="{FF2B5EF4-FFF2-40B4-BE49-F238E27FC236}">
                <a16:creationId xmlns:a16="http://schemas.microsoft.com/office/drawing/2014/main" id="{A524B913-E8FC-4779-9F45-00B89B0EEC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18304" y="2377440"/>
            <a:ext cx="640080" cy="64008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CE7F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8261799B-4055-4A33-A059-965A15BECE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18304" y="3246120"/>
            <a:ext cx="275234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6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工程交付经验</a:t>
            </a: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359FB265-CE86-418C-9480-4271C118D8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18304" y="3666490"/>
            <a:ext cx="2752344" cy="10058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来自硬科技企业一线研发场景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具备从需求、架构到上线交付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的完整实战经验</a:t>
            </a:r>
          </a:p>
        </p:txBody>
      </p:sp>
      <p:sp>
        <p:nvSpPr>
          <p:cNvPr id="21" name="Rounded Rectangle 20">
            <a:extLst xmlns:a="http://schemas.openxmlformats.org/drawingml/2006/main">
              <a:ext uri="{FF2B5EF4-FFF2-40B4-BE49-F238E27FC236}">
                <a16:creationId xmlns:a16="http://schemas.microsoft.com/office/drawing/2014/main" id="{84D60C43-3DD5-4B6F-AC28-31F786538F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73568" y="2011680"/>
            <a:ext cx="3392424" cy="251460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2" name="Oval 21">
            <a:extLst xmlns:a="http://schemas.openxmlformats.org/drawingml/2006/main">
              <a:ext uri="{FF2B5EF4-FFF2-40B4-BE49-F238E27FC236}">
                <a16:creationId xmlns:a16="http://schemas.microsoft.com/office/drawing/2014/main" id="{E1B4AC53-FCFE-480A-9382-E4FDA441A7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93608" y="2377440"/>
            <a:ext cx="640080" cy="64008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DF2D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7F9B5BFF-5317-4B8A-9252-1A2E2B4E79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93608" y="3246120"/>
            <a:ext cx="275234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6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质量评测体系</a:t>
            </a:r>
          </a:p>
        </p:txBody>
      </p:sp>
      <p:sp>
        <p:nvSpPr>
          <p:cNvPr id="25" name="TextBox 24">
            <a:extLst xmlns:a="http://schemas.openxmlformats.org/drawingml/2006/main">
              <a:ext uri="{FF2B5EF4-FFF2-40B4-BE49-F238E27FC236}">
                <a16:creationId xmlns:a16="http://schemas.microsoft.com/office/drawing/2014/main" id="{34F644A8-8150-438A-952F-615BAC5CCE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93608" y="3703320"/>
            <a:ext cx="2752344" cy="10058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以测试研发与自动化验证支撑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产品稳定性，让 GEO 效果持续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可衡量、可优化</a:t>
            </a:r>
          </a:p>
        </p:txBody>
      </p:sp>
      <p:sp>
        <p:nvSpPr>
          <p:cNvPr id="26" name="Chevron 25">
            <a:extLst xmlns:a="http://schemas.openxmlformats.org/drawingml/2006/main">
              <a:ext uri="{FF2B5EF4-FFF2-40B4-BE49-F238E27FC236}">
                <a16:creationId xmlns:a16="http://schemas.microsoft.com/office/drawing/2014/main" id="{E7D0B819-39AF-4C14-BBA1-8727A578B9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983480"/>
            <a:ext cx="2651760" cy="676656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231D5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7" name="TextBox 26">
            <a:extLst xmlns:a="http://schemas.openxmlformats.org/drawingml/2006/main">
              <a:ext uri="{FF2B5EF4-FFF2-40B4-BE49-F238E27FC236}">
                <a16:creationId xmlns:a16="http://schemas.microsoft.com/office/drawing/2014/main" id="{E3B86174-5802-44D5-8CAB-3B8597FB7E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35608" y="4983480"/>
            <a:ext cx="2194560" cy="67665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AI 理解力</a:t>
            </a:r>
          </a:p>
        </p:txBody>
      </p:sp>
      <p:sp>
        <p:nvSpPr>
          <p:cNvPr id="28" name="Chevron 27">
            <a:extLst xmlns:a="http://schemas.openxmlformats.org/drawingml/2006/main">
              <a:ext uri="{FF2B5EF4-FFF2-40B4-BE49-F238E27FC236}">
                <a16:creationId xmlns:a16="http://schemas.microsoft.com/office/drawing/2014/main" id="{DB4F5FB2-D810-450C-B9B2-25B2F493F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0168" y="4983480"/>
            <a:ext cx="2651760" cy="676656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231D5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9" name="TextBox 28">
            <a:extLst xmlns:a="http://schemas.openxmlformats.org/drawingml/2006/main">
              <a:ext uri="{FF2B5EF4-FFF2-40B4-BE49-F238E27FC236}">
                <a16:creationId xmlns:a16="http://schemas.microsoft.com/office/drawing/2014/main" id="{F99434BC-3BDF-4923-B57C-47F1F8C763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22776" y="4983480"/>
            <a:ext cx="2194560" cy="67665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产品工程化</a:t>
            </a:r>
          </a:p>
        </p:txBody>
      </p:sp>
      <p:sp>
        <p:nvSpPr>
          <p:cNvPr id="30" name="Chevron 29">
            <a:extLst xmlns:a="http://schemas.openxmlformats.org/drawingml/2006/main">
              <a:ext uri="{FF2B5EF4-FFF2-40B4-BE49-F238E27FC236}">
                <a16:creationId xmlns:a16="http://schemas.microsoft.com/office/drawing/2014/main" id="{F941D614-D61B-409D-9E9C-910936BD2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17336" y="4983480"/>
            <a:ext cx="2651760" cy="676656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231D5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1" name="TextBox 30">
            <a:extLst xmlns:a="http://schemas.openxmlformats.org/drawingml/2006/main">
              <a:ext uri="{FF2B5EF4-FFF2-40B4-BE49-F238E27FC236}">
                <a16:creationId xmlns:a16="http://schemas.microsoft.com/office/drawing/2014/main" id="{0E8E3BC1-0BC7-44F7-AAAD-CCABA7D86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9944" y="4983480"/>
            <a:ext cx="2194560" cy="67665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效果评测</a:t>
            </a:r>
          </a:p>
        </p:txBody>
      </p:sp>
      <p:sp>
        <p:nvSpPr>
          <p:cNvPr id="32" name="Chevron 31">
            <a:extLst xmlns:a="http://schemas.openxmlformats.org/drawingml/2006/main">
              <a:ext uri="{FF2B5EF4-FFF2-40B4-BE49-F238E27FC236}">
                <a16:creationId xmlns:a16="http://schemas.microsoft.com/office/drawing/2014/main" id="{940A3A9C-D241-4980-9781-812FE6CBE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04504" y="4983480"/>
            <a:ext cx="2651760" cy="676656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3" name="TextBox 32">
            <a:extLst xmlns:a="http://schemas.openxmlformats.org/drawingml/2006/main">
              <a:ext uri="{FF2B5EF4-FFF2-40B4-BE49-F238E27FC236}">
                <a16:creationId xmlns:a16="http://schemas.microsoft.com/office/drawing/2014/main" id="{8D6B6296-138B-4F60-BC87-5BD6816E2D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97112" y="4983480"/>
            <a:ext cx="2194560" cy="67665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持续迭代</a:t>
            </a:r>
          </a:p>
        </p:txBody>
      </p:sp>
      <p:sp>
        <p:nvSpPr>
          <p:cNvPr id="34" name="TextBox 33">
            <a:extLst xmlns:a="http://schemas.openxmlformats.org/drawingml/2006/main">
              <a:ext uri="{FF2B5EF4-FFF2-40B4-BE49-F238E27FC236}">
                <a16:creationId xmlns:a16="http://schemas.microsoft.com/office/drawing/2014/main" id="{4E370ACF-6EC7-4DAE-A486-B9DA45D682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870448"/>
            <a:ext cx="10545775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这是我们做产品的方法，也是我们对效果负责的方式</a:t>
            </a:r>
          </a:p>
        </p:txBody>
      </p:sp>
      <p:sp>
        <p:nvSpPr>
          <p:cNvPr id="35" name="TextBox 34">
            <a:extLst xmlns:a="http://schemas.openxmlformats.org/drawingml/2006/main">
              <a:ext uri="{FF2B5EF4-FFF2-40B4-BE49-F238E27FC236}">
                <a16:creationId xmlns:a16="http://schemas.microsoft.com/office/drawing/2014/main" id="{752BA746-42A1-4803-AEE0-3355108F57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D9757458-B145-449B-BED3-7BFA82963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17</a:t>
            </a:r>
          </a:p>
        </p:txBody>
      </p:sp>
      <p:sp>
        <p:nvSpPr>
          <p:cNvPr id="37" name="Freeform 36">
            <a:extLst xmlns:a="http://schemas.openxmlformats.org/drawingml/2006/main">
              <a:ext uri="{FF2B5EF4-FFF2-40B4-BE49-F238E27FC236}">
                <a16:creationId xmlns:a16="http://schemas.microsoft.com/office/drawing/2014/main" id="{19CD8B5A-07BD-4E20-B027-955CFD374D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3040" y="2594800"/>
            <a:ext cx="0" cy="190691"/>
          </a:xfrm>
          <a:custGeom xmlns:a="http://schemas.openxmlformats.org/drawingml/2006/main">
            <a:rect l="l" t="t" r="r" b="b"/>
            <a:pathLst>
              <a:path w="0" h="190691">
                <a:moveTo>
                  <a:pt x="0" y="190691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8" name="Freeform 37">
            <a:extLst xmlns:a="http://schemas.openxmlformats.org/drawingml/2006/main">
              <a:ext uri="{FF2B5EF4-FFF2-40B4-BE49-F238E27FC236}">
                <a16:creationId xmlns:a16="http://schemas.microsoft.com/office/drawing/2014/main" id="{C9A5996D-8B48-4911-9F7B-72EF9363D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19034" y="2653474"/>
            <a:ext cx="88011" cy="58674"/>
          </a:xfrm>
          <a:custGeom xmlns:a="http://schemas.openxmlformats.org/drawingml/2006/main">
            <a:rect l="l" t="t" r="r" b="b"/>
            <a:pathLst>
              <a:path w="88011" h="58674">
                <a:moveTo>
                  <a:pt x="88011" y="58674"/>
                </a:moveTo>
                <a:lnTo>
                  <a:pt x="75918" y="53681"/>
                </a:lnTo>
                <a:lnTo>
                  <a:pt x="65163" y="46231"/>
                </a:lnTo>
                <a:lnTo>
                  <a:pt x="56239" y="36664"/>
                </a:lnTo>
                <a:lnTo>
                  <a:pt x="49553" y="25418"/>
                </a:lnTo>
                <a:lnTo>
                  <a:pt x="45412" y="13007"/>
                </a:lnTo>
                <a:lnTo>
                  <a:pt x="44006" y="0"/>
                </a:lnTo>
                <a:moveTo>
                  <a:pt x="44006" y="0"/>
                </a:moveTo>
                <a:lnTo>
                  <a:pt x="42599" y="13007"/>
                </a:lnTo>
                <a:lnTo>
                  <a:pt x="38458" y="25418"/>
                </a:lnTo>
                <a:lnTo>
                  <a:pt x="31772" y="36664"/>
                </a:lnTo>
                <a:lnTo>
                  <a:pt x="22848" y="46231"/>
                </a:lnTo>
                <a:lnTo>
                  <a:pt x="12093" y="53681"/>
                </a:lnTo>
                <a:lnTo>
                  <a:pt x="0" y="58674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9" name="Freeform 38">
            <a:extLst xmlns:a="http://schemas.openxmlformats.org/drawingml/2006/main">
              <a:ext uri="{FF2B5EF4-FFF2-40B4-BE49-F238E27FC236}">
                <a16:creationId xmlns:a16="http://schemas.microsoft.com/office/drawing/2014/main" id="{C441B0D8-558A-4EF1-B74E-8E2A8CB716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5476" y="2550992"/>
            <a:ext cx="175127" cy="65811"/>
          </a:xfrm>
          <a:custGeom xmlns:a="http://schemas.openxmlformats.org/drawingml/2006/main">
            <a:rect l="l" t="t" r="r" b="b"/>
            <a:pathLst>
              <a:path w="175127" h="65811">
                <a:moveTo>
                  <a:pt x="169678" y="65811"/>
                </a:moveTo>
                <a:lnTo>
                  <a:pt x="174779" y="52136"/>
                </a:lnTo>
                <a:lnTo>
                  <a:pt x="175127" y="37545"/>
                </a:lnTo>
                <a:lnTo>
                  <a:pt x="170683" y="23643"/>
                </a:lnTo>
                <a:lnTo>
                  <a:pt x="161937" y="11958"/>
                </a:lnTo>
                <a:lnTo>
                  <a:pt x="149850" y="3777"/>
                </a:lnTo>
                <a:lnTo>
                  <a:pt x="135752" y="0"/>
                </a:lnTo>
                <a:lnTo>
                  <a:pt x="121194" y="1041"/>
                </a:lnTo>
                <a:lnTo>
                  <a:pt x="107777" y="6787"/>
                </a:lnTo>
                <a:lnTo>
                  <a:pt x="96978" y="16605"/>
                </a:lnTo>
                <a:lnTo>
                  <a:pt x="89983" y="29415"/>
                </a:lnTo>
                <a:lnTo>
                  <a:pt x="87564" y="43808"/>
                </a:lnTo>
                <a:moveTo>
                  <a:pt x="87564" y="43808"/>
                </a:moveTo>
                <a:lnTo>
                  <a:pt x="85144" y="29415"/>
                </a:lnTo>
                <a:lnTo>
                  <a:pt x="78149" y="16605"/>
                </a:lnTo>
                <a:lnTo>
                  <a:pt x="67350" y="6787"/>
                </a:lnTo>
                <a:lnTo>
                  <a:pt x="53933" y="1041"/>
                </a:lnTo>
                <a:lnTo>
                  <a:pt x="39375" y="0"/>
                </a:lnTo>
                <a:lnTo>
                  <a:pt x="25277" y="3777"/>
                </a:lnTo>
                <a:lnTo>
                  <a:pt x="13190" y="11958"/>
                </a:lnTo>
                <a:lnTo>
                  <a:pt x="4444" y="23643"/>
                </a:lnTo>
                <a:lnTo>
                  <a:pt x="0" y="37545"/>
                </a:lnTo>
                <a:lnTo>
                  <a:pt x="348" y="52136"/>
                </a:lnTo>
                <a:lnTo>
                  <a:pt x="5449" y="65811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0" name="Freeform 39">
            <a:extLst xmlns:a="http://schemas.openxmlformats.org/drawingml/2006/main">
              <a:ext uri="{FF2B5EF4-FFF2-40B4-BE49-F238E27FC236}">
                <a16:creationId xmlns:a16="http://schemas.microsoft.com/office/drawing/2014/main" id="{BC77963D-0E20-47A6-92D8-61E23EB1A5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51006" y="2596634"/>
            <a:ext cx="44015" cy="84637"/>
          </a:xfrm>
          <a:custGeom xmlns:a="http://schemas.openxmlformats.org/drawingml/2006/main">
            <a:rect l="l" t="t" r="r" b="b"/>
            <a:pathLst>
              <a:path w="44015" h="84637">
                <a:moveTo>
                  <a:pt x="0" y="0"/>
                </a:moveTo>
                <a:lnTo>
                  <a:pt x="12395" y="4735"/>
                </a:lnTo>
                <a:lnTo>
                  <a:pt x="23408" y="12135"/>
                </a:lnTo>
                <a:lnTo>
                  <a:pt x="32477" y="21820"/>
                </a:lnTo>
                <a:lnTo>
                  <a:pt x="39138" y="33295"/>
                </a:lnTo>
                <a:lnTo>
                  <a:pt x="43051" y="45973"/>
                </a:lnTo>
                <a:lnTo>
                  <a:pt x="44015" y="59206"/>
                </a:lnTo>
                <a:lnTo>
                  <a:pt x="41981" y="72318"/>
                </a:lnTo>
                <a:lnTo>
                  <a:pt x="37053" y="84637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1" name="Freeform 40">
            <a:extLst xmlns:a="http://schemas.openxmlformats.org/drawingml/2006/main">
              <a:ext uri="{FF2B5EF4-FFF2-40B4-BE49-F238E27FC236}">
                <a16:creationId xmlns:a16="http://schemas.microsoft.com/office/drawing/2014/main" id="{2184E8E4-190E-471D-8D53-6D22F12550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51051" y="2676005"/>
            <a:ext cx="58405" cy="109486"/>
          </a:xfrm>
          <a:custGeom xmlns:a="http://schemas.openxmlformats.org/drawingml/2006/main">
            <a:rect l="l" t="t" r="r" b="b"/>
            <a:pathLst>
              <a:path w="58405" h="109486">
                <a:moveTo>
                  <a:pt x="0" y="109486"/>
                </a:moveTo>
                <a:lnTo>
                  <a:pt x="13832" y="107831"/>
                </a:lnTo>
                <a:lnTo>
                  <a:pt x="26884" y="102962"/>
                </a:lnTo>
                <a:lnTo>
                  <a:pt x="38421" y="95154"/>
                </a:lnTo>
                <a:lnTo>
                  <a:pt x="47792" y="84845"/>
                </a:lnTo>
                <a:lnTo>
                  <a:pt x="54468" y="72618"/>
                </a:lnTo>
                <a:lnTo>
                  <a:pt x="58074" y="59162"/>
                </a:lnTo>
                <a:lnTo>
                  <a:pt x="58405" y="45235"/>
                </a:lnTo>
                <a:lnTo>
                  <a:pt x="55444" y="31622"/>
                </a:lnTo>
                <a:lnTo>
                  <a:pt x="49358" y="19092"/>
                </a:lnTo>
                <a:lnTo>
                  <a:pt x="40488" y="8349"/>
                </a:lnTo>
                <a:lnTo>
                  <a:pt x="29337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2" name="Freeform 41">
            <a:extLst xmlns:a="http://schemas.openxmlformats.org/drawingml/2006/main">
              <a:ext uri="{FF2B5EF4-FFF2-40B4-BE49-F238E27FC236}">
                <a16:creationId xmlns:a16="http://schemas.microsoft.com/office/drawing/2014/main" id="{8CD38183-A26F-4DD3-9B99-819EBB6CA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46014" y="2777907"/>
            <a:ext cx="234051" cy="66072"/>
          </a:xfrm>
          <a:custGeom xmlns:a="http://schemas.openxmlformats.org/drawingml/2006/main">
            <a:rect l="l" t="t" r="r" b="b"/>
            <a:pathLst>
              <a:path w="234051" h="66072">
                <a:moveTo>
                  <a:pt x="233889" y="0"/>
                </a:moveTo>
                <a:lnTo>
                  <a:pt x="234051" y="13668"/>
                </a:lnTo>
                <a:lnTo>
                  <a:pt x="231044" y="27003"/>
                </a:lnTo>
                <a:lnTo>
                  <a:pt x="225034" y="39281"/>
                </a:lnTo>
                <a:lnTo>
                  <a:pt x="216347" y="49834"/>
                </a:lnTo>
                <a:lnTo>
                  <a:pt x="205453" y="58091"/>
                </a:lnTo>
                <a:lnTo>
                  <a:pt x="192944" y="63604"/>
                </a:lnTo>
                <a:lnTo>
                  <a:pt x="179499" y="66072"/>
                </a:lnTo>
                <a:lnTo>
                  <a:pt x="165848" y="65362"/>
                </a:lnTo>
                <a:lnTo>
                  <a:pt x="152732" y="61513"/>
                </a:lnTo>
                <a:lnTo>
                  <a:pt x="140862" y="54733"/>
                </a:lnTo>
                <a:lnTo>
                  <a:pt x="130883" y="45391"/>
                </a:lnTo>
                <a:lnTo>
                  <a:pt x="123337" y="33993"/>
                </a:lnTo>
                <a:lnTo>
                  <a:pt x="118632" y="21158"/>
                </a:lnTo>
                <a:lnTo>
                  <a:pt x="117026" y="7584"/>
                </a:lnTo>
                <a:moveTo>
                  <a:pt x="117026" y="7584"/>
                </a:moveTo>
                <a:lnTo>
                  <a:pt x="115419" y="21158"/>
                </a:lnTo>
                <a:lnTo>
                  <a:pt x="110714" y="33993"/>
                </a:lnTo>
                <a:lnTo>
                  <a:pt x="103168" y="45391"/>
                </a:lnTo>
                <a:lnTo>
                  <a:pt x="93189" y="54733"/>
                </a:lnTo>
                <a:lnTo>
                  <a:pt x="81319" y="61513"/>
                </a:lnTo>
                <a:lnTo>
                  <a:pt x="68203" y="65362"/>
                </a:lnTo>
                <a:lnTo>
                  <a:pt x="54552" y="66072"/>
                </a:lnTo>
                <a:lnTo>
                  <a:pt x="41107" y="63604"/>
                </a:lnTo>
                <a:lnTo>
                  <a:pt x="28598" y="58091"/>
                </a:lnTo>
                <a:lnTo>
                  <a:pt x="17704" y="49834"/>
                </a:lnTo>
                <a:lnTo>
                  <a:pt x="9017" y="39281"/>
                </a:lnTo>
                <a:lnTo>
                  <a:pt x="3007" y="27003"/>
                </a:lnTo>
                <a:lnTo>
                  <a:pt x="0" y="13668"/>
                </a:lnTo>
                <a:lnTo>
                  <a:pt x="162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3" name="Freeform 42">
            <a:extLst xmlns:a="http://schemas.openxmlformats.org/drawingml/2006/main">
              <a:ext uri="{FF2B5EF4-FFF2-40B4-BE49-F238E27FC236}">
                <a16:creationId xmlns:a16="http://schemas.microsoft.com/office/drawing/2014/main" id="{59DCCA5B-A51B-4233-B2BA-9BBCCF6E67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6623" y="2676005"/>
            <a:ext cx="58406" cy="109486"/>
          </a:xfrm>
          <a:custGeom xmlns:a="http://schemas.openxmlformats.org/drawingml/2006/main">
            <a:rect l="l" t="t" r="r" b="b"/>
            <a:pathLst>
              <a:path w="58406" h="109486">
                <a:moveTo>
                  <a:pt x="58406" y="109486"/>
                </a:moveTo>
                <a:lnTo>
                  <a:pt x="44573" y="107831"/>
                </a:lnTo>
                <a:lnTo>
                  <a:pt x="31521" y="102962"/>
                </a:lnTo>
                <a:lnTo>
                  <a:pt x="19984" y="95154"/>
                </a:lnTo>
                <a:lnTo>
                  <a:pt x="10613" y="84845"/>
                </a:lnTo>
                <a:lnTo>
                  <a:pt x="3937" y="72618"/>
                </a:lnTo>
                <a:lnTo>
                  <a:pt x="331" y="59162"/>
                </a:lnTo>
                <a:lnTo>
                  <a:pt x="0" y="45235"/>
                </a:lnTo>
                <a:lnTo>
                  <a:pt x="2961" y="31622"/>
                </a:lnTo>
                <a:lnTo>
                  <a:pt x="9047" y="19092"/>
                </a:lnTo>
                <a:lnTo>
                  <a:pt x="17917" y="8349"/>
                </a:lnTo>
                <a:lnTo>
                  <a:pt x="29069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4" name="Freeform 43">
            <a:extLst xmlns:a="http://schemas.openxmlformats.org/drawingml/2006/main">
              <a:ext uri="{FF2B5EF4-FFF2-40B4-BE49-F238E27FC236}">
                <a16:creationId xmlns:a16="http://schemas.microsoft.com/office/drawing/2014/main" id="{670BEFC9-4FE6-4207-A5D6-406F0C527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1058" y="2596634"/>
            <a:ext cx="44015" cy="84637"/>
          </a:xfrm>
          <a:custGeom xmlns:a="http://schemas.openxmlformats.org/drawingml/2006/main">
            <a:rect l="l" t="t" r="r" b="b"/>
            <a:pathLst>
              <a:path w="44015" h="84637">
                <a:moveTo>
                  <a:pt x="44015" y="0"/>
                </a:moveTo>
                <a:lnTo>
                  <a:pt x="31620" y="4735"/>
                </a:lnTo>
                <a:lnTo>
                  <a:pt x="20607" y="12135"/>
                </a:lnTo>
                <a:lnTo>
                  <a:pt x="11538" y="21820"/>
                </a:lnTo>
                <a:lnTo>
                  <a:pt x="4877" y="33295"/>
                </a:lnTo>
                <a:lnTo>
                  <a:pt x="964" y="45973"/>
                </a:lnTo>
                <a:lnTo>
                  <a:pt x="0" y="59206"/>
                </a:lnTo>
                <a:lnTo>
                  <a:pt x="2034" y="72318"/>
                </a:lnTo>
                <a:lnTo>
                  <a:pt x="6962" y="84637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Freeform 12">
            <a:extLst xmlns:a="http://schemas.openxmlformats.org/drawingml/2006/main">
              <a:ext uri="{FF2B5EF4-FFF2-40B4-BE49-F238E27FC236}">
                <a16:creationId xmlns:a16="http://schemas.microsoft.com/office/drawing/2014/main" id="{4B7D650B-8CC8-47D9-AEDF-E7B9FA3A1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7165" y="2551810"/>
            <a:ext cx="262357" cy="291324"/>
          </a:xfrm>
          <a:custGeom xmlns:a="http://schemas.openxmlformats.org/drawingml/2006/main">
            <a:rect l="l" t="t" r="r" b="b"/>
            <a:pathLst>
              <a:path w="262357" h="291324">
                <a:moveTo>
                  <a:pt x="97016" y="30316"/>
                </a:moveTo>
                <a:lnTo>
                  <a:pt x="101339" y="16614"/>
                </a:lnTo>
                <a:lnTo>
                  <a:pt x="110892" y="5882"/>
                </a:lnTo>
                <a:lnTo>
                  <a:pt x="124002" y="0"/>
                </a:lnTo>
                <a:lnTo>
                  <a:pt x="138370" y="0"/>
                </a:lnTo>
                <a:lnTo>
                  <a:pt x="151479" y="5882"/>
                </a:lnTo>
                <a:lnTo>
                  <a:pt x="161033" y="16614"/>
                </a:lnTo>
                <a:lnTo>
                  <a:pt x="165356" y="30316"/>
                </a:lnTo>
                <a:moveTo>
                  <a:pt x="165356" y="30316"/>
                </a:moveTo>
                <a:lnTo>
                  <a:pt x="168974" y="42896"/>
                </a:lnTo>
                <a:lnTo>
                  <a:pt x="177039" y="53207"/>
                </a:lnTo>
                <a:lnTo>
                  <a:pt x="188377" y="59748"/>
                </a:lnTo>
                <a:lnTo>
                  <a:pt x="201339" y="61570"/>
                </a:lnTo>
                <a:lnTo>
                  <a:pt x="214041" y="58407"/>
                </a:lnTo>
                <a:lnTo>
                  <a:pt x="228049" y="55337"/>
                </a:lnTo>
                <a:lnTo>
                  <a:pt x="242088" y="58258"/>
                </a:lnTo>
                <a:lnTo>
                  <a:pt x="253709" y="66660"/>
                </a:lnTo>
                <a:lnTo>
                  <a:pt x="260882" y="79077"/>
                </a:lnTo>
                <a:lnTo>
                  <a:pt x="262357" y="93341"/>
                </a:lnTo>
                <a:lnTo>
                  <a:pt x="257875" y="106963"/>
                </a:lnTo>
                <a:lnTo>
                  <a:pt x="248218" y="117565"/>
                </a:lnTo>
                <a:moveTo>
                  <a:pt x="248218" y="117565"/>
                </a:moveTo>
                <a:lnTo>
                  <a:pt x="239136" y="126985"/>
                </a:lnTo>
                <a:lnTo>
                  <a:pt x="234239" y="139119"/>
                </a:lnTo>
                <a:lnTo>
                  <a:pt x="234239" y="152205"/>
                </a:lnTo>
                <a:lnTo>
                  <a:pt x="239136" y="164340"/>
                </a:lnTo>
                <a:lnTo>
                  <a:pt x="248218" y="173760"/>
                </a:lnTo>
                <a:lnTo>
                  <a:pt x="257875" y="184361"/>
                </a:lnTo>
                <a:lnTo>
                  <a:pt x="262357" y="197983"/>
                </a:lnTo>
                <a:lnTo>
                  <a:pt x="260882" y="212247"/>
                </a:lnTo>
                <a:lnTo>
                  <a:pt x="253709" y="224664"/>
                </a:lnTo>
                <a:lnTo>
                  <a:pt x="242088" y="233066"/>
                </a:lnTo>
                <a:lnTo>
                  <a:pt x="228049" y="235988"/>
                </a:lnTo>
                <a:lnTo>
                  <a:pt x="214041" y="232918"/>
                </a:lnTo>
                <a:lnTo>
                  <a:pt x="201339" y="229754"/>
                </a:lnTo>
                <a:lnTo>
                  <a:pt x="188377" y="231576"/>
                </a:lnTo>
                <a:lnTo>
                  <a:pt x="177039" y="238118"/>
                </a:lnTo>
                <a:lnTo>
                  <a:pt x="168974" y="248428"/>
                </a:lnTo>
                <a:lnTo>
                  <a:pt x="165356" y="261008"/>
                </a:lnTo>
                <a:lnTo>
                  <a:pt x="161033" y="274710"/>
                </a:lnTo>
                <a:lnTo>
                  <a:pt x="151479" y="285443"/>
                </a:lnTo>
                <a:lnTo>
                  <a:pt x="138370" y="291324"/>
                </a:lnTo>
                <a:lnTo>
                  <a:pt x="124002" y="291324"/>
                </a:lnTo>
                <a:lnTo>
                  <a:pt x="110892" y="285443"/>
                </a:lnTo>
                <a:lnTo>
                  <a:pt x="101339" y="274710"/>
                </a:lnTo>
                <a:lnTo>
                  <a:pt x="97016" y="261008"/>
                </a:lnTo>
                <a:lnTo>
                  <a:pt x="93398" y="248424"/>
                </a:lnTo>
                <a:lnTo>
                  <a:pt x="85331" y="238110"/>
                </a:lnTo>
                <a:lnTo>
                  <a:pt x="73988" y="231567"/>
                </a:lnTo>
                <a:lnTo>
                  <a:pt x="61021" y="229748"/>
                </a:lnTo>
                <a:lnTo>
                  <a:pt x="48316" y="232918"/>
                </a:lnTo>
                <a:moveTo>
                  <a:pt x="48316" y="232918"/>
                </a:moveTo>
                <a:lnTo>
                  <a:pt x="34308" y="235988"/>
                </a:lnTo>
                <a:lnTo>
                  <a:pt x="20269" y="233066"/>
                </a:lnTo>
                <a:lnTo>
                  <a:pt x="8648" y="224664"/>
                </a:lnTo>
                <a:lnTo>
                  <a:pt x="1475" y="212247"/>
                </a:lnTo>
                <a:lnTo>
                  <a:pt x="0" y="197983"/>
                </a:lnTo>
                <a:lnTo>
                  <a:pt x="4482" y="184361"/>
                </a:lnTo>
                <a:lnTo>
                  <a:pt x="14139" y="173760"/>
                </a:lnTo>
                <a:moveTo>
                  <a:pt x="14139" y="173760"/>
                </a:moveTo>
                <a:lnTo>
                  <a:pt x="23221" y="164340"/>
                </a:lnTo>
                <a:lnTo>
                  <a:pt x="28118" y="152205"/>
                </a:lnTo>
                <a:lnTo>
                  <a:pt x="28118" y="139119"/>
                </a:lnTo>
                <a:lnTo>
                  <a:pt x="23221" y="126985"/>
                </a:lnTo>
                <a:lnTo>
                  <a:pt x="14139" y="117565"/>
                </a:lnTo>
                <a:lnTo>
                  <a:pt x="4497" y="106963"/>
                </a:lnTo>
                <a:lnTo>
                  <a:pt x="24" y="93350"/>
                </a:lnTo>
                <a:lnTo>
                  <a:pt x="1499" y="79096"/>
                </a:lnTo>
                <a:lnTo>
                  <a:pt x="8666" y="66687"/>
                </a:lnTo>
                <a:lnTo>
                  <a:pt x="20274" y="58285"/>
                </a:lnTo>
                <a:lnTo>
                  <a:pt x="34301" y="55355"/>
                </a:lnTo>
                <a:lnTo>
                  <a:pt x="48301" y="58407"/>
                </a:lnTo>
                <a:moveTo>
                  <a:pt x="48301" y="58407"/>
                </a:moveTo>
                <a:lnTo>
                  <a:pt x="61003" y="61570"/>
                </a:lnTo>
                <a:lnTo>
                  <a:pt x="73966" y="59748"/>
                </a:lnTo>
                <a:lnTo>
                  <a:pt x="85304" y="53207"/>
                </a:lnTo>
                <a:lnTo>
                  <a:pt x="93368" y="42896"/>
                </a:lnTo>
                <a:lnTo>
                  <a:pt x="96986" y="30316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5" name="Oval 44">
            <a:extLst xmlns:a="http://schemas.openxmlformats.org/drawingml/2006/main">
              <a:ext uri="{FF2B5EF4-FFF2-40B4-BE49-F238E27FC236}">
                <a16:creationId xmlns:a16="http://schemas.microsoft.com/office/drawing/2014/main" id="{9B7FCB12-AC7E-4A37-8033-56C44FB5C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94338" y="2653474"/>
            <a:ext cx="88011" cy="88011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Freeform 17">
            <a:extLst xmlns:a="http://schemas.openxmlformats.org/drawingml/2006/main">
              <a:ext uri="{FF2B5EF4-FFF2-40B4-BE49-F238E27FC236}">
                <a16:creationId xmlns:a16="http://schemas.microsoft.com/office/drawing/2014/main" id="{80B44823-C0A3-4D7F-AD50-CD59F32D04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2550788"/>
            <a:ext cx="234696" cy="293417"/>
          </a:xfrm>
          <a:custGeom xmlns:a="http://schemas.openxmlformats.org/drawingml/2006/main">
            <a:rect l="l" t="t" r="r" b="b"/>
            <a:pathLst>
              <a:path w="234696" h="293417">
                <a:moveTo>
                  <a:pt x="234696" y="161360"/>
                </a:moveTo>
                <a:lnTo>
                  <a:pt x="201398" y="246529"/>
                </a:lnTo>
                <a:lnTo>
                  <a:pt x="122335" y="292643"/>
                </a:lnTo>
                <a:lnTo>
                  <a:pt x="119905" y="293241"/>
                </a:lnTo>
                <a:lnTo>
                  <a:pt x="117408" y="293417"/>
                </a:lnTo>
                <a:lnTo>
                  <a:pt x="114918" y="293167"/>
                </a:lnTo>
                <a:lnTo>
                  <a:pt x="112507" y="292496"/>
                </a:lnTo>
                <a:moveTo>
                  <a:pt x="112507" y="292496"/>
                </a:moveTo>
                <a:lnTo>
                  <a:pt x="33315" y="246511"/>
                </a:lnTo>
                <a:lnTo>
                  <a:pt x="0" y="161360"/>
                </a:lnTo>
                <a:lnTo>
                  <a:pt x="0" y="58681"/>
                </a:lnTo>
                <a:lnTo>
                  <a:pt x="1116" y="53067"/>
                </a:lnTo>
                <a:lnTo>
                  <a:pt x="4296" y="48308"/>
                </a:lnTo>
                <a:lnTo>
                  <a:pt x="9055" y="45129"/>
                </a:lnTo>
                <a:lnTo>
                  <a:pt x="14668" y="44012"/>
                </a:lnTo>
                <a:lnTo>
                  <a:pt x="106199" y="4114"/>
                </a:lnTo>
                <a:lnTo>
                  <a:pt x="111406" y="1061"/>
                </a:lnTo>
                <a:lnTo>
                  <a:pt x="117348" y="0"/>
                </a:lnTo>
                <a:lnTo>
                  <a:pt x="123289" y="1061"/>
                </a:lnTo>
                <a:lnTo>
                  <a:pt x="128496" y="4114"/>
                </a:lnTo>
                <a:lnTo>
                  <a:pt x="220027" y="44012"/>
                </a:lnTo>
                <a:lnTo>
                  <a:pt x="225640" y="45129"/>
                </a:lnTo>
                <a:lnTo>
                  <a:pt x="230399" y="48308"/>
                </a:lnTo>
                <a:lnTo>
                  <a:pt x="233579" y="53067"/>
                </a:lnTo>
                <a:lnTo>
                  <a:pt x="234696" y="58681"/>
                </a:lnTo>
                <a:lnTo>
                  <a:pt x="234696" y="16136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</p:spTree>
    <p:extLst>
      <p:ext uri="{BB962C8B-B14F-4D97-AF65-F5344CB8AC3E}">
        <p14:creationId xmlns:p14="http://schemas.microsoft.com/office/powerpoint/2010/main" val="1336523741"/>
      </p:ext>
    </p:extLst>
  </p:cSld>
</p:sld>
</file>

<file path=ppt/slides/slide1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B88028E2-35FF-46B7-8DB0-D1E22B4341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C40BDC2F-562A-44C6-B2A1-02842D9514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E433C2AF-AC7D-4019-88E4-2451C13609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37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3a12635571c49f6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DB39944C-7D65-4B16-BFA6-5974EA17D4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91AEAE67-3CB8-46DC-9420-B79CCC175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常见问题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264878C5-FFB0-4F8B-B96E-855691165D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1ABC95D7-0CA3-4560-A08D-1C16C2D10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您可能关心的 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四个问题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77CFA735-24CF-42F9-9040-BE1D2954D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B18DF033-8B09-42B9-A51B-9F1BCA58A8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011680"/>
            <a:ext cx="5138928" cy="192024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Oval 11">
            <a:extLst xmlns:a="http://schemas.openxmlformats.org/drawingml/2006/main">
              <a:ext uri="{FF2B5EF4-FFF2-40B4-BE49-F238E27FC236}">
                <a16:creationId xmlns:a16="http://schemas.microsoft.com/office/drawing/2014/main" id="{D7DB84EC-86CE-40DF-9BDC-03877919DB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304288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TextBox 12">
            <a:extLst xmlns:a="http://schemas.openxmlformats.org/drawingml/2006/main">
              <a:ext uri="{FF2B5EF4-FFF2-40B4-BE49-F238E27FC236}">
                <a16:creationId xmlns:a16="http://schemas.microsoft.com/office/drawing/2014/main" id="{F4E2DD68-ECF3-4A7B-8F46-383C6ABC17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304288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4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Q</a:t>
            </a: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86C8A5A4-B25E-4F35-A58C-504AB8BFF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83080" y="2359152"/>
            <a:ext cx="3931920" cy="5486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没有专职新媒体团队，能用起来吗？</a:t>
            </a: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6048E244-63FC-4D39-AEA1-7F12839E63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971800"/>
            <a:ext cx="4526280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可以。建档到首发约 30 分钟，日常运营由 AI 承担大部分工作，一个人也能管理全平台内容。</a:t>
            </a:r>
          </a:p>
        </p:txBody>
      </p:sp>
      <p:sp>
        <p:nvSpPr>
          <p:cNvPr id="16" name="Rounded Rectangle 15">
            <a:extLst xmlns:a="http://schemas.openxmlformats.org/drawingml/2006/main">
              <a:ext uri="{FF2B5EF4-FFF2-40B4-BE49-F238E27FC236}">
                <a16:creationId xmlns:a16="http://schemas.microsoft.com/office/drawing/2014/main" id="{488624C7-F82A-40CF-8525-949F7BB848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36208" y="2011680"/>
            <a:ext cx="5138928" cy="192024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7" name="Oval 16">
            <a:extLst xmlns:a="http://schemas.openxmlformats.org/drawingml/2006/main">
              <a:ext uri="{FF2B5EF4-FFF2-40B4-BE49-F238E27FC236}">
                <a16:creationId xmlns:a16="http://schemas.microsoft.com/office/drawing/2014/main" id="{CE6C8A92-C954-4E9A-8CDF-A8C5229F1F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6248" y="2304288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543EEB1C-131F-4413-A5CB-E0269F36B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6248" y="2304288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4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Q</a:t>
            </a:r>
          </a:p>
        </p:txBody>
      </p:sp>
      <p:sp>
        <p:nvSpPr>
          <p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8B92E5C1-8967-477E-A0A2-64C27339B7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6328" y="2359152"/>
            <a:ext cx="3931920" cy="5486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账号安全吗？</a:t>
            </a: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55AD3360-BE59-4399-A17B-E5D4877EE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6248" y="2971800"/>
            <a:ext cx="4526280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登录态保存在您自己电脑的桌面客户端中，发布如同本人操作，全程有发布记录可审计。</a:t>
            </a:r>
          </a:p>
        </p:txBody>
      </p:sp>
      <p:sp>
        <p:nvSpPr>
          <p:cNvPr id="21" name="Rounded Rectangle 20">
            <a:extLst xmlns:a="http://schemas.openxmlformats.org/drawingml/2006/main">
              <a:ext uri="{FF2B5EF4-FFF2-40B4-BE49-F238E27FC236}">
                <a16:creationId xmlns:a16="http://schemas.microsoft.com/office/drawing/2014/main" id="{21CEA70F-467E-4726-B74A-96CEF655A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4160520"/>
            <a:ext cx="5138928" cy="192024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2" name="Oval 21">
            <a:extLst xmlns:a="http://schemas.openxmlformats.org/drawingml/2006/main">
              <a:ext uri="{FF2B5EF4-FFF2-40B4-BE49-F238E27FC236}">
                <a16:creationId xmlns:a16="http://schemas.microsoft.com/office/drawing/2014/main" id="{3A135853-0367-4A59-B43C-4AAFAC2EE0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453128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E5AB98F3-B49B-4961-AFE9-27CA89FEC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453128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4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Q</a:t>
            </a:r>
          </a:p>
        </p:txBody>
      </p:sp>
      <p:sp>
        <p:nvSpPr>
          <p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6C989C9B-6E30-4789-ABB9-1D504BB45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83080" y="4507992"/>
            <a:ext cx="3931920" cy="5486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监测会不会不准？</a:t>
            </a:r>
          </a:p>
        </p:txBody>
      </p:sp>
      <p:sp>
        <p:nvSpPr>
          <p:cNvPr id="25" name="TextBox 24">
            <a:extLst xmlns:a="http://schemas.openxmlformats.org/drawingml/2006/main">
              <a:ext uri="{FF2B5EF4-FFF2-40B4-BE49-F238E27FC236}">
                <a16:creationId xmlns:a16="http://schemas.microsoft.com/office/drawing/2014/main" id="{68B676CD-9397-4EFE-BDAF-C5D0FEBBA2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120640"/>
            <a:ext cx="4526280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以「可衡量」为底线：覆盖 6 大主流 AI 平台，记录提及、排名与引用来源，数据可回溯、可对比。</a:t>
            </a:r>
          </a:p>
        </p:txBody>
      </p:sp>
      <p:sp>
        <p:nvSpPr>
          <p:cNvPr id="26" name="Rounded Rectangle 25">
            <a:extLst xmlns:a="http://schemas.openxmlformats.org/drawingml/2006/main">
              <a:ext uri="{FF2B5EF4-FFF2-40B4-BE49-F238E27FC236}">
                <a16:creationId xmlns:a16="http://schemas.microsoft.com/office/drawing/2014/main" id="{3B05AD7F-C0B7-4D26-A88E-52A247672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36208" y="4160520"/>
            <a:ext cx="5138928" cy="192024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7" name="Oval 26">
            <a:extLst xmlns:a="http://schemas.openxmlformats.org/drawingml/2006/main">
              <a:ext uri="{FF2B5EF4-FFF2-40B4-BE49-F238E27FC236}">
                <a16:creationId xmlns:a16="http://schemas.microsoft.com/office/drawing/2014/main" id="{C0ED15D6-29D6-42EF-8372-90A7D6FDD2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6248" y="4453128"/>
            <a:ext cx="457200" cy="457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022DF328-FEBC-4F5E-979F-D8CF2D4D4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6248" y="4453128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4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Q</a:t>
            </a:r>
          </a:p>
        </p:txBody>
      </p:sp>
      <p:sp>
        <p:nvSpPr>
          <p:cNvPr id="29" name="TextBox 28">
            <a:extLst xmlns:a="http://schemas.openxmlformats.org/drawingml/2006/main">
              <a:ext uri="{FF2B5EF4-FFF2-40B4-BE49-F238E27FC236}">
                <a16:creationId xmlns:a16="http://schemas.microsoft.com/office/drawing/2014/main" id="{4E90A892-A646-4E40-B65A-CDDA7A0A1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6328" y="4507992"/>
            <a:ext cx="3931920" cy="5486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内容会不会有合规风险？</a:t>
            </a:r>
          </a:p>
        </p:txBody>
      </p:sp>
      <p:sp>
        <p:nvSpPr>
          <p:cNvPr id="30" name="TextBox 29">
            <a:extLst xmlns:a="http://schemas.openxmlformats.org/drawingml/2006/main">
              <a:ext uri="{FF2B5EF4-FFF2-40B4-BE49-F238E27FC236}">
                <a16:creationId xmlns:a16="http://schemas.microsoft.com/office/drawing/2014/main" id="{CBC6C8E7-A649-4F95-9574-D140ADC910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6248" y="5120640"/>
            <a:ext cx="4526280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平台内置合规预检，发布前自动检查内容风险项，降低违规概率。</a:t>
            </a:r>
          </a:p>
        </p:txBody>
      </p:sp>
      <p:sp>
        <p:nvSpPr>
          <p:cNvPr id="31" name="TextBox 30">
            <a:extLst xmlns:a="http://schemas.openxmlformats.org/drawingml/2006/main">
              <a:ext uri="{FF2B5EF4-FFF2-40B4-BE49-F238E27FC236}">
                <a16:creationId xmlns:a16="http://schemas.microsoft.com/office/drawing/2014/main" id="{DB1E01D3-E445-45D5-94E0-F48F6DDDA7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32" name="TextBox 31">
            <a:extLst xmlns:a="http://schemas.openxmlformats.org/drawingml/2006/main">
              <a:ext uri="{FF2B5EF4-FFF2-40B4-BE49-F238E27FC236}">
                <a16:creationId xmlns:a16="http://schemas.microsoft.com/office/drawing/2014/main" id="{2777FE05-0F45-427C-8575-04F7B5BC7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75156674"/>
      </p:ext>
    </p:extLst>
  </p:cSld>
</p:sld>
</file>

<file path=ppt/slides/slide1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99FAFA45-5A64-459B-A5B0-D4DA31718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gradFill xmlns:a="http://schemas.openxmlformats.org/drawingml/2006/main" rotWithShape="1">
            <a:gsLst>
              <a:gs pos="0">
                <a:srgbClr val="17133F"/>
              </a:gs>
              <a:gs pos="100000">
                <a:srgbClr val="431A8D"/>
              </a:gs>
            </a:gsLst>
            <a:lin ang="19200000" scaled="0"/>
          </a:gra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798354AA-5DA7-4C29-A7B4-A125EE32BC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49840" y="-1463040"/>
            <a:ext cx="4023360" cy="40233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24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10D5C13A-F91C-457F-9B35-C3631634E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98480" y="-914400"/>
            <a:ext cx="2926080" cy="292608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73CDC6A7-AF07-48CA-B119-300CC5365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-1554480" y="5029200"/>
            <a:ext cx="3108960" cy="31089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24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6" name="Oval 5">
            <a:extLst xmlns:a="http://schemas.openxmlformats.org/drawingml/2006/main">
              <a:ext uri="{FF2B5EF4-FFF2-40B4-BE49-F238E27FC236}">
                <a16:creationId xmlns:a16="http://schemas.microsoft.com/office/drawing/2014/main" id="{B8573019-1152-46B2-BECC-FD352AE40E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5840" y="6126480"/>
            <a:ext cx="146304" cy="1463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59E0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Oval 6">
            <a:extLst xmlns:a="http://schemas.openxmlformats.org/drawingml/2006/main">
              <a:ext uri="{FF2B5EF4-FFF2-40B4-BE49-F238E27FC236}">
                <a16:creationId xmlns:a16="http://schemas.microsoft.com/office/drawing/2014/main" id="{F2A7FD22-6E26-4388-8893-D42F1D194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0" y="3017520"/>
            <a:ext cx="109728" cy="10972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C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DD23930E-7219-4C33-AE14-31D7896F3E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291840"/>
            <a:ext cx="10362895" cy="5486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9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让品牌在生成式引擎时代</a:t>
            </a:r>
            <a:r>
              <a:rPr sz="1900" b="0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  </a:t>
            </a:r>
            <a:r>
              <a:rPr sz="1900" b="1">
                <a:solidFill>
                  <a:srgbClr val="FF7EC2"/>
                </a:solidFill>
                <a:latin typeface="Source Han Sans"/>
                <a:ea typeface="Source Han Sans"/>
                <a:cs typeface="Source Han Sans"/>
              </a:rPr>
              <a:t>被看见 · 被理解 · 被推荐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33E0DDE4-7AE3-48D3-AD7F-6984456E80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69864" y="3822191"/>
            <a:ext cx="640080" cy="4572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68253818-D3C8-4477-B055-DDA9F8560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18888" y="4224528"/>
            <a:ext cx="2560320" cy="56692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TextBox 11">
            <a:extLst xmlns:a="http://schemas.openxmlformats.org/drawingml/2006/main">
              <a:ext uri="{FF2B5EF4-FFF2-40B4-BE49-F238E27FC236}">
                <a16:creationId xmlns:a16="http://schemas.microsoft.com/office/drawing/2014/main" id="{4151F360-C125-4593-A661-11C0280565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18888" y="4224528"/>
            <a:ext cx="2560320" cy="56692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4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联系我们 · 预约产品演示</a:t>
            </a:r>
          </a:p>
        </p:txBody>
      </p:sp>
      <p:sp>
        <p:nvSpPr>
          <p:cNvPr id="13" name="TextBox 12">
            <a:extLst xmlns:a="http://schemas.openxmlformats.org/drawingml/2006/main">
              <a:ext uri="{FF2B5EF4-FFF2-40B4-BE49-F238E27FC236}">
                <a16:creationId xmlns:a16="http://schemas.microsoft.com/office/drawing/2014/main" id="{E6E3C2DE-17CC-4D82-96EA-6703D4926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806440"/>
            <a:ext cx="10362895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AI 内容创作 × 多平台一键分发 × AI 可见度监测 × AI 智能体协作</a:t>
            </a:r>
          </a:p>
        </p:txBody>
      </p:sp>
      <p:pic>
        <p:nvPicPr>
          <p:cNvPr id="26" name="图片 2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6c0155488d94680">
            <a:extLst>
              <a:ext uri="{96DAC541-7B7A-43D3-8B79-37D633B846F1}">
                <asvg:svgBlip xmlns:asvg="http://schemas.microsoft.com/office/drawing/2016/SVG/main" r:embed="R02b562601f524a8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341495" y="1553845"/>
            <a:ext cx="3495675" cy="1048385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35883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318B20D8-A748-4B61-B1CD-742D72A66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826BF18D-BD39-4B68-AF0F-A79AA982DE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926185E3-5BA6-4EF3-8C13-1CA74436C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30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a78d0b4084c40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E9E3ABC2-93CE-4227-A565-87502B5179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3DFEF3C1-8AD6-44E0-9E7E-DC10297344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时代风口</a:t>
            </a: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3CCB8175-87C5-4406-8EA6-ADEA9CB1C3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用户找答案的方式，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变了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C5A230F3-4CCA-451A-BE11-809771A14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60DA6904-8051-4BBB-A830-065D63D85D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65960"/>
            <a:ext cx="5074920" cy="3063240"/>
          </a:xfrm>
          <a:prstGeom xmlns:a="http://schemas.openxmlformats.org/drawingml/2006/main" prst="roundRect">
            <a:avLst>
              <a:gd name="adj" fmla="val 7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Rounded Rectangle 11">
            <a:extLst xmlns:a="http://schemas.openxmlformats.org/drawingml/2006/main">
              <a:ext uri="{FF2B5EF4-FFF2-40B4-BE49-F238E27FC236}">
                <a16:creationId xmlns:a16="http://schemas.microsoft.com/office/drawing/2014/main" id="{E0FA2103-BB1F-4B7B-BBDB-2B3FDCB716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4440" y="2331720"/>
            <a:ext cx="1234440" cy="420624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0EFF5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TextBox 12">
            <a:extLst xmlns:a="http://schemas.openxmlformats.org/drawingml/2006/main">
              <a:ext uri="{FF2B5EF4-FFF2-40B4-BE49-F238E27FC236}">
                <a16:creationId xmlns:a16="http://schemas.microsoft.com/office/drawing/2014/main" id="{B2AF5725-7091-40F9-BD49-5ADAC0DE99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4440" y="2331720"/>
            <a:ext cx="1234440" cy="42062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过 去</a:t>
            </a: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55502DF3-D149-4FFA-862B-85BB9B4AC3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4440" y="3017520"/>
            <a:ext cx="4251960" cy="18288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spcAft>
                <a:spcPts val="1000"/>
              </a:spcAft>
              <a:buNone/>
            </a:pPr>
            <a:r>
              <a:rPr sz="17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打开搜索引擎，逐条翻网页</a:t>
            </a:r>
          </a:p>
          <a:p xmlns:a="http://schemas.openxmlformats.org/drawingml/2006/main">
            <a:pPr algn="l">
              <a:lnSpc>
                <a:spcPct val="130000"/>
              </a:lnSpc>
              <a:spcAft>
                <a:spcPts val="800"/>
              </a:spcAft>
              <a:buNone/>
            </a:pPr>
            <a:r>
              <a:rPr sz="13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在百度、360 的结果列表里自己比较、筛选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3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信息分散，决策成本高</a:t>
            </a:r>
          </a:p>
        </p:txBody>
      </p:sp>
      <p:sp>
        <p:nvSpPr>
          <p:cNvPr id="15" name="Rounded Rectangle 14">
            <a:extLst xmlns:a="http://schemas.openxmlformats.org/drawingml/2006/main">
              <a:ext uri="{FF2B5EF4-FFF2-40B4-BE49-F238E27FC236}">
                <a16:creationId xmlns:a16="http://schemas.microsoft.com/office/drawing/2014/main" id="{F67B2842-96AA-45FF-8793-BC5B4C6756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91072" y="1965960"/>
            <a:ext cx="5074920" cy="3063240"/>
          </a:xfrm>
          <a:prstGeom xmlns:a="http://schemas.openxmlformats.org/drawingml/2006/main" prst="roundRect">
            <a:avLst>
              <a:gd name="adj" fmla="val 7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6" name="Rectangle 15">
            <a:extLst xmlns:a="http://schemas.openxmlformats.org/drawingml/2006/main">
              <a:ext uri="{FF2B5EF4-FFF2-40B4-BE49-F238E27FC236}">
                <a16:creationId xmlns:a16="http://schemas.microsoft.com/office/drawing/2014/main" id="{667CEFB5-0643-4DE4-B328-55104E2941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91072" y="1965960"/>
            <a:ext cx="109728" cy="30632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7" name="Rounded Rectangle 16">
            <a:extLst xmlns:a="http://schemas.openxmlformats.org/drawingml/2006/main">
              <a:ext uri="{FF2B5EF4-FFF2-40B4-BE49-F238E27FC236}">
                <a16:creationId xmlns:a16="http://schemas.microsoft.com/office/drawing/2014/main" id="{B7B8B193-0EFF-4124-9EA9-65964A154E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8272" y="2331720"/>
            <a:ext cx="1234440" cy="420624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F275F599-8FA2-42FF-88C0-3BD1FED226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8272" y="2331720"/>
            <a:ext cx="1234440" cy="42062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现 在</a:t>
            </a:r>
          </a:p>
        </p:txBody>
      </p:sp>
      <p:sp>
        <p:nvSpPr>
          <p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DA46951C-9767-4606-A6B9-F3910516D2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8272" y="3017520"/>
            <a:ext cx="4206240" cy="18288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spcAft>
                <a:spcPts val="1000"/>
              </a:spcAft>
              <a:buNone/>
            </a:pPr>
            <a:r>
              <a:rPr sz="17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直接问 AI，要一个现成答案</a:t>
            </a:r>
          </a:p>
          <a:p xmlns:a="http://schemas.openxmlformats.org/drawingml/2006/main">
            <a:pPr algn="l">
              <a:spcAft>
                <a:spcPts val="800"/>
              </a:spcAft>
              <a:buNone/>
            </a:pPr>
            <a:r>
              <a:rPr sz="13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豆包 · DeepSeek · Kimi · 通义千问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3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AI 直接给出答案，并在答案里</a:t>
            </a:r>
            <a:r>
              <a:rPr sz="14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推荐具体品牌和产品</a:t>
            </a:r>
          </a:p>
        </p:txBody>
      </p:sp>
      <p:sp>
        <p:nvSpPr>
          <p:cNvPr id="20" name="Oval 19">
            <a:extLst xmlns:a="http://schemas.openxmlformats.org/drawingml/2006/main">
              <a:ext uri="{FF2B5EF4-FFF2-40B4-BE49-F238E27FC236}">
                <a16:creationId xmlns:a16="http://schemas.microsoft.com/office/drawing/2014/main" id="{7385B4B3-97D5-4786-BA93-99DD541F81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39231" y="3140964"/>
            <a:ext cx="713232" cy="71323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E8338A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1" name="TextBox 20">
            <a:extLst xmlns:a="http://schemas.openxmlformats.org/drawingml/2006/main">
              <a:ext uri="{FF2B5EF4-FFF2-40B4-BE49-F238E27FC236}">
                <a16:creationId xmlns:a16="http://schemas.microsoft.com/office/drawing/2014/main" id="{F5E801C3-3BD7-4ADF-92EB-CA7C0E72A8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39231" y="3140964"/>
            <a:ext cx="713232" cy="713232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VS</a:t>
            </a:r>
          </a:p>
        </p:txBody>
      </p:sp>
      <p:sp>
        <p:nvSpPr>
          <p:cNvPr id="22" name="Rounded Rectangle 21">
            <a:extLst xmlns:a="http://schemas.openxmlformats.org/drawingml/2006/main">
              <a:ext uri="{FF2B5EF4-FFF2-40B4-BE49-F238E27FC236}">
                <a16:creationId xmlns:a16="http://schemas.microsoft.com/office/drawing/2014/main" id="{0B0693D4-E647-4EAE-8C11-5D95F4852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440680"/>
            <a:ext cx="10545775" cy="77724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E97F8B1B-2C42-40A6-BAAB-79B081EF0D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440680"/>
            <a:ext cx="10545775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00" b="0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品牌竞争的主战场：</a:t>
            </a:r>
            <a:r>
              <a:rPr sz="1500" b="1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搜索排名</a:t>
            </a:r>
            <a:r>
              <a:rPr sz="15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  ─→  </a:t>
            </a:r>
            <a:r>
              <a:rPr sz="1700" b="1">
                <a:solidFill>
                  <a:srgbClr val="FF7EC2"/>
                </a:solidFill>
                <a:latin typeface="Source Han Sans"/>
                <a:ea typeface="Source Han Sans"/>
                <a:cs typeface="Source Han Sans"/>
              </a:rPr>
              <a:t>AI 答案推荐</a:t>
            </a:r>
          </a:p>
        </p:txBody>
      </p:sp>
      <p:sp>
        <p:nvSpPr>
          <p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6C87D144-9C01-4BE9-9881-AB1F75CD91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25" name="TextBox 24">
            <a:extLst xmlns:a="http://schemas.openxmlformats.org/drawingml/2006/main">
              <a:ext uri="{FF2B5EF4-FFF2-40B4-BE49-F238E27FC236}">
                <a16:creationId xmlns:a16="http://schemas.microsoft.com/office/drawing/2014/main" id="{255343D1-2B84-4AB9-94EA-1B082EDA92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685199632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2020A487-CADD-488B-B2EC-80FF347927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gradFill xmlns:a="http://schemas.openxmlformats.org/drawingml/2006/main" rotWithShape="1">
            <a:gsLst>
              <a:gs pos="0">
                <a:srgbClr val="17133F"/>
              </a:gs>
              <a:gs pos="100000">
                <a:srgbClr val="431A8D"/>
              </a:gs>
            </a:gsLst>
            <a:lin ang="19200000" scaled="0"/>
          </a:gra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81FF3E6B-0F48-42F8-B41C-9E6FBC493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49840" y="-1463040"/>
            <a:ext cx="4023360" cy="40233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24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02E451FD-61B7-4C28-9C94-FA70DB942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98480" y="-914400"/>
            <a:ext cx="2926080" cy="292608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143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BF198157-30BD-4C6C-B6E1-B00E9A899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-1554480" y="5029200"/>
            <a:ext cx="3108960" cy="31089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240">
            <a:solidFill>
              <a:srgbClr val="6B57C0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6" name="Oval 5">
            <a:extLst xmlns:a="http://schemas.openxmlformats.org/drawingml/2006/main">
              <a:ext uri="{FF2B5EF4-FFF2-40B4-BE49-F238E27FC236}">
                <a16:creationId xmlns:a16="http://schemas.microsoft.com/office/drawing/2014/main" id="{81BAAFAC-D455-4471-A4DF-B9BFF5E7C3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5840" y="6126480"/>
            <a:ext cx="146304" cy="1463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59E0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Oval 6">
            <a:extLst xmlns:a="http://schemas.openxmlformats.org/drawingml/2006/main">
              <a:ext uri="{FF2B5EF4-FFF2-40B4-BE49-F238E27FC236}">
                <a16:creationId xmlns:a16="http://schemas.microsoft.com/office/drawing/2014/main" id="{4394E56D-D3BD-4B28-BD8F-1DFA9D205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0" y="3017520"/>
            <a:ext cx="109728" cy="10972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7EC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32" name="Picture 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630abbedba1465b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5720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10" name="TextBox 9">
            <a:extLst xmlns:a="http://schemas.openxmlformats.org/drawingml/2006/main">
              <a:ext uri="{FF2B5EF4-FFF2-40B4-BE49-F238E27FC236}">
                <a16:creationId xmlns:a16="http://schemas.microsoft.com/office/drawing/2014/main" id="{E9C4F4EA-C08F-4600-9CBD-462D7605C6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1298448"/>
            <a:ext cx="10362895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38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生成式引擎推荐优化</a:t>
            </a:r>
          </a:p>
        </p:txBody>
      </p:sp>
      <p:sp>
        <p:nvSpPr>
          <p:cNvPr id="11" name="Rectangle 10">
            <a:extLst xmlns:a="http://schemas.openxmlformats.org/drawingml/2006/main">
              <a:ext uri="{FF2B5EF4-FFF2-40B4-BE49-F238E27FC236}">
                <a16:creationId xmlns:a16="http://schemas.microsoft.com/office/drawing/2014/main" id="{EA2C2A50-A404-46E4-B993-3708B30E65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3248" y="2304288"/>
            <a:ext cx="1371600" cy="4572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TextBox 11">
            <a:extLst xmlns:a="http://schemas.openxmlformats.org/drawingml/2006/main">
              <a:ext uri="{FF2B5EF4-FFF2-40B4-BE49-F238E27FC236}">
                <a16:creationId xmlns:a16="http://schemas.microsoft.com/office/drawing/2014/main" id="{056ACF2A-AFD1-4719-9322-A61C937666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54480" y="2697480"/>
            <a:ext cx="9082735" cy="5486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7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当客户问 AI “XX 行业哪家靠谱” 时，</a:t>
            </a:r>
            <a:r>
              <a:rPr sz="18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您的品牌出现在答案里了吗？</a:t>
            </a:r>
          </a:p>
        </p:txBody>
      </p:sp>
      <p:sp>
        <p:nvSpPr>
          <p:cNvPr id="13" name="Rounded Rectangle 12">
            <a:extLst xmlns:a="http://schemas.openxmlformats.org/drawingml/2006/main">
              <a:ext uri="{FF2B5EF4-FFF2-40B4-BE49-F238E27FC236}">
                <a16:creationId xmlns:a16="http://schemas.microsoft.com/office/drawing/2014/main" id="{E4936CEA-9595-4DDB-8CFC-CA2BF12A03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331" y="3703320"/>
            <a:ext cx="3246120" cy="205740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251E61"/>
          </a:solidFill>
          <a:ln xmlns:a="http://schemas.openxmlformats.org/drawingml/2006/main" w="9525">
            <a:solidFill>
              <a:srgbClr val="4E409E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4" name="Rectangle 13">
            <a:extLst xmlns:a="http://schemas.openxmlformats.org/drawingml/2006/main">
              <a:ext uri="{FF2B5EF4-FFF2-40B4-BE49-F238E27FC236}">
                <a16:creationId xmlns:a16="http://schemas.microsoft.com/office/drawing/2014/main" id="{1F4462AE-4262-4F78-B311-D699E74B41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4371" y="4069080"/>
            <a:ext cx="384048" cy="4572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9D81E5EC-E400-4C3A-A61B-83D3135AEE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4371" y="4224528"/>
            <a:ext cx="260604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700" b="1">
                <a:solidFill>
                  <a:srgbClr val="FF7EC2"/>
                </a:solidFill>
                <a:latin typeface="Source Han Sans"/>
                <a:ea typeface="Source Han Sans"/>
                <a:cs typeface="Source Han Sans"/>
              </a:rPr>
              <a:t>01  </a:t>
            </a:r>
            <a:r>
              <a:rPr sz="16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让 AI 认识您的品牌</a:t>
            </a:r>
          </a:p>
        </p:txBody>
      </p:sp>
      <p:sp>
        <p:nvSpPr>
          <p:cNvPr id="16" name="TextBox 15">
            <a:extLst xmlns:a="http://schemas.openxmlformats.org/drawingml/2006/main">
              <a:ext uri="{FF2B5EF4-FFF2-40B4-BE49-F238E27FC236}">
                <a16:creationId xmlns:a16="http://schemas.microsoft.com/office/drawing/2014/main" id="{BF9E714C-C00E-423E-A6BD-068B487634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4371" y="4828032"/>
            <a:ext cx="2606040" cy="8229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品牌信息结构化，成为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AI 读得懂的语义资产</a:t>
            </a:r>
          </a:p>
        </p:txBody>
      </p:sp>
      <p:sp>
        <p:nvSpPr>
          <p:cNvPr id="17" name="Rounded Rectangle 16">
            <a:extLst xmlns:a="http://schemas.openxmlformats.org/drawingml/2006/main">
              <a:ext uri="{FF2B5EF4-FFF2-40B4-BE49-F238E27FC236}">
                <a16:creationId xmlns:a16="http://schemas.microsoft.com/office/drawing/2014/main" id="{5358FC45-F6F2-4B7F-95CC-1C0D65068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2787" y="3703320"/>
            <a:ext cx="3246120" cy="205740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251E61"/>
          </a:solidFill>
          <a:ln xmlns:a="http://schemas.openxmlformats.org/drawingml/2006/main" w="9525">
            <a:solidFill>
              <a:srgbClr val="4E409E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Rectangle 17">
            <a:extLst xmlns:a="http://schemas.openxmlformats.org/drawingml/2006/main">
              <a:ext uri="{FF2B5EF4-FFF2-40B4-BE49-F238E27FC236}">
                <a16:creationId xmlns:a16="http://schemas.microsoft.com/office/drawing/2014/main" id="{D9926E5D-357B-4AC1-B786-8DF598AF2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92827" y="4069080"/>
            <a:ext cx="384048" cy="4572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49C78E37-4836-4364-8F50-65F4A1FB4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92827" y="4224528"/>
            <a:ext cx="260604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700" b="1">
                <a:solidFill>
                  <a:srgbClr val="FF7EC2"/>
                </a:solidFill>
                <a:latin typeface="Source Han Sans"/>
                <a:ea typeface="Source Han Sans"/>
                <a:cs typeface="Source Han Sans"/>
              </a:rPr>
              <a:t>02  </a:t>
            </a:r>
            <a:r>
              <a:rPr sz="16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让 AI 理解您的优势</a:t>
            </a: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307DAB0F-8540-46C2-8347-BAD5E22D2F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92827" y="4828032"/>
            <a:ext cx="2606040" cy="8229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围绕客户真实问题布局内容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建立关联与信任</a:t>
            </a:r>
          </a:p>
        </p:txBody>
      </p:sp>
      <p:sp>
        <p:nvSpPr>
          <p:cNvPr id="21" name="Rounded Rectangle 20">
            <a:extLst xmlns:a="http://schemas.openxmlformats.org/drawingml/2006/main">
              <a:ext uri="{FF2B5EF4-FFF2-40B4-BE49-F238E27FC236}">
                <a16:creationId xmlns:a16="http://schemas.microsoft.com/office/drawing/2014/main" id="{1C4BBAD5-F6AD-4034-9BDB-52E46666D1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21243" y="3703320"/>
            <a:ext cx="3246120" cy="2057400"/>
          </a:xfrm>
          <a:prstGeom xmlns:a="http://schemas.openxmlformats.org/drawingml/2006/main" prst="roundRect">
            <a:avLst>
              <a:gd name="adj" fmla="val 9000"/>
            </a:avLst>
          </a:prstGeom>
          <a:solidFill xmlns:a="http://schemas.openxmlformats.org/drawingml/2006/main">
            <a:srgbClr val="251E61"/>
          </a:solidFill>
          <a:ln xmlns:a="http://schemas.openxmlformats.org/drawingml/2006/main" w="9525">
            <a:solidFill>
              <a:srgbClr val="4E409E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2" name="Rectangle 21">
            <a:extLst xmlns:a="http://schemas.openxmlformats.org/drawingml/2006/main">
              <a:ext uri="{FF2B5EF4-FFF2-40B4-BE49-F238E27FC236}">
                <a16:creationId xmlns:a16="http://schemas.microsoft.com/office/drawing/2014/main" id="{A2BED65F-E96F-400D-BF26-F70802255E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41283" y="4069080"/>
            <a:ext cx="384048" cy="4572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4C0BE197-2E1F-429F-8525-F9DBA6F67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41283" y="4224528"/>
            <a:ext cx="2606040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700" b="1">
                <a:solidFill>
                  <a:srgbClr val="FF7EC2"/>
                </a:solidFill>
                <a:latin typeface="Source Han Sans"/>
                <a:ea typeface="Source Han Sans"/>
                <a:cs typeface="Source Han Sans"/>
              </a:rPr>
              <a:t>03  </a:t>
            </a:r>
            <a:r>
              <a:rPr sz="16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让 AI 主动推荐您</a:t>
            </a:r>
          </a:p>
        </p:txBody>
      </p:sp>
      <p:sp>
        <p:nvSpPr>
          <p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68E8544A-4856-4A81-BE14-66955EC02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41283" y="4828032"/>
            <a:ext cx="2606040" cy="8229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在回答、总结与决策链路中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bg1"/>
                </a:solidFill>
                <a:latin typeface="Source Han Sans"/>
                <a:ea typeface="Source Han Sans"/>
                <a:cs typeface="Source Han Sans"/>
              </a:rPr>
              <a:t>占据推荐位</a:t>
            </a:r>
          </a:p>
        </p:txBody>
      </p:sp>
    </p:spTree>
    <p:extLst>
      <p:ext uri="{BB962C8B-B14F-4D97-AF65-F5344CB8AC3E}">
        <p14:creationId xmlns:p14="http://schemas.microsoft.com/office/powerpoint/2010/main" val="1731011229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D818B970-C05A-42D2-BC4C-065C0A8392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4B92FF33-FFFF-4819-B5FB-056081CE6E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9B497738-C329-4EE9-9B0D-A09AB1D7A6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53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bac31e9e09c4fa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B88545AC-0DE9-44CD-A199-711F40EACF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0A55AC6A-4999-4340-B7CB-F002D8A3C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企业痛点</a:t>
            </a: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DC8A5A7A-CBD9-4344-8270-6D3F145457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您可能正面临的 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五个困扰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B2477596-8098-448F-8213-D8C4D96CC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E6A071DA-EFC5-436B-A7B4-3F91CCDB2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65960"/>
            <a:ext cx="2020824" cy="306324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Oval 11">
            <a:extLst xmlns:a="http://schemas.openxmlformats.org/drawingml/2006/main">
              <a:ext uri="{FF2B5EF4-FFF2-40B4-BE49-F238E27FC236}">
                <a16:creationId xmlns:a16="http://schemas.microsoft.com/office/drawing/2014/main" id="{79CCE8AA-8AEF-4228-A9B9-29548FC91B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188" y="2286000"/>
            <a:ext cx="658368" cy="65836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DD7B49DD-AF6D-461A-9C6E-AFF6CFC141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0120" y="3154680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内容产出慢</a:t>
            </a: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4A09018D-E1AA-43D0-87BF-8652A3F16F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0120" y="3703320"/>
            <a:ext cx="1746504" cy="11887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写软文靠人工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一篇磨半天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质量还不稳定</a:t>
            </a:r>
          </a:p>
        </p:txBody>
      </p:sp>
      <p:sp>
        <p:nvSpPr>
          <p:cNvPr id="16" name="Rounded Rectangle 15">
            <a:extLst xmlns:a="http://schemas.openxmlformats.org/drawingml/2006/main">
              <a:ext uri="{FF2B5EF4-FFF2-40B4-BE49-F238E27FC236}">
                <a16:creationId xmlns:a16="http://schemas.microsoft.com/office/drawing/2014/main" id="{0127A08D-053B-4004-B27E-E999753409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3512" y="1965960"/>
            <a:ext cx="2020824" cy="306324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7" name="Oval 16">
            <a:extLst xmlns:a="http://schemas.openxmlformats.org/drawingml/2006/main">
              <a:ext uri="{FF2B5EF4-FFF2-40B4-BE49-F238E27FC236}">
                <a16:creationId xmlns:a16="http://schemas.microsoft.com/office/drawing/2014/main" id="{4B4C7891-C120-45A7-8816-8606E82C5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4740" y="2286000"/>
            <a:ext cx="658368" cy="65836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CE7F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9A2B0A81-B55A-45F1-BEEF-9536733009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90672" y="3154680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多平台发布累</a:t>
            </a: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008E8814-6916-401C-B04C-337E9E1DE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90672" y="3703320"/>
            <a:ext cx="1746504" cy="11887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十几个平台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逐个登录粘贴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费时易错</a:t>
            </a:r>
          </a:p>
        </p:txBody>
      </p:sp>
      <p:sp>
        <p:nvSpPr>
          <p:cNvPr id="21" name="Rounded Rectangle 20">
            <a:extLst xmlns:a="http://schemas.openxmlformats.org/drawingml/2006/main">
              <a:ext uri="{FF2B5EF4-FFF2-40B4-BE49-F238E27FC236}">
                <a16:creationId xmlns:a16="http://schemas.microsoft.com/office/drawing/2014/main" id="{319CC92D-DA2A-48EA-A92A-392003C0CA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84064" y="1965960"/>
            <a:ext cx="2020824" cy="306324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2" name="Oval 21">
            <a:extLst xmlns:a="http://schemas.openxmlformats.org/drawingml/2006/main">
              <a:ext uri="{FF2B5EF4-FFF2-40B4-BE49-F238E27FC236}">
                <a16:creationId xmlns:a16="http://schemas.microsoft.com/office/drawing/2014/main" id="{DF0891BD-3EC4-4FDC-8FF5-B2B6AC141F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65292" y="2286000"/>
            <a:ext cx="658368" cy="65836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DF2D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6F13B34D-BB78-4C93-99AB-2C5125B5F6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21224" y="3154680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品牌资料散</a:t>
            </a:r>
          </a:p>
        </p:txBody>
      </p:sp>
      <p:sp>
        <p:nvSpPr>
          <p:cNvPr id="25" name="TextBox 24">
            <a:extLst xmlns:a="http://schemas.openxmlformats.org/drawingml/2006/main">
              <a:ext uri="{FF2B5EF4-FFF2-40B4-BE49-F238E27FC236}">
                <a16:creationId xmlns:a16="http://schemas.microsoft.com/office/drawing/2014/main" id="{F0C73FD7-7513-48E6-988D-0C4B01324A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21224" y="3703320"/>
            <a:ext cx="1746504" cy="11887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介绍、案例、FAQ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散落各处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写稿从零开始</a:t>
            </a:r>
          </a:p>
        </p:txBody>
      </p:sp>
      <p:sp>
        <p:nvSpPr>
          <p:cNvPr id="26" name="Rounded Rectangle 25">
            <a:extLst xmlns:a="http://schemas.openxmlformats.org/drawingml/2006/main">
              <a:ext uri="{FF2B5EF4-FFF2-40B4-BE49-F238E27FC236}">
                <a16:creationId xmlns:a16="http://schemas.microsoft.com/office/drawing/2014/main" id="{A13A2815-00E9-46F1-B850-B463190AD6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4616" y="1965960"/>
            <a:ext cx="2020824" cy="306324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7" name="Oval 26">
            <a:extLst xmlns:a="http://schemas.openxmlformats.org/drawingml/2006/main">
              <a:ext uri="{FF2B5EF4-FFF2-40B4-BE49-F238E27FC236}">
                <a16:creationId xmlns:a16="http://schemas.microsoft.com/office/drawing/2014/main" id="{C694B979-07C3-48FD-891E-5ABAA4E37C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95844" y="2286000"/>
            <a:ext cx="658368" cy="65836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7EE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9" name="TextBox 28">
            <a:extLst xmlns:a="http://schemas.openxmlformats.org/drawingml/2006/main">
              <a:ext uri="{FF2B5EF4-FFF2-40B4-BE49-F238E27FC236}">
                <a16:creationId xmlns:a16="http://schemas.microsoft.com/office/drawing/2014/main" id="{8FD8279D-0B7E-4DD8-81F3-9C432722DF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1776" y="3154680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上看不见</a:t>
            </a:r>
          </a:p>
        </p:txBody>
      </p:sp>
      <p:sp>
        <p:nvSpPr>
          <p:cNvPr id="30" name="TextBox 29">
            <a:extLst xmlns:a="http://schemas.openxmlformats.org/drawingml/2006/main">
              <a:ext uri="{FF2B5EF4-FFF2-40B4-BE49-F238E27FC236}">
                <a16:creationId xmlns:a16="http://schemas.microsoft.com/office/drawing/2014/main" id="{6FF2D068-D6EF-4942-AAE6-53ADA7F5CE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1776" y="3703320"/>
            <a:ext cx="1746504" cy="11887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豆包、DeepSeek 里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品牌没被提及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被对手抢了先</a:t>
            </a:r>
          </a:p>
        </p:txBody>
      </p:sp>
      <p:sp>
        <p:nvSpPr>
          <p:cNvPr id="31" name="Rounded Rectangle 30">
            <a:extLst xmlns:a="http://schemas.openxmlformats.org/drawingml/2006/main">
              <a:ext uri="{FF2B5EF4-FFF2-40B4-BE49-F238E27FC236}">
                <a16:creationId xmlns:a16="http://schemas.microsoft.com/office/drawing/2014/main" id="{3D04D4F4-F96C-4C85-94B9-1D4A606AB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45168" y="1965960"/>
            <a:ext cx="2020824" cy="306324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2" name="Oval 31">
            <a:extLst xmlns:a="http://schemas.openxmlformats.org/drawingml/2006/main">
              <a:ext uri="{FF2B5EF4-FFF2-40B4-BE49-F238E27FC236}">
                <a16:creationId xmlns:a16="http://schemas.microsoft.com/office/drawing/2014/main" id="{7C6DC9AF-36FF-490E-9438-78D31BB0D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26396" y="2286000"/>
            <a:ext cx="658368" cy="658368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4" name="TextBox 33">
            <a:extLst xmlns:a="http://schemas.openxmlformats.org/drawingml/2006/main">
              <a:ext uri="{FF2B5EF4-FFF2-40B4-BE49-F238E27FC236}">
                <a16:creationId xmlns:a16="http://schemas.microsoft.com/office/drawing/2014/main" id="{653F02D7-2325-4446-B141-3FD0C07B8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82328" y="3154680"/>
            <a:ext cx="174650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效果说不清</a:t>
            </a:r>
          </a:p>
        </p:txBody>
      </p:sp>
      <p:sp>
        <p:nvSpPr>
          <p:cNvPr id="35" name="TextBox 34">
            <a:extLst xmlns:a="http://schemas.openxmlformats.org/drawingml/2006/main">
              <a:ext uri="{FF2B5EF4-FFF2-40B4-BE49-F238E27FC236}">
                <a16:creationId xmlns:a16="http://schemas.microsoft.com/office/drawing/2014/main" id="{74A60C5D-479A-4CD0-AF4D-843B48A074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82328" y="3703320"/>
            <a:ext cx="1746504" cy="11887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发了很多内容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缺少数据回看</a:t>
            </a:r>
          </a:p>
          <a:p xmlns:a="http://schemas.openxmlformats.org/drawingml/2006/main">
            <a:pPr algn="ctr">
              <a:lnSpc>
                <a:spcPct val="135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无法持续优化</a:t>
            </a:r>
          </a:p>
        </p:txBody>
      </p:sp>
      <p:sp>
        <p:nvSpPr>
          <p:cNvPr id="36" name="Rounded Rectangle 35">
            <a:extLst xmlns:a="http://schemas.openxmlformats.org/drawingml/2006/main">
              <a:ext uri="{FF2B5EF4-FFF2-40B4-BE49-F238E27FC236}">
                <a16:creationId xmlns:a16="http://schemas.microsoft.com/office/drawing/2014/main" id="{84A21601-EE64-4F1B-B182-BED255F39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20240" y="5413248"/>
            <a:ext cx="8351215" cy="6858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7" name="TextBox 36">
            <a:extLst xmlns:a="http://schemas.openxmlformats.org/drawingml/2006/main">
              <a:ext uri="{FF2B5EF4-FFF2-40B4-BE49-F238E27FC236}">
                <a16:creationId xmlns:a16="http://schemas.microsoft.com/office/drawing/2014/main" id="{5D9C0EA9-29C3-4B4F-938B-A082A281E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20240" y="5413248"/>
            <a:ext cx="8351215" cy="6858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0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背后是同一件事：</a:t>
            </a:r>
            <a:r>
              <a:rPr sz="13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品牌内容没有形成「生产 → 分发 → 监测 → 优化」的闭环</a:t>
            </a: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11626818-430D-4B7B-BAFD-F06215B292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39" name="TextBox 38">
            <a:extLst xmlns:a="http://schemas.openxmlformats.org/drawingml/2006/main">
              <a:ext uri="{FF2B5EF4-FFF2-40B4-BE49-F238E27FC236}">
                <a16:creationId xmlns:a16="http://schemas.microsoft.com/office/drawing/2014/main" id="{CCFC272F-49C4-4D61-B089-8D545DC7CD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04</a:t>
            </a:r>
          </a:p>
        </p:txBody>
      </p:sp>
      <p:sp>
        <p:nvSpPr>
          <p:cNvPr id="40" name="Freeform 39">
            <a:extLst xmlns:a="http://schemas.openxmlformats.org/drawingml/2006/main">
              <a:ext uri="{FF2B5EF4-FFF2-40B4-BE49-F238E27FC236}">
                <a16:creationId xmlns:a16="http://schemas.microsoft.com/office/drawing/2014/main" id="{6C9A1044-C05E-467A-B43C-5850542EA9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27758" y="2766059"/>
            <a:ext cx="211227" cy="0"/>
          </a:xfrm>
          <a:custGeom xmlns:a="http://schemas.openxmlformats.org/drawingml/2006/main">
            <a:rect l="l" t="t" r="r" b="b"/>
            <a:pathLst>
              <a:path w="211227" h="0">
                <a:moveTo>
                  <a:pt x="0" y="0"/>
                </a:moveTo>
                <a:lnTo>
                  <a:pt x="211227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1" name="Freeform 40">
            <a:extLst xmlns:a="http://schemas.openxmlformats.org/drawingml/2006/main">
              <a:ext uri="{FF2B5EF4-FFF2-40B4-BE49-F238E27FC236}">
                <a16:creationId xmlns:a16="http://schemas.microsoft.com/office/drawing/2014/main" id="{BBC19A8D-0278-4E34-8355-31F5BB9632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27758" y="2464308"/>
            <a:ext cx="211227" cy="0"/>
          </a:xfrm>
          <a:custGeom xmlns:a="http://schemas.openxmlformats.org/drawingml/2006/main">
            <a:rect l="l" t="t" r="r" b="b"/>
            <a:pathLst>
              <a:path w="211227" h="0">
                <a:moveTo>
                  <a:pt x="0" y="0"/>
                </a:moveTo>
                <a:lnTo>
                  <a:pt x="211227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2" name="Freeform 41">
            <a:extLst xmlns:a="http://schemas.openxmlformats.org/drawingml/2006/main">
              <a:ext uri="{FF2B5EF4-FFF2-40B4-BE49-F238E27FC236}">
                <a16:creationId xmlns:a16="http://schemas.microsoft.com/office/drawing/2014/main" id="{265F644D-CB00-4376-8F38-798B4DBBD9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57934" y="2615184"/>
            <a:ext cx="150875" cy="150875"/>
          </a:xfrm>
          <a:custGeom xmlns:a="http://schemas.openxmlformats.org/drawingml/2006/main">
            <a:rect l="l" t="t" r="r" b="b"/>
            <a:pathLst>
              <a:path w="150875" h="150875">
                <a:moveTo>
                  <a:pt x="150875" y="150875"/>
                </a:moveTo>
                <a:lnTo>
                  <a:pt x="150875" y="87930"/>
                </a:lnTo>
                <a:lnTo>
                  <a:pt x="150294" y="82044"/>
                </a:lnTo>
                <a:lnTo>
                  <a:pt x="148576" y="76384"/>
                </a:lnTo>
                <a:lnTo>
                  <a:pt x="145787" y="71168"/>
                </a:lnTo>
                <a:lnTo>
                  <a:pt x="142034" y="66596"/>
                </a:lnTo>
                <a:moveTo>
                  <a:pt x="142034" y="66596"/>
                </a:moveTo>
                <a:lnTo>
                  <a:pt x="75438" y="0"/>
                </a:lnTo>
                <a:lnTo>
                  <a:pt x="8841" y="66596"/>
                </a:lnTo>
                <a:lnTo>
                  <a:pt x="5088" y="71168"/>
                </a:lnTo>
                <a:lnTo>
                  <a:pt x="2299" y="76384"/>
                </a:lnTo>
                <a:lnTo>
                  <a:pt x="581" y="82044"/>
                </a:lnTo>
                <a:lnTo>
                  <a:pt x="0" y="87930"/>
                </a:lnTo>
                <a:moveTo>
                  <a:pt x="0" y="87930"/>
                </a:moveTo>
                <a:lnTo>
                  <a:pt x="0" y="150875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3" name="Freeform 42">
            <a:extLst xmlns:a="http://schemas.openxmlformats.org/drawingml/2006/main">
              <a:ext uri="{FF2B5EF4-FFF2-40B4-BE49-F238E27FC236}">
                <a16:creationId xmlns:a16="http://schemas.microsoft.com/office/drawing/2014/main" id="{0A948F8C-1306-4E35-84CC-B22260206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57934" y="2464308"/>
            <a:ext cx="150875" cy="150876"/>
          </a:xfrm>
          <a:custGeom xmlns:a="http://schemas.openxmlformats.org/drawingml/2006/main">
            <a:rect l="l" t="t" r="r" b="b"/>
            <a:pathLst>
              <a:path w="150875" h="150876">
                <a:moveTo>
                  <a:pt x="0" y="0"/>
                </a:moveTo>
                <a:lnTo>
                  <a:pt x="0" y="62945"/>
                </a:lnTo>
                <a:lnTo>
                  <a:pt x="581" y="68831"/>
                </a:lnTo>
                <a:lnTo>
                  <a:pt x="2299" y="74491"/>
                </a:lnTo>
                <a:lnTo>
                  <a:pt x="5088" y="79707"/>
                </a:lnTo>
                <a:lnTo>
                  <a:pt x="8841" y="84279"/>
                </a:lnTo>
                <a:moveTo>
                  <a:pt x="8841" y="84279"/>
                </a:moveTo>
                <a:lnTo>
                  <a:pt x="75438" y="150876"/>
                </a:lnTo>
                <a:lnTo>
                  <a:pt x="142034" y="84279"/>
                </a:lnTo>
                <a:lnTo>
                  <a:pt x="145787" y="79707"/>
                </a:lnTo>
                <a:lnTo>
                  <a:pt x="148576" y="74491"/>
                </a:lnTo>
                <a:lnTo>
                  <a:pt x="150294" y="68831"/>
                </a:lnTo>
                <a:lnTo>
                  <a:pt x="150875" y="62945"/>
                </a:lnTo>
                <a:lnTo>
                  <a:pt x="150875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Freeform 12">
            <a:extLst xmlns:a="http://schemas.openxmlformats.org/drawingml/2006/main">
              <a:ext uri="{FF2B5EF4-FFF2-40B4-BE49-F238E27FC236}">
                <a16:creationId xmlns:a16="http://schemas.microsoft.com/office/drawing/2014/main" id="{EB88332B-E8F2-418D-95D7-5C8B272E4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39361" y="2464308"/>
            <a:ext cx="60351" cy="120700"/>
          </a:xfrm>
          <a:custGeom xmlns:a="http://schemas.openxmlformats.org/drawingml/2006/main">
            <a:rect l="l" t="t" r="r" b="b"/>
            <a:pathLst>
              <a:path w="60351" h="120700">
                <a:moveTo>
                  <a:pt x="0" y="0"/>
                </a:moveTo>
                <a:lnTo>
                  <a:pt x="60351" y="60350"/>
                </a:lnTo>
                <a:lnTo>
                  <a:pt x="0" y="12070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4" name="Freeform 43">
            <a:extLst xmlns:a="http://schemas.openxmlformats.org/drawingml/2006/main">
              <a:ext uri="{FF2B5EF4-FFF2-40B4-BE49-F238E27FC236}">
                <a16:creationId xmlns:a16="http://schemas.microsoft.com/office/drawing/2014/main" id="{55FD9928-CBC3-42F5-8BD6-F28496ED4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28135" y="2524658"/>
            <a:ext cx="271577" cy="75438"/>
          </a:xfrm>
          <a:custGeom xmlns:a="http://schemas.openxmlformats.org/drawingml/2006/main">
            <a:rect l="l" t="t" r="r" b="b"/>
            <a:pathLst>
              <a:path w="271577" h="75438">
                <a:moveTo>
                  <a:pt x="0" y="75438"/>
                </a:moveTo>
                <a:lnTo>
                  <a:pt x="0" y="60350"/>
                </a:lnTo>
                <a:lnTo>
                  <a:pt x="1513" y="46921"/>
                </a:lnTo>
                <a:lnTo>
                  <a:pt x="5977" y="34165"/>
                </a:lnTo>
                <a:lnTo>
                  <a:pt x="13167" y="22723"/>
                </a:lnTo>
                <a:lnTo>
                  <a:pt x="22723" y="13167"/>
                </a:lnTo>
                <a:lnTo>
                  <a:pt x="34166" y="5977"/>
                </a:lnTo>
                <a:lnTo>
                  <a:pt x="46921" y="1513"/>
                </a:lnTo>
                <a:lnTo>
                  <a:pt x="60351" y="0"/>
                </a:lnTo>
                <a:moveTo>
                  <a:pt x="60351" y="0"/>
                </a:moveTo>
                <a:lnTo>
                  <a:pt x="271577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5" name="Freeform 44">
            <a:extLst xmlns:a="http://schemas.openxmlformats.org/drawingml/2006/main">
              <a:ext uri="{FF2B5EF4-FFF2-40B4-BE49-F238E27FC236}">
                <a16:creationId xmlns:a16="http://schemas.microsoft.com/office/drawing/2014/main" id="{B4BC3374-7410-4DCD-B10C-A47AB1007A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28135" y="2645359"/>
            <a:ext cx="60351" cy="120700"/>
          </a:xfrm>
          <a:custGeom xmlns:a="http://schemas.openxmlformats.org/drawingml/2006/main">
            <a:rect l="l" t="t" r="r" b="b"/>
            <a:pathLst>
              <a:path w="60351" h="120700">
                <a:moveTo>
                  <a:pt x="60351" y="120700"/>
                </a:moveTo>
                <a:lnTo>
                  <a:pt x="0" y="60350"/>
                </a:lnTo>
                <a:lnTo>
                  <a:pt x="60351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6" name="Freeform 45">
            <a:extLst xmlns:a="http://schemas.openxmlformats.org/drawingml/2006/main">
              <a:ext uri="{FF2B5EF4-FFF2-40B4-BE49-F238E27FC236}">
                <a16:creationId xmlns:a16="http://schemas.microsoft.com/office/drawing/2014/main" id="{DEF450CB-3013-44CF-952E-016B50DC4C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28135" y="2630271"/>
            <a:ext cx="271577" cy="75438"/>
          </a:xfrm>
          <a:custGeom xmlns:a="http://schemas.openxmlformats.org/drawingml/2006/main">
            <a:rect l="l" t="t" r="r" b="b"/>
            <a:pathLst>
              <a:path w="271577" h="75438">
                <a:moveTo>
                  <a:pt x="271577" y="0"/>
                </a:moveTo>
                <a:lnTo>
                  <a:pt x="271577" y="15088"/>
                </a:lnTo>
                <a:lnTo>
                  <a:pt x="270064" y="28517"/>
                </a:lnTo>
                <a:lnTo>
                  <a:pt x="265600" y="41273"/>
                </a:lnTo>
                <a:lnTo>
                  <a:pt x="258410" y="52715"/>
                </a:lnTo>
                <a:lnTo>
                  <a:pt x="248854" y="62271"/>
                </a:lnTo>
                <a:lnTo>
                  <a:pt x="237411" y="69461"/>
                </a:lnTo>
                <a:lnTo>
                  <a:pt x="224656" y="73925"/>
                </a:lnTo>
                <a:lnTo>
                  <a:pt x="211226" y="75438"/>
                </a:lnTo>
                <a:lnTo>
                  <a:pt x="0" y="75438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Freeform 17">
            <a:extLst xmlns:a="http://schemas.openxmlformats.org/drawingml/2006/main">
              <a:ext uri="{FF2B5EF4-FFF2-40B4-BE49-F238E27FC236}">
                <a16:creationId xmlns:a16="http://schemas.microsoft.com/office/drawing/2014/main" id="{69387F42-8D92-4F6D-99CC-B6BA223D39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2479395"/>
            <a:ext cx="301751" cy="256489"/>
          </a:xfrm>
          <a:custGeom xmlns:a="http://schemas.openxmlformats.org/drawingml/2006/main">
            <a:rect l="l" t="t" r="r" b="b"/>
            <a:pathLst>
              <a:path w="301751" h="256489">
                <a:moveTo>
                  <a:pt x="271576" y="256489"/>
                </a:moveTo>
                <a:lnTo>
                  <a:pt x="283124" y="254192"/>
                </a:lnTo>
                <a:lnTo>
                  <a:pt x="292913" y="247651"/>
                </a:lnTo>
                <a:lnTo>
                  <a:pt x="299454" y="237862"/>
                </a:lnTo>
                <a:lnTo>
                  <a:pt x="301751" y="226314"/>
                </a:lnTo>
                <a:lnTo>
                  <a:pt x="301751" y="75438"/>
                </a:lnTo>
                <a:lnTo>
                  <a:pt x="299454" y="63891"/>
                </a:lnTo>
                <a:lnTo>
                  <a:pt x="292913" y="54101"/>
                </a:lnTo>
                <a:lnTo>
                  <a:pt x="283124" y="47560"/>
                </a:lnTo>
                <a:lnTo>
                  <a:pt x="271576" y="45263"/>
                </a:lnTo>
                <a:lnTo>
                  <a:pt x="152384" y="45263"/>
                </a:lnTo>
                <a:lnTo>
                  <a:pt x="144922" y="44401"/>
                </a:lnTo>
                <a:lnTo>
                  <a:pt x="137905" y="41723"/>
                </a:lnTo>
                <a:lnTo>
                  <a:pt x="131766" y="37395"/>
                </a:lnTo>
                <a:lnTo>
                  <a:pt x="126886" y="31684"/>
                </a:lnTo>
                <a:lnTo>
                  <a:pt x="114665" y="13579"/>
                </a:lnTo>
                <a:lnTo>
                  <a:pt x="109841" y="7920"/>
                </a:lnTo>
                <a:lnTo>
                  <a:pt x="103780" y="3612"/>
                </a:lnTo>
                <a:lnTo>
                  <a:pt x="96849" y="918"/>
                </a:lnTo>
                <a:lnTo>
                  <a:pt x="89469" y="0"/>
                </a:lnTo>
                <a:moveTo>
                  <a:pt x="89469" y="0"/>
                </a:moveTo>
                <a:lnTo>
                  <a:pt x="30175" y="0"/>
                </a:lnTo>
                <a:lnTo>
                  <a:pt x="18627" y="2297"/>
                </a:lnTo>
                <a:lnTo>
                  <a:pt x="8838" y="8838"/>
                </a:lnTo>
                <a:lnTo>
                  <a:pt x="2297" y="18628"/>
                </a:lnTo>
                <a:lnTo>
                  <a:pt x="0" y="30175"/>
                </a:lnTo>
                <a:lnTo>
                  <a:pt x="0" y="226314"/>
                </a:lnTo>
                <a:lnTo>
                  <a:pt x="2297" y="237862"/>
                </a:lnTo>
                <a:lnTo>
                  <a:pt x="8838" y="247651"/>
                </a:lnTo>
                <a:lnTo>
                  <a:pt x="18627" y="254192"/>
                </a:lnTo>
                <a:lnTo>
                  <a:pt x="30175" y="256489"/>
                </a:lnTo>
                <a:lnTo>
                  <a:pt x="271576" y="256489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3" name="Freeform 22">
            <a:extLst xmlns:a="http://schemas.openxmlformats.org/drawingml/2006/main">
              <a:ext uri="{FF2B5EF4-FFF2-40B4-BE49-F238E27FC236}">
                <a16:creationId xmlns:a16="http://schemas.microsoft.com/office/drawing/2014/main" id="{E31914F0-193E-448D-BE7A-B66E7F0A5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95336" y="2685492"/>
            <a:ext cx="65480" cy="65480"/>
          </a:xfrm>
          <a:custGeom xmlns:a="http://schemas.openxmlformats.org/drawingml/2006/main">
            <a:rect l="l" t="t" r="r" b="b"/>
            <a:pathLst>
              <a:path w="65480" h="65480">
                <a:moveTo>
                  <a:pt x="65480" y="6548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7" name="Oval 46">
            <a:extLst xmlns:a="http://schemas.openxmlformats.org/drawingml/2006/main">
              <a:ext uri="{FF2B5EF4-FFF2-40B4-BE49-F238E27FC236}">
                <a16:creationId xmlns:a16="http://schemas.microsoft.com/office/drawing/2014/main" id="{B02D9BBC-217D-4A65-9805-B29E32B23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9239" y="2479395"/>
            <a:ext cx="241401" cy="241401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8" name="Freeform 27">
            <a:extLst xmlns:a="http://schemas.openxmlformats.org/drawingml/2006/main">
              <a:ext uri="{FF2B5EF4-FFF2-40B4-BE49-F238E27FC236}">
                <a16:creationId xmlns:a16="http://schemas.microsoft.com/office/drawing/2014/main" id="{93A08102-371D-406D-AAD6-AD8B4267D5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15930" y="2600096"/>
            <a:ext cx="90525" cy="90525"/>
          </a:xfrm>
          <a:custGeom xmlns:a="http://schemas.openxmlformats.org/drawingml/2006/main">
            <a:rect l="l" t="t" r="r" b="b"/>
            <a:pathLst>
              <a:path w="90525" h="90525">
                <a:moveTo>
                  <a:pt x="0" y="90525"/>
                </a:moveTo>
                <a:lnTo>
                  <a:pt x="90525" y="90525"/>
                </a:lnTo>
                <a:lnTo>
                  <a:pt x="90525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8" name="Freeform 47">
            <a:extLst xmlns:a="http://schemas.openxmlformats.org/drawingml/2006/main">
              <a:ext uri="{FF2B5EF4-FFF2-40B4-BE49-F238E27FC236}">
                <a16:creationId xmlns:a16="http://schemas.microsoft.com/office/drawing/2014/main" id="{CC53196F-55EC-4C90-B9CF-040227B992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04704" y="2539746"/>
            <a:ext cx="301751" cy="150875"/>
          </a:xfrm>
          <a:custGeom xmlns:a="http://schemas.openxmlformats.org/drawingml/2006/main">
            <a:rect l="l" t="t" r="r" b="b"/>
            <a:pathLst>
              <a:path w="301751" h="150875">
                <a:moveTo>
                  <a:pt x="301751" y="150875"/>
                </a:moveTo>
                <a:lnTo>
                  <a:pt x="173507" y="22631"/>
                </a:lnTo>
                <a:lnTo>
                  <a:pt x="98069" y="98069"/>
                </a:ln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</p:spTree>
    <p:extLst>
      <p:ext uri="{BB962C8B-B14F-4D97-AF65-F5344CB8AC3E}">
        <p14:creationId xmlns:p14="http://schemas.microsoft.com/office/powerpoint/2010/main" val="159564178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8F7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矩形 1">
            <a:extLst xmlns:a="http://schemas.openxmlformats.org/drawingml/2006/main">
              <a:ext uri="{FF2B5EF4-FFF2-40B4-BE49-F238E27FC236}">
                <a16:creationId xmlns:a16="http://schemas.microsoft.com/office/drawing/2014/main" id="{FF653342-F0D7-4083-AB9E-F561CA95D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79"/>
            <a:ext cx="12191365" cy="685764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矩形 2">
            <a:extLst xmlns:a="http://schemas.openxmlformats.org/drawingml/2006/main">
              <a:ext uri="{FF2B5EF4-FFF2-40B4-BE49-F238E27FC236}">
                <a16:creationId xmlns:a16="http://schemas.microsoft.com/office/drawing/2014/main" id="{6343E58D-506B-4954-A6A5-96125EB3F1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79"/>
            <a:ext cx="12191365" cy="20953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 xmlns:a="http://schemas.openxmlformats.org/drawingml/2006/main">
              <a:ext uri="{FF2B5EF4-FFF2-40B4-BE49-F238E27FC236}">
                <a16:creationId xmlns:a16="http://schemas.microsoft.com/office/drawing/2014/main" id="{7FC3E51F-3A49-4228-8942-2EDB7F4D9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156" y="266865"/>
            <a:ext cx="10515052" cy="3809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buNone/>
              <a:defRPr sz="2325" b="1">
                <a:solidFill>
                  <a:srgbClr val="050B1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050B18"/>
                </a:solidFill>
                <a:latin typeface="PingFang SC"/>
                <a:ea typeface="PingFang SC"/>
                <a:cs typeface="PingFang SC"/>
              </a:rPr>
              <a:t>从“没有被 AI 推荐”到“被 AI 引用与推荐”的完整路径</a:t>
            </a:r>
          </a:p>
        </p:txBody>
      </p:sp>
      <p:sp>
        <p:nvSpPr>
          <p:cNvPr id="5" name="矩形 4">
            <a:extLst xmlns:a="http://schemas.openxmlformats.org/drawingml/2006/main">
              <a:ext uri="{FF2B5EF4-FFF2-40B4-BE49-F238E27FC236}">
                <a16:creationId xmlns:a16="http://schemas.microsoft.com/office/drawing/2014/main" id="{554CC61C-BD6C-46EF-A801-4EAF9C6CCD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431" y="666894"/>
            <a:ext cx="9524504" cy="20953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ctr">
              <a:buNone/>
              <a:defRPr sz="1015" b="1">
                <a:solidFill>
                  <a:srgbClr val="5B677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5B677A"/>
                </a:solidFill>
                <a:latin typeface="PingFang SC"/>
                <a:ea typeface="PingFang SC"/>
                <a:cs typeface="PingFang SC"/>
              </a:rPr>
              <a:t>以省心推为例：从问题集、AI 采样、信源偏好分析，到 RAG 生成、多平台发布、再采样和数据回看</a:t>
            </a:r>
          </a:p>
        </p:txBody>
      </p:sp>
      <p:sp>
        <p:nvSpPr>
          <p:cNvPr id="6" name="矩形 5">
            <a:extLst xmlns:a="http://schemas.openxmlformats.org/drawingml/2006/main">
              <a:ext uri="{FF2B5EF4-FFF2-40B4-BE49-F238E27FC236}">
                <a16:creationId xmlns:a16="http://schemas.microsoft.com/office/drawing/2014/main" id="{02880F4B-7529-4E6F-9A18-B233205606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31" y="1028825"/>
            <a:ext cx="2666861" cy="152392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7" name="矩形 6">
            <a:extLst xmlns:a="http://schemas.openxmlformats.org/drawingml/2006/main">
              <a:ext uri="{FF2B5EF4-FFF2-40B4-BE49-F238E27FC236}">
                <a16:creationId xmlns:a16="http://schemas.microsoft.com/office/drawing/2014/main" id="{D176A2F3-41D2-44F9-90F8-712A64CF0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25" y="1124070"/>
            <a:ext cx="2438273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 xmlns:a="http://schemas.openxmlformats.org/drawingml/2006/main">
              <a:ext uri="{FF2B5EF4-FFF2-40B4-BE49-F238E27FC236}">
                <a16:creationId xmlns:a16="http://schemas.microsoft.com/office/drawing/2014/main" id="{74C6A8A8-2E6B-47E9-B89F-0CD8F97DC4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21" y="1152644"/>
            <a:ext cx="2285881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1. 用户搜索问题</a:t>
            </a:r>
          </a:p>
        </p:txBody>
      </p:sp>
      <p:sp>
        <p:nvSpPr>
          <p:cNvPr id="9" name="矩形 8">
            <a:extLst xmlns:a="http://schemas.openxmlformats.org/drawingml/2006/main">
              <a:ext uri="{FF2B5EF4-FFF2-40B4-BE49-F238E27FC236}">
                <a16:creationId xmlns:a16="http://schemas.microsoft.com/office/drawing/2014/main" id="{82E9E036-6732-4CF8-A146-9ECE47CF59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372" y="1505050"/>
            <a:ext cx="514323" cy="51432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197" name="图片 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e4aeeb143fe4607">
            <a:extLst>
              <a:ext uri="{96DAC541-7B7A-43D3-8B79-37D633B846F1}">
                <asvg:svgBlip xmlns:asvg="http://schemas.microsoft.com/office/drawing/2016/SVG/main" r:embed="R2a19a66ca86b4109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57191" y="1628869"/>
            <a:ext cx="266686" cy="266686"/>
          </a:xfrm>
          <a:prstGeom xmlns:a="http://schemas.openxmlformats.org/drawingml/2006/main" prst="rect">
            <a:avLst/>
          </a:prstGeom>
        </p:spPr>
      </p:pic>
      <p:sp>
        <p:nvSpPr>
          <p:cNvPr id="11" name="矩形 10">
            <a:extLst xmlns:a="http://schemas.openxmlformats.org/drawingml/2006/main">
              <a:ext uri="{FF2B5EF4-FFF2-40B4-BE49-F238E27FC236}">
                <a16:creationId xmlns:a16="http://schemas.microsoft.com/office/drawing/2014/main" id="{117BF3A1-F24F-4AD8-B30A-EC069B7F9B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1989" y="1505050"/>
            <a:ext cx="1676313" cy="41907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真实问题触发 AI 搜索、理解和回答。</a:t>
            </a:r>
          </a:p>
        </p:txBody>
      </p:sp>
      <p:sp>
        <p:nvSpPr>
          <p:cNvPr id="12" name="矩形 11">
            <a:extLst xmlns:a="http://schemas.openxmlformats.org/drawingml/2006/main">
              <a:ext uri="{FF2B5EF4-FFF2-40B4-BE49-F238E27FC236}">
                <a16:creationId xmlns:a16="http://schemas.microsoft.com/office/drawing/2014/main" id="{CC80F79E-AA99-47CD-B4AB-AEACD3C3F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372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13" name="矩形 12">
            <a:extLst xmlns:a="http://schemas.openxmlformats.org/drawingml/2006/main">
              <a:ext uri="{FF2B5EF4-FFF2-40B4-BE49-F238E27FC236}">
                <a16:creationId xmlns:a16="http://schemas.microsoft.com/office/drawing/2014/main" id="{38B11830-9FFC-41FF-86F4-7034D8252D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0995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品牌</a:t>
            </a:r>
          </a:p>
        </p:txBody>
      </p:sp>
      <p:sp>
        <p:nvSpPr>
          <p:cNvPr id="14" name="矩形 13">
            <a:extLst xmlns:a="http://schemas.openxmlformats.org/drawingml/2006/main">
              <a:ext uri="{FF2B5EF4-FFF2-40B4-BE49-F238E27FC236}">
                <a16:creationId xmlns:a16="http://schemas.microsoft.com/office/drawing/2014/main" id="{E362EEC4-BE47-413F-9B93-18D89F5B54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52509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15" name="矩形 14">
            <a:extLst xmlns:a="http://schemas.openxmlformats.org/drawingml/2006/main">
              <a:ext uri="{FF2B5EF4-FFF2-40B4-BE49-F238E27FC236}">
                <a16:creationId xmlns:a16="http://schemas.microsoft.com/office/drawing/2014/main" id="{14DBE354-C3E3-40A1-BD66-DF772A9B0F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00131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关键词</a:t>
            </a:r>
          </a:p>
        </p:txBody>
      </p:sp>
      <p:sp>
        <p:nvSpPr>
          <p:cNvPr id="16" name="矩形 15">
            <a:extLst xmlns:a="http://schemas.openxmlformats.org/drawingml/2006/main">
              <a:ext uri="{FF2B5EF4-FFF2-40B4-BE49-F238E27FC236}">
                <a16:creationId xmlns:a16="http://schemas.microsoft.com/office/drawing/2014/main" id="{24A69A5E-2FB1-417E-A132-A89815479E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372" y="2305109"/>
            <a:ext cx="2323979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17" name="矩形 16">
            <a:extLst xmlns:a="http://schemas.openxmlformats.org/drawingml/2006/main">
              <a:ext uri="{FF2B5EF4-FFF2-40B4-BE49-F238E27FC236}">
                <a16:creationId xmlns:a16="http://schemas.microsoft.com/office/drawing/2014/main" id="{0091E36E-ACE6-40B2-BCE7-93931E9FF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0995" y="2333682"/>
            <a:ext cx="2228734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问题：室内门锁供货商推荐？</a:t>
            </a:r>
          </a:p>
        </p:txBody>
      </p:sp>
      <p:sp>
        <p:nvSpPr>
          <p:cNvPr id="18" name="矩形 17">
            <a:extLst xmlns:a="http://schemas.openxmlformats.org/drawingml/2006/main">
              <a:ext uri="{FF2B5EF4-FFF2-40B4-BE49-F238E27FC236}">
                <a16:creationId xmlns:a16="http://schemas.microsoft.com/office/drawing/2014/main" id="{632C31BA-A807-4D27-9E12-3FC8DB56F8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85939" y="1790785"/>
            <a:ext cx="9525" cy="380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06" name="图片 1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d3d9e0218436d">
            <a:extLst>
              <a:ext uri="{96DAC541-7B7A-43D3-8B79-37D633B846F1}">
                <asvg:svgBlip xmlns:asvg="http://schemas.microsoft.com/office/drawing/2016/SVG/main" r:embed="R75a9c1b1610c4ecf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028792" y="1686016"/>
            <a:ext cx="247637" cy="247637"/>
          </a:xfrm>
          <a:prstGeom xmlns:a="http://schemas.openxmlformats.org/drawingml/2006/main" prst="rect">
            <a:avLst/>
          </a:prstGeom>
        </p:spPr>
      </p:pic>
      <p:sp>
        <p:nvSpPr>
          <p:cNvPr id="20" name="矩形 19">
            <a:extLst xmlns:a="http://schemas.openxmlformats.org/drawingml/2006/main">
              <a:ext uri="{FF2B5EF4-FFF2-40B4-BE49-F238E27FC236}">
                <a16:creationId xmlns:a16="http://schemas.microsoft.com/office/drawing/2014/main" id="{40BDAF5A-48DA-4580-B4C2-0D01E25AE9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478" y="1028825"/>
            <a:ext cx="2666861" cy="152392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21" name="矩形 20">
            <a:extLst xmlns:a="http://schemas.openxmlformats.org/drawingml/2006/main">
              <a:ext uri="{FF2B5EF4-FFF2-40B4-BE49-F238E27FC236}">
                <a16:creationId xmlns:a16="http://schemas.microsoft.com/office/drawing/2014/main" id="{28470425-C89F-4E0E-A9B6-D2D1E2D2C3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772" y="1124070"/>
            <a:ext cx="2438273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 xmlns:a="http://schemas.openxmlformats.org/drawingml/2006/main">
              <a:ext uri="{FF2B5EF4-FFF2-40B4-BE49-F238E27FC236}">
                <a16:creationId xmlns:a16="http://schemas.microsoft.com/office/drawing/2014/main" id="{98238A6E-0CB3-45FC-B332-CAD1691F83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5968" y="1152644"/>
            <a:ext cx="2285881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2. AI 拆解意图</a:t>
            </a:r>
          </a:p>
        </p:txBody>
      </p:sp>
      <p:sp>
        <p:nvSpPr>
          <p:cNvPr id="23" name="矩形 22">
            <a:extLst xmlns:a="http://schemas.openxmlformats.org/drawingml/2006/main">
              <a:ext uri="{FF2B5EF4-FFF2-40B4-BE49-F238E27FC236}">
                <a16:creationId xmlns:a16="http://schemas.microsoft.com/office/drawing/2014/main" id="{1257E2DE-E537-47D5-9105-DD8E9D07A3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6919" y="1505050"/>
            <a:ext cx="514323" cy="51432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211" name="图片 2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c889b68bbc041cb">
            <a:extLst>
              <a:ext uri="{96DAC541-7B7A-43D3-8B79-37D633B846F1}">
                <asvg:svgBlip xmlns:asvg="http://schemas.microsoft.com/office/drawing/2016/SVG/main" r:embed="R00ae66f4bd594184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590738" y="1628869"/>
            <a:ext cx="266686" cy="266686"/>
          </a:xfrm>
          <a:prstGeom xmlns:a="http://schemas.openxmlformats.org/drawingml/2006/main" prst="rect">
            <a:avLst/>
          </a:prstGeom>
        </p:spPr>
      </p:pic>
      <p:sp>
        <p:nvSpPr>
          <p:cNvPr id="25" name="矩形 24">
            <a:extLst xmlns:a="http://schemas.openxmlformats.org/drawingml/2006/main">
              <a:ext uri="{FF2B5EF4-FFF2-40B4-BE49-F238E27FC236}">
                <a16:creationId xmlns:a16="http://schemas.microsoft.com/office/drawing/2014/main" id="{140BE34C-7D70-46B8-A2EF-D57312285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537" y="1505050"/>
            <a:ext cx="1676313" cy="41907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模型识别搜索意图，再判断可信信息类型。</a:t>
            </a:r>
          </a:p>
        </p:txBody>
      </p:sp>
      <p:sp>
        <p:nvSpPr>
          <p:cNvPr id="26" name="矩形 25">
            <a:extLst xmlns:a="http://schemas.openxmlformats.org/drawingml/2006/main">
              <a:ext uri="{FF2B5EF4-FFF2-40B4-BE49-F238E27FC236}">
                <a16:creationId xmlns:a16="http://schemas.microsoft.com/office/drawing/2014/main" id="{9A0591D6-EDB7-49B8-8E2A-745CA5C8F1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6919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27" name="矩形 26">
            <a:extLst xmlns:a="http://schemas.openxmlformats.org/drawingml/2006/main">
              <a:ext uri="{FF2B5EF4-FFF2-40B4-BE49-F238E27FC236}">
                <a16:creationId xmlns:a16="http://schemas.microsoft.com/office/drawing/2014/main" id="{2700320C-9637-46CC-9302-927B376205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14542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关键词</a:t>
            </a:r>
          </a:p>
        </p:txBody>
      </p:sp>
      <p:sp>
        <p:nvSpPr>
          <p:cNvPr id="28" name="矩形 27">
            <a:extLst xmlns:a="http://schemas.openxmlformats.org/drawingml/2006/main">
              <a:ext uri="{FF2B5EF4-FFF2-40B4-BE49-F238E27FC236}">
                <a16:creationId xmlns:a16="http://schemas.microsoft.com/office/drawing/2014/main" id="{6C9A5D66-0AC0-4C80-9BAF-192F3AF0C8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056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29" name="矩形 28">
            <a:extLst xmlns:a="http://schemas.openxmlformats.org/drawingml/2006/main">
              <a:ext uri="{FF2B5EF4-FFF2-40B4-BE49-F238E27FC236}">
                <a16:creationId xmlns:a16="http://schemas.microsoft.com/office/drawing/2014/main" id="{49C39D69-2965-49C4-9889-0903E67AC8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33678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t>场景以及</a:t>
            </a: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对象</a:t>
            </a:r>
          </a:p>
        </p:txBody>
      </p:sp>
      <p:sp>
        <p:nvSpPr>
          <p:cNvPr id="30" name="矩形 29">
            <a:extLst xmlns:a="http://schemas.openxmlformats.org/drawingml/2006/main">
              <a:ext uri="{FF2B5EF4-FFF2-40B4-BE49-F238E27FC236}">
                <a16:creationId xmlns:a16="http://schemas.microsoft.com/office/drawing/2014/main" id="{1DB04AC3-ABD6-403F-89D6-4AB631176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6919" y="2305109"/>
            <a:ext cx="2323979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31" name="矩形 30">
            <a:extLst xmlns:a="http://schemas.openxmlformats.org/drawingml/2006/main">
              <a:ext uri="{FF2B5EF4-FFF2-40B4-BE49-F238E27FC236}">
                <a16:creationId xmlns:a16="http://schemas.microsoft.com/office/drawing/2014/main" id="{BAD39F3C-175E-419B-BF4F-91A9ECC21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14542" y="2333682"/>
            <a:ext cx="2228734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约束条件与可信来源</a:t>
            </a:r>
          </a:p>
        </p:txBody>
      </p:sp>
      <p:sp>
        <p:nvSpPr>
          <p:cNvPr id="32" name="矩形 31">
            <a:extLst xmlns:a="http://schemas.openxmlformats.org/drawingml/2006/main">
              <a:ext uri="{FF2B5EF4-FFF2-40B4-BE49-F238E27FC236}">
                <a16:creationId xmlns:a16="http://schemas.microsoft.com/office/drawing/2014/main" id="{420F52E9-311B-4EBD-998F-BE091B8B06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486" y="1790785"/>
            <a:ext cx="9525" cy="380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20" name="图片 3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d3d9e0218436d">
            <a:extLst>
              <a:ext uri="{96DAC541-7B7A-43D3-8B79-37D633B846F1}">
                <asvg:svgBlip xmlns:asvg="http://schemas.microsoft.com/office/drawing/2016/SVG/main" r:embed="R75a9c1b1610c4ecf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981388" y="1686016"/>
            <a:ext cx="247637" cy="247637"/>
          </a:xfrm>
          <a:prstGeom xmlns:a="http://schemas.openxmlformats.org/drawingml/2006/main" prst="rect">
            <a:avLst/>
          </a:prstGeom>
        </p:spPr>
      </p:pic>
      <p:sp>
        <p:nvSpPr>
          <p:cNvPr id="34" name="矩形 33">
            <a:extLst xmlns:a="http://schemas.openxmlformats.org/drawingml/2006/main">
              <a:ext uri="{FF2B5EF4-FFF2-40B4-BE49-F238E27FC236}">
                <a16:creationId xmlns:a16="http://schemas.microsoft.com/office/drawing/2014/main" id="{BF11C6F4-92B1-4B65-9F8E-A49C2A4FB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026" y="1028825"/>
            <a:ext cx="2666861" cy="152392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35" name="矩形 34">
            <a:extLst xmlns:a="http://schemas.openxmlformats.org/drawingml/2006/main">
              <a:ext uri="{FF2B5EF4-FFF2-40B4-BE49-F238E27FC236}">
                <a16:creationId xmlns:a16="http://schemas.microsoft.com/office/drawing/2014/main" id="{28D133E1-25E9-4FA1-BF6F-A3877689FF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320" y="1124070"/>
            <a:ext cx="2438273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矩形 35">
            <a:extLst xmlns:a="http://schemas.openxmlformats.org/drawingml/2006/main">
              <a:ext uri="{FF2B5EF4-FFF2-40B4-BE49-F238E27FC236}">
                <a16:creationId xmlns:a16="http://schemas.microsoft.com/office/drawing/2014/main" id="{C2A30751-1ECA-46B6-88FE-D5D9438525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516" y="1152644"/>
            <a:ext cx="2285881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3. AI 给出初始答案</a:t>
            </a:r>
          </a:p>
        </p:txBody>
      </p:sp>
      <p:sp>
        <p:nvSpPr>
          <p:cNvPr id="37" name="矩形 36">
            <a:extLst xmlns:a="http://schemas.openxmlformats.org/drawingml/2006/main">
              <a:ext uri="{FF2B5EF4-FFF2-40B4-BE49-F238E27FC236}">
                <a16:creationId xmlns:a16="http://schemas.microsoft.com/office/drawing/2014/main" id="{6584A31E-9AB8-4C42-9FA6-D8C5F0CF9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467" y="1505050"/>
            <a:ext cx="514323" cy="51432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225" name="图片 3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6570f2d849d44ca">
            <a:extLst>
              <a:ext uri="{96DAC541-7B7A-43D3-8B79-37D633B846F1}">
                <asvg:svgBlip xmlns:asvg="http://schemas.microsoft.com/office/drawing/2016/SVG/main" r:embed="Re74572aacb0845b6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524285" y="1628869"/>
            <a:ext cx="266686" cy="266686"/>
          </a:xfrm>
          <a:prstGeom xmlns:a="http://schemas.openxmlformats.org/drawingml/2006/main" prst="rect">
            <a:avLst/>
          </a:prstGeom>
        </p:spPr>
      </p:pic>
      <p:sp>
        <p:nvSpPr>
          <p:cNvPr id="39" name="矩形 38">
            <a:extLst xmlns:a="http://schemas.openxmlformats.org/drawingml/2006/main">
              <a:ext uri="{FF2B5EF4-FFF2-40B4-BE49-F238E27FC236}">
                <a16:creationId xmlns:a16="http://schemas.microsoft.com/office/drawing/2014/main" id="{A4842E74-9212-46FA-8E29-AF00881EA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084" y="1505050"/>
            <a:ext cx="1676313" cy="41907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已有信源被推荐，缺位品牌自然不出现。</a:t>
            </a:r>
          </a:p>
        </p:txBody>
      </p:sp>
      <p:sp>
        <p:nvSpPr>
          <p:cNvPr id="40" name="矩形 39">
            <a:extLst xmlns:a="http://schemas.openxmlformats.org/drawingml/2006/main">
              <a:ext uri="{FF2B5EF4-FFF2-40B4-BE49-F238E27FC236}">
                <a16:creationId xmlns:a16="http://schemas.microsoft.com/office/drawing/2014/main" id="{B5207565-301E-4204-88A9-99A5A053F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467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41" name="矩形 40">
            <a:extLst xmlns:a="http://schemas.openxmlformats.org/drawingml/2006/main">
              <a:ext uri="{FF2B5EF4-FFF2-40B4-BE49-F238E27FC236}">
                <a16:creationId xmlns:a16="http://schemas.microsoft.com/office/drawing/2014/main" id="{8FD67494-13ED-4F77-8034-6C42DFAB7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48089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竞品内容</a:t>
            </a:r>
          </a:p>
        </p:txBody>
      </p:sp>
      <p:sp>
        <p:nvSpPr>
          <p:cNvPr id="42" name="矩形 41">
            <a:extLst xmlns:a="http://schemas.openxmlformats.org/drawingml/2006/main">
              <a:ext uri="{FF2B5EF4-FFF2-40B4-BE49-F238E27FC236}">
                <a16:creationId xmlns:a16="http://schemas.microsoft.com/office/drawing/2014/main" id="{F4569799-83CF-4535-96F8-ED5E54D24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9603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43" name="矩形 42">
            <a:extLst xmlns:a="http://schemas.openxmlformats.org/drawingml/2006/main">
              <a:ext uri="{FF2B5EF4-FFF2-40B4-BE49-F238E27FC236}">
                <a16:creationId xmlns:a16="http://schemas.microsoft.com/office/drawing/2014/main" id="{C52EA8A3-321D-459B-BBBE-F2512862FD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67226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推荐理由</a:t>
            </a:r>
          </a:p>
        </p:txBody>
      </p:sp>
      <p:sp>
        <p:nvSpPr>
          <p:cNvPr id="44" name="矩形 43">
            <a:extLst xmlns:a="http://schemas.openxmlformats.org/drawingml/2006/main">
              <a:ext uri="{FF2B5EF4-FFF2-40B4-BE49-F238E27FC236}">
                <a16:creationId xmlns:a16="http://schemas.microsoft.com/office/drawing/2014/main" id="{11CDE823-0449-4BE4-8A61-4FF1AA8C4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00467" y="2305109"/>
            <a:ext cx="2323979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45" name="矩形 44">
            <a:extLst xmlns:a="http://schemas.openxmlformats.org/drawingml/2006/main">
              <a:ext uri="{FF2B5EF4-FFF2-40B4-BE49-F238E27FC236}">
                <a16:creationId xmlns:a16="http://schemas.microsoft.com/office/drawing/2014/main" id="{834EDDE9-458F-4267-944C-10AE95AB1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48089" y="2333682"/>
            <a:ext cx="2228734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品牌缺内容，难进答案</a:t>
            </a:r>
          </a:p>
        </p:txBody>
      </p:sp>
      <p:sp>
        <p:nvSpPr>
          <p:cNvPr id="46" name="矩形 45">
            <a:extLst xmlns:a="http://schemas.openxmlformats.org/drawingml/2006/main">
              <a:ext uri="{FF2B5EF4-FFF2-40B4-BE49-F238E27FC236}">
                <a16:creationId xmlns:a16="http://schemas.microsoft.com/office/drawing/2014/main" id="{3F0D33EB-1EC1-4A52-9FC9-BEE1AD0EB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034" y="1790785"/>
            <a:ext cx="9525" cy="380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34" name="图片 4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d3d9e0218436d">
            <a:extLst>
              <a:ext uri="{96DAC541-7B7A-43D3-8B79-37D633B846F1}">
                <asvg:svgBlip xmlns:asvg="http://schemas.microsoft.com/office/drawing/2016/SVG/main" r:embed="R75a9c1b1610c4ecf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914936" y="1686016"/>
            <a:ext cx="247637" cy="247637"/>
          </a:xfrm>
          <a:prstGeom xmlns:a="http://schemas.openxmlformats.org/drawingml/2006/main" prst="rect">
            <a:avLst/>
          </a:prstGeom>
        </p:spPr>
      </p:pic>
      <p:sp>
        <p:nvSpPr>
          <p:cNvPr id="48" name="矩形 47">
            <a:extLst xmlns:a="http://schemas.openxmlformats.org/drawingml/2006/main">
              <a:ext uri="{FF2B5EF4-FFF2-40B4-BE49-F238E27FC236}">
                <a16:creationId xmlns:a16="http://schemas.microsoft.com/office/drawing/2014/main" id="{ABB4134A-A10D-4DA5-94E7-04AD0A824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2573" y="1028825"/>
            <a:ext cx="2666861" cy="152392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3335">
            <a:solidFill>
              <a:srgbClr val="155BCB"/>
            </a:solidFill>
            <a:prstDash val="solid"/>
          </a:ln>
        </p:spPr>
      </p:sp>
      <p:sp>
        <p:nvSpPr>
          <p:cNvPr id="49" name="矩形 48">
            <a:extLst xmlns:a="http://schemas.openxmlformats.org/drawingml/2006/main">
              <a:ext uri="{FF2B5EF4-FFF2-40B4-BE49-F238E27FC236}">
                <a16:creationId xmlns:a16="http://schemas.microsoft.com/office/drawing/2014/main" id="{5410BF05-2B32-4898-8F9E-C29CB43FC7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6867" y="1124070"/>
            <a:ext cx="2438273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0" name="矩形 49">
            <a:extLst xmlns:a="http://schemas.openxmlformats.org/drawingml/2006/main">
              <a:ext uri="{FF2B5EF4-FFF2-40B4-BE49-F238E27FC236}">
                <a16:creationId xmlns:a16="http://schemas.microsoft.com/office/drawing/2014/main" id="{82165EA0-F6F6-489A-9463-88A11AB45F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063" y="1152644"/>
            <a:ext cx="2285881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9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4. 反查引用与偏好</a:t>
            </a:r>
          </a:p>
        </p:txBody>
      </p:sp>
      <p:sp>
        <p:nvSpPr>
          <p:cNvPr id="51" name="矩形 50">
            <a:extLst xmlns:a="http://schemas.openxmlformats.org/drawingml/2006/main">
              <a:ext uri="{FF2B5EF4-FFF2-40B4-BE49-F238E27FC236}">
                <a16:creationId xmlns:a16="http://schemas.microsoft.com/office/drawing/2014/main" id="{159D0219-A549-4C2E-A1C7-ED73F80E4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014" y="1505050"/>
            <a:ext cx="514323" cy="51432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pic>
        <p:nvPicPr>
          <p:cNvPr id="239" name="图片 5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5cc3d78ac7d4a66">
            <a:extLst>
              <a:ext uri="{96DAC541-7B7A-43D3-8B79-37D633B846F1}">
                <asvg:svgBlip xmlns:asvg="http://schemas.microsoft.com/office/drawing/2016/SVG/main" r:embed="Ref66d9b07d0f419e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457832" y="1628869"/>
            <a:ext cx="266686" cy="266686"/>
          </a:xfrm>
          <a:prstGeom xmlns:a="http://schemas.openxmlformats.org/drawingml/2006/main" prst="rect">
            <a:avLst/>
          </a:prstGeom>
        </p:spPr>
      </p:pic>
      <p:sp>
        <p:nvSpPr>
          <p:cNvPr id="53" name="矩形 52">
            <a:extLst xmlns:a="http://schemas.openxmlformats.org/drawingml/2006/main">
              <a:ext uri="{FF2B5EF4-FFF2-40B4-BE49-F238E27FC236}">
                <a16:creationId xmlns:a16="http://schemas.microsoft.com/office/drawing/2014/main" id="{41F81019-8803-4727-B9A7-43DD745BB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62631" y="1505050"/>
            <a:ext cx="1676313" cy="41907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91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看 AI 引用了谁，也看它偏好什么内容结构。</a:t>
            </a:r>
          </a:p>
        </p:txBody>
      </p:sp>
      <p:sp>
        <p:nvSpPr>
          <p:cNvPr id="54" name="矩形 53">
            <a:extLst xmlns:a="http://schemas.openxmlformats.org/drawingml/2006/main">
              <a:ext uri="{FF2B5EF4-FFF2-40B4-BE49-F238E27FC236}">
                <a16:creationId xmlns:a16="http://schemas.microsoft.com/office/drawing/2014/main" id="{6090DA3D-DC0A-4882-BC1C-E3D9D9E3CC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014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55" name="矩形 54">
            <a:extLst xmlns:a="http://schemas.openxmlformats.org/drawingml/2006/main">
              <a:ext uri="{FF2B5EF4-FFF2-40B4-BE49-F238E27FC236}">
                <a16:creationId xmlns:a16="http://schemas.microsoft.com/office/drawing/2014/main" id="{A3C93C88-1CFF-4BDE-99B1-B73FCBA590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81636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官网 / 社区</a:t>
            </a:r>
          </a:p>
        </p:txBody>
      </p:sp>
      <p:sp>
        <p:nvSpPr>
          <p:cNvPr id="56" name="矩形 55">
            <a:extLst xmlns:a="http://schemas.openxmlformats.org/drawingml/2006/main">
              <a:ext uri="{FF2B5EF4-FFF2-40B4-BE49-F238E27FC236}">
                <a16:creationId xmlns:a16="http://schemas.microsoft.com/office/drawing/2014/main" id="{0BE7126D-9AEA-4047-AE2A-22FC3EADB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53150" y="2076520"/>
            <a:ext cx="110484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57" name="矩形 56">
            <a:extLst xmlns:a="http://schemas.openxmlformats.org/drawingml/2006/main">
              <a:ext uri="{FF2B5EF4-FFF2-40B4-BE49-F238E27FC236}">
                <a16:creationId xmlns:a16="http://schemas.microsoft.com/office/drawing/2014/main" id="{B50ECBDC-BAD1-4A98-9710-5B65A3711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00773" y="2105094"/>
            <a:ext cx="100959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5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行业媒体</a:t>
            </a:r>
          </a:p>
        </p:txBody>
      </p:sp>
      <p:sp>
        <p:nvSpPr>
          <p:cNvPr id="58" name="矩形 57">
            <a:extLst xmlns:a="http://schemas.openxmlformats.org/drawingml/2006/main">
              <a:ext uri="{FF2B5EF4-FFF2-40B4-BE49-F238E27FC236}">
                <a16:creationId xmlns:a16="http://schemas.microsoft.com/office/drawing/2014/main" id="{A883BFFC-CFE4-41E5-AA5F-07256EB759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014" y="2305109"/>
            <a:ext cx="2323979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BFF"/>
          </a:solidFill>
          <a:ln xmlns:a="http://schemas.openxmlformats.org/drawingml/2006/main" w="7620">
            <a:solidFill>
              <a:srgbClr val="C7D7ED"/>
            </a:solidFill>
            <a:prstDash val="solid"/>
          </a:ln>
        </p:spPr>
      </p:sp>
      <p:sp>
        <p:nvSpPr>
          <p:cNvPr id="59" name="矩形 58">
            <a:extLst xmlns:a="http://schemas.openxmlformats.org/drawingml/2006/main">
              <a:ext uri="{FF2B5EF4-FFF2-40B4-BE49-F238E27FC236}">
                <a16:creationId xmlns:a16="http://schemas.microsoft.com/office/drawing/2014/main" id="{1CE4C7AF-868E-4A4C-B3A8-872CC09416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81636" y="2333682"/>
            <a:ext cx="2228734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4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事实、对比、FAQ、案例</a:t>
            </a:r>
          </a:p>
        </p:txBody>
      </p:sp>
      <p:sp>
        <p:nvSpPr>
          <p:cNvPr id="60" name="矩形 59">
            <a:extLst xmlns:a="http://schemas.openxmlformats.org/drawingml/2006/main">
              <a:ext uri="{FF2B5EF4-FFF2-40B4-BE49-F238E27FC236}">
                <a16:creationId xmlns:a16="http://schemas.microsoft.com/office/drawing/2014/main" id="{5F041FBD-A392-4E59-8AD5-4703654AF9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470" y="2743236"/>
            <a:ext cx="11048425" cy="3809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5240">
            <a:solidFill>
              <a:srgbClr val="8EB2DF"/>
            </a:solidFill>
            <a:prstDash val="solid"/>
          </a:ln>
        </p:spPr>
      </p:sp>
      <p:sp>
        <p:nvSpPr>
          <p:cNvPr id="61" name="矩形 60">
            <a:extLst xmlns:a="http://schemas.openxmlformats.org/drawingml/2006/main">
              <a:ext uri="{FF2B5EF4-FFF2-40B4-BE49-F238E27FC236}">
                <a16:creationId xmlns:a16="http://schemas.microsoft.com/office/drawing/2014/main" id="{4DC24BDF-35D6-4A79-A1D6-B56EA28539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470" y="2743236"/>
            <a:ext cx="495274" cy="3809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F8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49" name="图片 6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20f9806958545ba">
            <a:extLst>
              <a:ext uri="{96DAC541-7B7A-43D3-8B79-37D633B846F1}">
                <asvg:svgBlip xmlns:asvg="http://schemas.microsoft.com/office/drawing/2016/SVG/main" r:embed="Rd34805cbcd894874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23862" y="2828956"/>
            <a:ext cx="209539" cy="209539"/>
          </a:xfrm>
          <a:prstGeom xmlns:a="http://schemas.openxmlformats.org/drawingml/2006/main" prst="rect">
            <a:avLst/>
          </a:prstGeom>
        </p:spPr>
      </p:pic>
      <p:sp>
        <p:nvSpPr>
          <p:cNvPr id="63" name="矩形 62">
            <a:extLst xmlns:a="http://schemas.openxmlformats.org/drawingml/2006/main">
              <a:ext uri="{FF2B5EF4-FFF2-40B4-BE49-F238E27FC236}">
                <a16:creationId xmlns:a16="http://schemas.microsoft.com/office/drawing/2014/main" id="{F79D54DF-86DC-487D-927A-D37E204D1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284" y="2838481"/>
            <a:ext cx="9353063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ctr">
              <a:buNone/>
              <a:defRPr sz="1080" b="1">
                <a:solidFill>
                  <a:srgbClr val="103A79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3A79"/>
                </a:solidFill>
                <a:latin typeface="PingFang SC"/>
                <a:ea typeface="PingFang SC"/>
                <a:cs typeface="PingFang SC"/>
              </a:rPr>
              <a:t>核心闭环：监测问题 / 发现缺位 / 反查信源 / 分析偏好 / RAG 生成 / 多平台发布 / AI 再采样 / 回看结果</a:t>
            </a:r>
          </a:p>
        </p:txBody>
      </p:sp>
      <p:pic>
        <p:nvPicPr>
          <p:cNvPr id="251" name="图片 6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d3d9e0218436d">
            <a:extLst>
              <a:ext uri="{96DAC541-7B7A-43D3-8B79-37D633B846F1}">
                <asvg:svgBlip xmlns:asvg="http://schemas.microsoft.com/office/drawing/2016/SVG/main" r:embed="R75a9c1b1610c4ecf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11181768" y="2828956"/>
            <a:ext cx="209539" cy="209539"/>
          </a:xfrm>
          <a:prstGeom xmlns:a="http://schemas.openxmlformats.org/drawingml/2006/main" prst="rect">
            <a:avLst/>
          </a:prstGeom>
        </p:spPr>
      </p:pic>
      <p:sp>
        <p:nvSpPr>
          <p:cNvPr id="65" name="矩形 64">
            <a:extLst xmlns:a="http://schemas.openxmlformats.org/drawingml/2006/main">
              <a:ext uri="{FF2B5EF4-FFF2-40B4-BE49-F238E27FC236}">
                <a16:creationId xmlns:a16="http://schemas.microsoft.com/office/drawing/2014/main" id="{744300CA-9C2D-4D8D-B1B3-CC3F3A4C8E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31" y="3333755"/>
            <a:ext cx="2095391" cy="150487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8EE"/>
          </a:solidFill>
          <a:ln xmlns:a="http://schemas.openxmlformats.org/drawingml/2006/main" w="12383">
            <a:solidFill>
              <a:srgbClr val="168A3A"/>
            </a:solidFill>
            <a:prstDash val="solid"/>
          </a:ln>
        </p:spPr>
      </p:sp>
      <p:sp>
        <p:nvSpPr>
          <p:cNvPr id="66" name="矩形 65">
            <a:extLst xmlns:a="http://schemas.openxmlformats.org/drawingml/2006/main">
              <a:ext uri="{FF2B5EF4-FFF2-40B4-BE49-F238E27FC236}">
                <a16:creationId xmlns:a16="http://schemas.microsoft.com/office/drawing/2014/main" id="{5AA579FF-2F92-48BF-B49D-A978AE7F08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176" y="3429000"/>
            <a:ext cx="1904901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7" name="矩形 66">
            <a:extLst xmlns:a="http://schemas.openxmlformats.org/drawingml/2006/main">
              <a:ext uri="{FF2B5EF4-FFF2-40B4-BE49-F238E27FC236}">
                <a16:creationId xmlns:a16="http://schemas.microsoft.com/office/drawing/2014/main" id="{A3A06D23-D102-4BE7-AEEF-10F75AA09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372" y="3457574"/>
            <a:ext cx="1752509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5. 发现缺位并建档</a:t>
            </a:r>
          </a:p>
        </p:txBody>
      </p:sp>
      <p:sp>
        <p:nvSpPr>
          <p:cNvPr id="68" name="矩形 67">
            <a:extLst xmlns:a="http://schemas.openxmlformats.org/drawingml/2006/main">
              <a:ext uri="{FF2B5EF4-FFF2-40B4-BE49-F238E27FC236}">
                <a16:creationId xmlns:a16="http://schemas.microsoft.com/office/drawing/2014/main" id="{CC472ED6-C10C-4066-AD7D-E72346781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23" y="3800456"/>
            <a:ext cx="438127" cy="43812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256" name="图片 68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60cb48dc48640f7">
            <a:extLst>
              <a:ext uri="{96DAC541-7B7A-43D3-8B79-37D633B846F1}">
                <asvg:svgBlip xmlns:asvg="http://schemas.microsoft.com/office/drawing/2016/SVG/main" r:embed="R56815278aba94dda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19093" y="3905225"/>
            <a:ext cx="228588" cy="228588"/>
          </a:xfrm>
          <a:prstGeom xmlns:a="http://schemas.openxmlformats.org/drawingml/2006/main" prst="rect">
            <a:avLst/>
          </a:prstGeom>
        </p:spPr>
      </p:pic>
      <p:sp>
        <p:nvSpPr>
          <p:cNvPr id="70" name="矩形 69">
            <a:extLst xmlns:a="http://schemas.openxmlformats.org/drawingml/2006/main">
              <a:ext uri="{FF2B5EF4-FFF2-40B4-BE49-F238E27FC236}">
                <a16:creationId xmlns:a16="http://schemas.microsoft.com/office/drawing/2014/main" id="{752EE27E-89C0-464E-8FF5-2FC890249B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744" y="3762358"/>
            <a:ext cx="1219137" cy="45717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把监测结果转成可执行的品牌资产。</a:t>
            </a:r>
          </a:p>
        </p:txBody>
      </p:sp>
      <p:sp>
        <p:nvSpPr>
          <p:cNvPr id="71" name="矩形 70">
            <a:extLst xmlns:a="http://schemas.openxmlformats.org/drawingml/2006/main">
              <a:ext uri="{FF2B5EF4-FFF2-40B4-BE49-F238E27FC236}">
                <a16:creationId xmlns:a16="http://schemas.microsoft.com/office/drawing/2014/main" id="{934813D9-37E2-4A75-9A19-4FB1E54AD0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01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2" name="矩形 71">
            <a:extLst xmlns:a="http://schemas.openxmlformats.org/drawingml/2006/main">
              <a:ext uri="{FF2B5EF4-FFF2-40B4-BE49-F238E27FC236}">
                <a16:creationId xmlns:a16="http://schemas.microsoft.com/office/drawing/2014/main" id="{9DA7B2B6-A7C8-43B7-BA6E-52AF37A9DA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23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品牌词库</a:t>
            </a:r>
          </a:p>
        </p:txBody>
      </p:sp>
      <p:sp>
        <p:nvSpPr>
          <p:cNvPr id="73" name="矩形 72">
            <a:extLst xmlns:a="http://schemas.openxmlformats.org/drawingml/2006/main">
              <a:ext uri="{FF2B5EF4-FFF2-40B4-BE49-F238E27FC236}">
                <a16:creationId xmlns:a16="http://schemas.microsoft.com/office/drawing/2014/main" id="{962F0054-1A7A-4FE5-9F45-C879FFD739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2143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4" name="矩形 73">
            <a:extLst xmlns:a="http://schemas.openxmlformats.org/drawingml/2006/main">
              <a:ext uri="{FF2B5EF4-FFF2-40B4-BE49-F238E27FC236}">
                <a16:creationId xmlns:a16="http://schemas.microsoft.com/office/drawing/2014/main" id="{B89F283A-CFCE-466D-AC47-CCEEE72C52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9766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问题集</a:t>
            </a:r>
          </a:p>
        </p:txBody>
      </p:sp>
      <p:sp>
        <p:nvSpPr>
          <p:cNvPr id="75" name="矩形 74">
            <a:extLst xmlns:a="http://schemas.openxmlformats.org/drawingml/2006/main">
              <a:ext uri="{FF2B5EF4-FFF2-40B4-BE49-F238E27FC236}">
                <a16:creationId xmlns:a16="http://schemas.microsoft.com/office/drawing/2014/main" id="{6D13E3B5-A7BD-40EB-88B3-7AF7185E7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7586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6" name="矩形 75">
            <a:extLst xmlns:a="http://schemas.openxmlformats.org/drawingml/2006/main">
              <a:ext uri="{FF2B5EF4-FFF2-40B4-BE49-F238E27FC236}">
                <a16:creationId xmlns:a16="http://schemas.microsoft.com/office/drawing/2014/main" id="{CA0A8494-FEFF-467D-A9F0-E6AFF424AE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65208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竞品库</a:t>
            </a:r>
          </a:p>
        </p:txBody>
      </p:sp>
      <p:sp>
        <p:nvSpPr>
          <p:cNvPr id="77" name="矩形 76">
            <a:extLst xmlns:a="http://schemas.openxmlformats.org/drawingml/2006/main">
              <a:ext uri="{FF2B5EF4-FFF2-40B4-BE49-F238E27FC236}">
                <a16:creationId xmlns:a16="http://schemas.microsoft.com/office/drawing/2014/main" id="{EC075490-67E8-44EC-8A25-8D052BE918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01" y="4600514"/>
            <a:ext cx="188585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78" name="矩形 77">
            <a:extLst xmlns:a="http://schemas.openxmlformats.org/drawingml/2006/main">
              <a:ext uri="{FF2B5EF4-FFF2-40B4-BE49-F238E27FC236}">
                <a16:creationId xmlns:a16="http://schemas.microsoft.com/office/drawing/2014/main" id="{357DBBBB-1B3B-4DAF-AC14-5EE133F856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23" y="4629087"/>
            <a:ext cx="179060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平台矩阵</a:t>
            </a:r>
          </a:p>
        </p:txBody>
      </p:sp>
      <p:sp>
        <p:nvSpPr>
          <p:cNvPr id="79" name="矩形 78">
            <a:extLst xmlns:a="http://schemas.openxmlformats.org/drawingml/2006/main">
              <a:ext uri="{FF2B5EF4-FFF2-40B4-BE49-F238E27FC236}">
                <a16:creationId xmlns:a16="http://schemas.microsoft.com/office/drawing/2014/main" id="{2ABBB942-9F31-4DBD-A230-B37AD7A1A5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469" y="4067142"/>
            <a:ext cx="9525" cy="380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67" name="图片 7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64e4c15066473c">
            <a:extLst>
              <a:ext uri="{96DAC541-7B7A-43D3-8B79-37D633B846F1}">
                <asvg:svgBlip xmlns:asvg="http://schemas.microsoft.com/office/drawing/2016/SVG/main" r:embed="R6f139db516f84070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438273" y="3971897"/>
            <a:ext cx="247637" cy="247637"/>
          </a:xfrm>
          <a:prstGeom xmlns:a="http://schemas.openxmlformats.org/drawingml/2006/main" prst="rect">
            <a:avLst/>
          </a:prstGeom>
        </p:spPr>
      </p:pic>
      <p:sp>
        <p:nvSpPr>
          <p:cNvPr id="81" name="矩形 80">
            <a:extLst xmlns:a="http://schemas.openxmlformats.org/drawingml/2006/main">
              <a:ext uri="{FF2B5EF4-FFF2-40B4-BE49-F238E27FC236}">
                <a16:creationId xmlns:a16="http://schemas.microsoft.com/office/drawing/2014/main" id="{953F4328-91B8-4D14-A329-E03C181DE9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85910" y="3333755"/>
            <a:ext cx="2095391" cy="150487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8EE"/>
          </a:solidFill>
          <a:ln xmlns:a="http://schemas.openxmlformats.org/drawingml/2006/main" w="12383">
            <a:solidFill>
              <a:srgbClr val="168A3A"/>
            </a:solidFill>
            <a:prstDash val="solid"/>
          </a:ln>
        </p:spPr>
      </p:sp>
      <p:sp>
        <p:nvSpPr>
          <p:cNvPr id="82" name="矩形 81">
            <a:extLst xmlns:a="http://schemas.openxmlformats.org/drawingml/2006/main">
              <a:ext uri="{FF2B5EF4-FFF2-40B4-BE49-F238E27FC236}">
                <a16:creationId xmlns:a16="http://schemas.microsoft.com/office/drawing/2014/main" id="{F82C46BC-71D1-4514-9AC0-FA3954C9E9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81155" y="3429000"/>
            <a:ext cx="1904901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3" name="矩形 82">
            <a:extLst xmlns:a="http://schemas.openxmlformats.org/drawingml/2006/main">
              <a:ext uri="{FF2B5EF4-FFF2-40B4-BE49-F238E27FC236}">
                <a16:creationId xmlns:a16="http://schemas.microsoft.com/office/drawing/2014/main" id="{5215C5FF-8562-427F-B74D-0DB2554B2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351" y="3457574"/>
            <a:ext cx="1752509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6. 生成可引用内容</a:t>
            </a:r>
          </a:p>
        </p:txBody>
      </p:sp>
      <p:sp>
        <p:nvSpPr>
          <p:cNvPr id="84" name="矩形 83">
            <a:extLst xmlns:a="http://schemas.openxmlformats.org/drawingml/2006/main">
              <a:ext uri="{FF2B5EF4-FFF2-40B4-BE49-F238E27FC236}">
                <a16:creationId xmlns:a16="http://schemas.microsoft.com/office/drawing/2014/main" id="{E7D6762C-BA92-46F0-A162-559CC0CED4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38302" y="3800456"/>
            <a:ext cx="438127" cy="43812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272" name="图片 8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c9d70b8e12c43e8">
            <a:extLst>
              <a:ext uri="{96DAC541-7B7A-43D3-8B79-37D633B846F1}">
                <asvg:svgBlip xmlns:asvg="http://schemas.microsoft.com/office/drawing/2016/SVG/main" r:embed="Rcac091171a28463a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2943072" y="3905225"/>
            <a:ext cx="228588" cy="228588"/>
          </a:xfrm>
          <a:prstGeom xmlns:a="http://schemas.openxmlformats.org/drawingml/2006/main" prst="rect">
            <a:avLst/>
          </a:prstGeom>
        </p:spPr>
      </p:pic>
      <p:sp>
        <p:nvSpPr>
          <p:cNvPr id="86" name="矩形 85">
            <a:extLst xmlns:a="http://schemas.openxmlformats.org/drawingml/2006/main">
              <a:ext uri="{FF2B5EF4-FFF2-40B4-BE49-F238E27FC236}">
                <a16:creationId xmlns:a16="http://schemas.microsoft.com/office/drawing/2014/main" id="{1D2B47D4-5EBE-4829-AF5A-70EA7C897C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723" y="3762358"/>
            <a:ext cx="1219137" cy="45717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知识库(RAG) + 模板产出结构化内容。</a:t>
            </a:r>
          </a:p>
        </p:txBody>
      </p:sp>
      <p:sp>
        <p:nvSpPr>
          <p:cNvPr id="87" name="矩形 86">
            <a:extLst xmlns:a="http://schemas.openxmlformats.org/drawingml/2006/main">
              <a:ext uri="{FF2B5EF4-FFF2-40B4-BE49-F238E27FC236}">
                <a16:creationId xmlns:a16="http://schemas.microsoft.com/office/drawing/2014/main" id="{45FCEF1B-7A63-4646-8004-39E16DF32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90680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88" name="矩形 87">
            <a:extLst xmlns:a="http://schemas.openxmlformats.org/drawingml/2006/main">
              <a:ext uri="{FF2B5EF4-FFF2-40B4-BE49-F238E27FC236}">
                <a16:creationId xmlns:a16="http://schemas.microsoft.com/office/drawing/2014/main" id="{5420ABFE-BD32-4CEF-A79F-28484282B8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38302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知识库</a:t>
            </a:r>
          </a:p>
        </p:txBody>
      </p:sp>
      <p:sp>
        <p:nvSpPr>
          <p:cNvPr id="89" name="矩形 88">
            <a:extLst xmlns:a="http://schemas.openxmlformats.org/drawingml/2006/main">
              <a:ext uri="{FF2B5EF4-FFF2-40B4-BE49-F238E27FC236}">
                <a16:creationId xmlns:a16="http://schemas.microsoft.com/office/drawing/2014/main" id="{3874430F-7D14-4476-B6C6-D2A0A98E2E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16122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90" name="矩形 89">
            <a:extLst xmlns:a="http://schemas.openxmlformats.org/drawingml/2006/main">
              <a:ext uri="{FF2B5EF4-FFF2-40B4-BE49-F238E27FC236}">
                <a16:creationId xmlns:a16="http://schemas.microsoft.com/office/drawing/2014/main" id="{13FB219D-C45A-463A-A696-962FFC07AD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3745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模板</a:t>
            </a:r>
          </a:p>
        </p:txBody>
      </p:sp>
      <p:sp>
        <p:nvSpPr>
          <p:cNvPr id="91" name="矩形 90">
            <a:extLst xmlns:a="http://schemas.openxmlformats.org/drawingml/2006/main">
              <a:ext uri="{FF2B5EF4-FFF2-40B4-BE49-F238E27FC236}">
                <a16:creationId xmlns:a16="http://schemas.microsoft.com/office/drawing/2014/main" id="{A3295213-DBF4-48BB-B116-C9ACE9F64E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41564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92" name="矩形 91">
            <a:extLst xmlns:a="http://schemas.openxmlformats.org/drawingml/2006/main">
              <a:ext uri="{FF2B5EF4-FFF2-40B4-BE49-F238E27FC236}">
                <a16:creationId xmlns:a16="http://schemas.microsoft.com/office/drawing/2014/main" id="{4D7CD026-79B2-4593-AE48-2A3D21227C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9187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仿写</a:t>
            </a:r>
          </a:p>
        </p:txBody>
      </p:sp>
      <p:sp>
        <p:nvSpPr>
          <p:cNvPr id="93" name="矩形 92">
            <a:extLst xmlns:a="http://schemas.openxmlformats.org/drawingml/2006/main">
              <a:ext uri="{FF2B5EF4-FFF2-40B4-BE49-F238E27FC236}">
                <a16:creationId xmlns:a16="http://schemas.microsoft.com/office/drawing/2014/main" id="{E7B4EF69-0D7C-4707-9356-038D3F7A2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90680" y="4600514"/>
            <a:ext cx="188585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94" name="矩形 93">
            <a:extLst xmlns:a="http://schemas.openxmlformats.org/drawingml/2006/main">
              <a:ext uri="{FF2B5EF4-FFF2-40B4-BE49-F238E27FC236}">
                <a16:creationId xmlns:a16="http://schemas.microsoft.com/office/drawing/2014/main" id="{1E57C7EF-B6BE-4DC7-9A83-AC28050FE6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38302" y="4629087"/>
            <a:ext cx="179060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KOL 精调 Prompt</a:t>
            </a:r>
          </a:p>
        </p:txBody>
      </p:sp>
      <p:sp>
        <p:nvSpPr>
          <p:cNvPr id="95" name="矩形 94">
            <a:extLst xmlns:a="http://schemas.openxmlformats.org/drawingml/2006/main">
              <a:ext uri="{FF2B5EF4-FFF2-40B4-BE49-F238E27FC236}">
                <a16:creationId xmlns:a16="http://schemas.microsoft.com/office/drawing/2014/main" id="{5F04CC08-2CB0-4DCB-9F06-DA2BA0F72F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448" y="4067142"/>
            <a:ext cx="9525" cy="380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83" name="图片 95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64e4c15066473c">
            <a:extLst>
              <a:ext uri="{96DAC541-7B7A-43D3-8B79-37D633B846F1}">
                <asvg:svgBlip xmlns:asvg="http://schemas.microsoft.com/office/drawing/2016/SVG/main" r:embed="R6f139db516f84070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762252" y="3962372"/>
            <a:ext cx="247637" cy="247637"/>
          </a:xfrm>
          <a:prstGeom xmlns:a="http://schemas.openxmlformats.org/drawingml/2006/main" prst="rect">
            <a:avLst/>
          </a:prstGeom>
        </p:spPr>
      </p:pic>
      <p:sp>
        <p:nvSpPr>
          <p:cNvPr id="97" name="矩形 96">
            <a:extLst xmlns:a="http://schemas.openxmlformats.org/drawingml/2006/main">
              <a:ext uri="{FF2B5EF4-FFF2-40B4-BE49-F238E27FC236}">
                <a16:creationId xmlns:a16="http://schemas.microsoft.com/office/drawing/2014/main" id="{5F4AFCCA-FFFD-4A7E-B473-BF52CAB3C5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09889" y="3333755"/>
            <a:ext cx="2095391" cy="150487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3E8"/>
          </a:solidFill>
          <a:ln xmlns:a="http://schemas.openxmlformats.org/drawingml/2006/main" w="12383">
            <a:solidFill>
              <a:srgbClr val="F27A1A"/>
            </a:solidFill>
            <a:prstDash val="solid"/>
          </a:ln>
        </p:spPr>
      </p:sp>
      <p:sp>
        <p:nvSpPr>
          <p:cNvPr id="98" name="矩形 97">
            <a:extLst xmlns:a="http://schemas.openxmlformats.org/drawingml/2006/main">
              <a:ext uri="{FF2B5EF4-FFF2-40B4-BE49-F238E27FC236}">
                <a16:creationId xmlns:a16="http://schemas.microsoft.com/office/drawing/2014/main" id="{4F1AF059-D5BD-418B-910C-B18558FB20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05134" y="3429000"/>
            <a:ext cx="1904901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7A1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9" name="矩形 98">
            <a:extLst xmlns:a="http://schemas.openxmlformats.org/drawingml/2006/main">
              <a:ext uri="{FF2B5EF4-FFF2-40B4-BE49-F238E27FC236}">
                <a16:creationId xmlns:a16="http://schemas.microsoft.com/office/drawing/2014/main" id="{188B4822-4E0C-4E1B-A6F6-89F00B1D5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330" y="3457574"/>
            <a:ext cx="1752509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7. 发布到优先信源</a:t>
            </a:r>
          </a:p>
        </p:txBody>
      </p:sp>
      <p:sp>
        <p:nvSpPr>
          <p:cNvPr id="100" name="矩形 99">
            <a:extLst xmlns:a="http://schemas.openxmlformats.org/drawingml/2006/main">
              <a:ext uri="{FF2B5EF4-FFF2-40B4-BE49-F238E27FC236}">
                <a16:creationId xmlns:a16="http://schemas.microsoft.com/office/drawing/2014/main" id="{FD79A900-AEED-4322-9F1F-792147BB3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281" y="3800456"/>
            <a:ext cx="438127" cy="43812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288" name="图片 100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ac0d4f099fb40dd">
            <a:extLst>
              <a:ext uri="{96DAC541-7B7A-43D3-8B79-37D633B846F1}">
                <asvg:svgBlip xmlns:asvg="http://schemas.microsoft.com/office/drawing/2016/SVG/main" r:embed="R6d4aec4142ad43c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267051" y="3905225"/>
            <a:ext cx="228588" cy="228588"/>
          </a:xfrm>
          <a:prstGeom xmlns:a="http://schemas.openxmlformats.org/drawingml/2006/main" prst="rect">
            <a:avLst/>
          </a:prstGeom>
        </p:spPr>
      </p:pic>
      <p:sp>
        <p:nvSpPr>
          <p:cNvPr id="102" name="矩形 101">
            <a:extLst xmlns:a="http://schemas.openxmlformats.org/drawingml/2006/main">
              <a:ext uri="{FF2B5EF4-FFF2-40B4-BE49-F238E27FC236}">
                <a16:creationId xmlns:a16="http://schemas.microsoft.com/office/drawing/2014/main" id="{F4EBC4DA-5D08-4E48-AF53-64056246AC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4702" y="3762358"/>
            <a:ext cx="1219137" cy="45717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发布到权威媒体，增加企业背书。</a:t>
            </a:r>
          </a:p>
        </p:txBody>
      </p:sp>
      <p:sp>
        <p:nvSpPr>
          <p:cNvPr id="103" name="矩形 102">
            <a:extLst xmlns:a="http://schemas.openxmlformats.org/drawingml/2006/main">
              <a:ext uri="{FF2B5EF4-FFF2-40B4-BE49-F238E27FC236}">
                <a16:creationId xmlns:a16="http://schemas.microsoft.com/office/drawing/2014/main" id="{311807C1-1A97-4076-9AA4-818644C483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659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04" name="矩形 103">
            <a:extLst xmlns:a="http://schemas.openxmlformats.org/drawingml/2006/main">
              <a:ext uri="{FF2B5EF4-FFF2-40B4-BE49-F238E27FC236}">
                <a16:creationId xmlns:a16="http://schemas.microsoft.com/office/drawing/2014/main" id="{92448FB5-9D29-40A6-AE1A-361EF6B6B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281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13家个人媒体</a:t>
            </a:r>
          </a:p>
        </p:txBody>
      </p:sp>
      <p:sp>
        <p:nvSpPr>
          <p:cNvPr id="105" name="矩形 104">
            <a:extLst xmlns:a="http://schemas.openxmlformats.org/drawingml/2006/main">
              <a:ext uri="{FF2B5EF4-FFF2-40B4-BE49-F238E27FC236}">
                <a16:creationId xmlns:a16="http://schemas.microsoft.com/office/drawing/2014/main" id="{BD487DAC-CA87-4850-924F-BD390549C8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2998" y="4381450"/>
            <a:ext cx="717513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06" name="矩形 105">
            <a:extLst xmlns:a="http://schemas.openxmlformats.org/drawingml/2006/main">
              <a:ext uri="{FF2B5EF4-FFF2-40B4-BE49-F238E27FC236}">
                <a16:creationId xmlns:a16="http://schemas.microsoft.com/office/drawing/2014/main" id="{2057A9FA-FDD6-4953-A10C-7DE25FCE3B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320" y="4410024"/>
            <a:ext cx="555596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F27A1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1万多家权威媒体</a:t>
            </a:r>
          </a:p>
        </p:txBody>
      </p:sp>
      <p:sp>
        <p:nvSpPr>
          <p:cNvPr id="109" name="矩形 108">
            <a:extLst xmlns:a="http://schemas.openxmlformats.org/drawingml/2006/main">
              <a:ext uri="{FF2B5EF4-FFF2-40B4-BE49-F238E27FC236}">
                <a16:creationId xmlns:a16="http://schemas.microsoft.com/office/drawing/2014/main" id="{C8EBE949-C4E3-403F-8949-C28B7CD187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659" y="4600514"/>
            <a:ext cx="188585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10" name="矩形 109">
            <a:extLst xmlns:a="http://schemas.openxmlformats.org/drawingml/2006/main">
              <a:ext uri="{FF2B5EF4-FFF2-40B4-BE49-F238E27FC236}">
                <a16:creationId xmlns:a16="http://schemas.microsoft.com/office/drawing/2014/main" id="{A781AB82-CF5C-4D4E-8918-F6F5D86829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281" y="4629087"/>
            <a:ext cx="179060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F27A1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27A1A"/>
                </a:solidFill>
                <a:latin typeface="PingFang SC"/>
                <a:ea typeface="PingFang SC"/>
                <a:cs typeface="PingFang SC"/>
              </a:rPr>
              <a:t>企业站 / CMS</a:t>
            </a:r>
          </a:p>
        </p:txBody>
      </p:sp>
      <p:sp>
        <p:nvSpPr>
          <p:cNvPr id="111" name="矩形 110">
            <a:extLst xmlns:a="http://schemas.openxmlformats.org/drawingml/2006/main">
              <a:ext uri="{FF2B5EF4-FFF2-40B4-BE49-F238E27FC236}">
                <a16:creationId xmlns:a16="http://schemas.microsoft.com/office/drawing/2014/main" id="{312839AB-A6A6-4863-A204-F85FBD192A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427" y="4067142"/>
            <a:ext cx="9525" cy="380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7A1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97" name="图片 11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f327412b75542ca">
            <a:extLst>
              <a:ext uri="{96DAC541-7B7A-43D3-8B79-37D633B846F1}">
                <asvg:svgBlip xmlns:asvg="http://schemas.microsoft.com/office/drawing/2016/SVG/main" r:embed="Rda0a978076164223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86231" y="3962372"/>
            <a:ext cx="247637" cy="247637"/>
          </a:xfrm>
          <a:prstGeom xmlns:a="http://schemas.openxmlformats.org/drawingml/2006/main" prst="rect">
            <a:avLst/>
          </a:prstGeom>
        </p:spPr>
      </p:pic>
      <p:sp>
        <p:nvSpPr>
          <p:cNvPr id="113" name="矩形 112">
            <a:extLst xmlns:a="http://schemas.openxmlformats.org/drawingml/2006/main">
              <a:ext uri="{FF2B5EF4-FFF2-40B4-BE49-F238E27FC236}">
                <a16:creationId xmlns:a16="http://schemas.microsoft.com/office/drawing/2014/main" id="{F5F14627-2685-4F0E-AF7C-9C6908F653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3868" y="3333755"/>
            <a:ext cx="2095391" cy="150487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F3FF"/>
          </a:solidFill>
          <a:ln xmlns:a="http://schemas.openxmlformats.org/drawingml/2006/main" w="12383">
            <a:solidFill>
              <a:srgbClr val="155BCB"/>
            </a:solidFill>
            <a:prstDash val="solid"/>
          </a:ln>
        </p:spPr>
      </p:sp>
      <p:sp>
        <p:nvSpPr>
          <p:cNvPr id="114" name="矩形 113">
            <a:extLst xmlns:a="http://schemas.openxmlformats.org/drawingml/2006/main">
              <a:ext uri="{FF2B5EF4-FFF2-40B4-BE49-F238E27FC236}">
                <a16:creationId xmlns:a16="http://schemas.microsoft.com/office/drawing/2014/main" id="{544C1B24-7CF8-49E7-8F0E-DCC5761753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113" y="3429000"/>
            <a:ext cx="1904901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5" name="矩形 114">
            <a:extLst xmlns:a="http://schemas.openxmlformats.org/drawingml/2006/main">
              <a:ext uri="{FF2B5EF4-FFF2-40B4-BE49-F238E27FC236}">
                <a16:creationId xmlns:a16="http://schemas.microsoft.com/office/drawing/2014/main" id="{69117A9E-5951-48C5-A443-1CF3615F0F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5309" y="3457574"/>
            <a:ext cx="1752509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8. AI 采样与回写</a:t>
            </a:r>
          </a:p>
        </p:txBody>
      </p:sp>
      <p:sp>
        <p:nvSpPr>
          <p:cNvPr id="116" name="矩形 115">
            <a:extLst xmlns:a="http://schemas.openxmlformats.org/drawingml/2006/main">
              <a:ext uri="{FF2B5EF4-FFF2-40B4-BE49-F238E27FC236}">
                <a16:creationId xmlns:a16="http://schemas.microsoft.com/office/drawing/2014/main" id="{D220DFEA-0AA4-4182-A0A7-2363BC14F3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260" y="3800456"/>
            <a:ext cx="438127" cy="43812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302" name="图片 11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ead843a78fe4b47">
            <a:extLst>
              <a:ext uri="{96DAC541-7B7A-43D3-8B79-37D633B846F1}">
                <asvg:svgBlip xmlns:asvg="http://schemas.microsoft.com/office/drawing/2016/SVG/main" r:embed="Rbd192d9ae32841a4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591030" y="3905225"/>
            <a:ext cx="228588" cy="228588"/>
          </a:xfrm>
          <a:prstGeom xmlns:a="http://schemas.openxmlformats.org/drawingml/2006/main" prst="rect">
            <a:avLst/>
          </a:prstGeom>
        </p:spPr>
      </p:pic>
      <p:sp>
        <p:nvSpPr>
          <p:cNvPr id="118" name="矩形 117">
            <a:extLst xmlns:a="http://schemas.openxmlformats.org/drawingml/2006/main">
              <a:ext uri="{FF2B5EF4-FFF2-40B4-BE49-F238E27FC236}">
                <a16:creationId xmlns:a16="http://schemas.microsoft.com/office/drawing/2014/main" id="{C988281F-583B-4997-84A9-14FA772EF0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8681" y="3762358"/>
            <a:ext cx="1219137" cy="45717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就用户建立的问题集逐个采样，回写回答和引用来源。</a:t>
            </a:r>
          </a:p>
        </p:txBody>
      </p:sp>
      <p:sp>
        <p:nvSpPr>
          <p:cNvPr id="119" name="矩形 118">
            <a:extLst xmlns:a="http://schemas.openxmlformats.org/drawingml/2006/main">
              <a:ext uri="{FF2B5EF4-FFF2-40B4-BE49-F238E27FC236}">
                <a16:creationId xmlns:a16="http://schemas.microsoft.com/office/drawing/2014/main" id="{87274E23-C4F5-4F73-A73C-F672583BEE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38638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0" name="矩形 119">
            <a:extLst xmlns:a="http://schemas.openxmlformats.org/drawingml/2006/main">
              <a:ext uri="{FF2B5EF4-FFF2-40B4-BE49-F238E27FC236}">
                <a16:creationId xmlns:a16="http://schemas.microsoft.com/office/drawing/2014/main" id="{FC80FDB5-1A83-4FAF-9DAC-DF6F8467F3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260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豆包</a:t>
            </a:r>
          </a:p>
        </p:txBody>
      </p:sp>
      <p:sp>
        <p:nvSpPr>
          <p:cNvPr id="121" name="矩形 120">
            <a:extLst xmlns:a="http://schemas.openxmlformats.org/drawingml/2006/main">
              <a:ext uri="{FF2B5EF4-FFF2-40B4-BE49-F238E27FC236}">
                <a16:creationId xmlns:a16="http://schemas.microsoft.com/office/drawing/2014/main" id="{DDE3887B-A4D1-470B-9C20-138DFF6D8E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64080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2" name="矩形 121">
            <a:extLst xmlns:a="http://schemas.openxmlformats.org/drawingml/2006/main">
              <a:ext uri="{FF2B5EF4-FFF2-40B4-BE49-F238E27FC236}">
                <a16:creationId xmlns:a16="http://schemas.microsoft.com/office/drawing/2014/main" id="{5F4A3B70-E174-4C0B-87FC-8F8BBBC86A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1702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通义</a:t>
            </a:r>
          </a:p>
        </p:txBody>
      </p:sp>
      <p:sp>
        <p:nvSpPr>
          <p:cNvPr id="123" name="矩形 122">
            <a:extLst xmlns:a="http://schemas.openxmlformats.org/drawingml/2006/main">
              <a:ext uri="{FF2B5EF4-FFF2-40B4-BE49-F238E27FC236}">
                <a16:creationId xmlns:a16="http://schemas.microsoft.com/office/drawing/2014/main" id="{7F3C2DA6-1696-44E9-A55B-E4736EAD77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89522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4" name="矩形 123">
            <a:extLst xmlns:a="http://schemas.openxmlformats.org/drawingml/2006/main">
              <a:ext uri="{FF2B5EF4-FFF2-40B4-BE49-F238E27FC236}">
                <a16:creationId xmlns:a16="http://schemas.microsoft.com/office/drawing/2014/main" id="{6E316194-599B-47AB-8E34-06BAE8C3B5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37145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DeepSeek</a:t>
            </a:r>
          </a:p>
        </p:txBody>
      </p:sp>
      <p:sp>
        <p:nvSpPr>
          <p:cNvPr id="125" name="矩形 124">
            <a:extLst xmlns:a="http://schemas.openxmlformats.org/drawingml/2006/main">
              <a:ext uri="{FF2B5EF4-FFF2-40B4-BE49-F238E27FC236}">
                <a16:creationId xmlns:a16="http://schemas.microsoft.com/office/drawing/2014/main" id="{BBDE8D36-D0E2-4CCF-B6B5-7326215AB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38638" y="4600514"/>
            <a:ext cx="188585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26" name="矩形 125">
            <a:extLst xmlns:a="http://schemas.openxmlformats.org/drawingml/2006/main">
              <a:ext uri="{FF2B5EF4-FFF2-40B4-BE49-F238E27FC236}">
                <a16:creationId xmlns:a16="http://schemas.microsoft.com/office/drawing/2014/main" id="{261EC992-9A2F-4514-80FD-F8856FCB1B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260" y="4629087"/>
            <a:ext cx="179060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覆盖率 / 置信度</a:t>
            </a:r>
          </a:p>
        </p:txBody>
      </p:sp>
      <p:sp>
        <p:nvSpPr>
          <p:cNvPr id="127" name="矩形 126">
            <a:extLst xmlns:a="http://schemas.openxmlformats.org/drawingml/2006/main">
              <a:ext uri="{FF2B5EF4-FFF2-40B4-BE49-F238E27FC236}">
                <a16:creationId xmlns:a16="http://schemas.microsoft.com/office/drawing/2014/main" id="{4AE441C5-557F-4D3A-A03D-52E5D3C074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86406" y="4067142"/>
            <a:ext cx="9525" cy="380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13" name="图片 127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d3d9e0218436d">
            <a:extLst>
              <a:ext uri="{96DAC541-7B7A-43D3-8B79-37D633B846F1}">
                <asvg:svgBlip xmlns:asvg="http://schemas.microsoft.com/office/drawing/2016/SVG/main" r:embed="R75a9c1b1610c4ecf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429259" y="3971897"/>
            <a:ext cx="247637" cy="247637"/>
          </a:xfrm>
          <a:prstGeom xmlns:a="http://schemas.openxmlformats.org/drawingml/2006/main" prst="rect">
            <a:avLst/>
          </a:prstGeom>
        </p:spPr>
      </p:pic>
      <p:sp>
        <p:nvSpPr>
          <p:cNvPr id="129" name="矩形 128">
            <a:extLst xmlns:a="http://schemas.openxmlformats.org/drawingml/2006/main">
              <a:ext uri="{FF2B5EF4-FFF2-40B4-BE49-F238E27FC236}">
                <a16:creationId xmlns:a16="http://schemas.microsoft.com/office/drawing/2014/main" id="{C9A82853-2215-4D9A-A8CA-D0C6B4E06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57847" y="3333755"/>
            <a:ext cx="2095391" cy="150487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EDFF"/>
          </a:solidFill>
          <a:ln xmlns:a="http://schemas.openxmlformats.org/drawingml/2006/main" w="12383">
            <a:solidFill>
              <a:srgbClr val="6F46C8"/>
            </a:solidFill>
            <a:prstDash val="solid"/>
          </a:ln>
        </p:spPr>
      </p:sp>
      <p:sp>
        <p:nvSpPr>
          <p:cNvPr id="130" name="矩形 129">
            <a:extLst xmlns:a="http://schemas.openxmlformats.org/drawingml/2006/main">
              <a:ext uri="{FF2B5EF4-FFF2-40B4-BE49-F238E27FC236}">
                <a16:creationId xmlns:a16="http://schemas.microsoft.com/office/drawing/2014/main" id="{16802C56-5814-4F32-BBCC-C4A975094D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092" y="3429000"/>
            <a:ext cx="1904901" cy="2381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46C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1" name="矩形 130">
            <a:extLst xmlns:a="http://schemas.openxmlformats.org/drawingml/2006/main">
              <a:ext uri="{FF2B5EF4-FFF2-40B4-BE49-F238E27FC236}">
                <a16:creationId xmlns:a16="http://schemas.microsoft.com/office/drawing/2014/main" id="{D81EF3C0-0DAC-4299-9AD7-4B3FE1BB3F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29288" y="3457574"/>
            <a:ext cx="1752509" cy="20001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905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9. 再次搜索验证</a:t>
            </a:r>
          </a:p>
        </p:txBody>
      </p:sp>
      <p:sp>
        <p:nvSpPr>
          <p:cNvPr id="132" name="矩形 131">
            <a:extLst xmlns:a="http://schemas.openxmlformats.org/drawingml/2006/main">
              <a:ext uri="{FF2B5EF4-FFF2-40B4-BE49-F238E27FC236}">
                <a16:creationId xmlns:a16="http://schemas.microsoft.com/office/drawing/2014/main" id="{E664B27E-6465-4C33-9A5A-69110D4FB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239" y="3800456"/>
            <a:ext cx="438127" cy="43812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AD8EA"/>
            </a:solidFill>
            <a:prstDash val="solid"/>
          </a:ln>
        </p:spPr>
      </p:sp>
      <p:pic>
        <p:nvPicPr>
          <p:cNvPr id="318" name="图片 13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cdf5d6466044a7f">
            <a:extLst>
              <a:ext uri="{96DAC541-7B7A-43D3-8B79-37D633B846F1}">
                <asvg:svgBlip xmlns:asvg="http://schemas.microsoft.com/office/drawing/2016/SVG/main" r:embed="Rf49abf66cfcd4f2c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915009" y="3905225"/>
            <a:ext cx="228588" cy="228588"/>
          </a:xfrm>
          <a:prstGeom xmlns:a="http://schemas.openxmlformats.org/drawingml/2006/main" prst="rect">
            <a:avLst/>
          </a:prstGeom>
        </p:spPr>
      </p:pic>
      <p:sp>
        <p:nvSpPr>
          <p:cNvPr id="134" name="矩形 133">
            <a:extLst xmlns:a="http://schemas.openxmlformats.org/drawingml/2006/main">
              <a:ext uri="{FF2B5EF4-FFF2-40B4-BE49-F238E27FC236}">
                <a16:creationId xmlns:a16="http://schemas.microsoft.com/office/drawing/2014/main" id="{6F078173-DC37-4266-B3A6-38BBCF2888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2660" y="3762358"/>
            <a:ext cx="1219137" cy="45717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buNone/>
              <a:defRPr sz="765" b="1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用数据追踪验证是否进入 AI 推荐链路。</a:t>
            </a:r>
          </a:p>
        </p:txBody>
      </p:sp>
      <p:sp>
        <p:nvSpPr>
          <p:cNvPr id="135" name="矩形 134">
            <a:extLst xmlns:a="http://schemas.openxmlformats.org/drawingml/2006/main">
              <a:ext uri="{FF2B5EF4-FFF2-40B4-BE49-F238E27FC236}">
                <a16:creationId xmlns:a16="http://schemas.microsoft.com/office/drawing/2014/main" id="{9A489F43-BC6D-4C0D-845E-478158C91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62617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36" name="矩形 135">
            <a:extLst xmlns:a="http://schemas.openxmlformats.org/drawingml/2006/main">
              <a:ext uri="{FF2B5EF4-FFF2-40B4-BE49-F238E27FC236}">
                <a16:creationId xmlns:a16="http://schemas.microsoft.com/office/drawing/2014/main" id="{8AF09E37-3DBB-4DAA-83A7-1AC44A1A14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239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引用排行</a:t>
            </a:r>
          </a:p>
        </p:txBody>
      </p:sp>
      <p:sp>
        <p:nvSpPr>
          <p:cNvPr id="137" name="矩形 136">
            <a:extLst xmlns:a="http://schemas.openxmlformats.org/drawingml/2006/main">
              <a:ext uri="{FF2B5EF4-FFF2-40B4-BE49-F238E27FC236}">
                <a16:creationId xmlns:a16="http://schemas.microsoft.com/office/drawing/2014/main" id="{FD688466-F469-4E8D-B162-A8B4342317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88059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38" name="矩形 137">
            <a:extLst xmlns:a="http://schemas.openxmlformats.org/drawingml/2006/main">
              <a:ext uri="{FF2B5EF4-FFF2-40B4-BE49-F238E27FC236}">
                <a16:creationId xmlns:a16="http://schemas.microsoft.com/office/drawing/2014/main" id="{7F2630AD-B7E9-4770-8B16-116870446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35681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被引文章</a:t>
            </a:r>
          </a:p>
        </p:txBody>
      </p:sp>
      <p:sp>
        <p:nvSpPr>
          <p:cNvPr id="139" name="矩形 138">
            <a:extLst xmlns:a="http://schemas.openxmlformats.org/drawingml/2006/main">
              <a:ext uri="{FF2B5EF4-FFF2-40B4-BE49-F238E27FC236}">
                <a16:creationId xmlns:a16="http://schemas.microsoft.com/office/drawing/2014/main" id="{FF510314-522A-4194-990F-A257BF75CD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13501" y="4381450"/>
            <a:ext cx="577820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40" name="矩形 139">
            <a:extLst xmlns:a="http://schemas.openxmlformats.org/drawingml/2006/main">
              <a:ext uri="{FF2B5EF4-FFF2-40B4-BE49-F238E27FC236}">
                <a16:creationId xmlns:a16="http://schemas.microsoft.com/office/drawing/2014/main" id="{1E24B77B-3A37-4046-847C-102B33E3A5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61124" y="4410024"/>
            <a:ext cx="482575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57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高频问题</a:t>
            </a:r>
          </a:p>
        </p:txBody>
      </p:sp>
      <p:sp>
        <p:nvSpPr>
          <p:cNvPr id="141" name="矩形 140">
            <a:extLst xmlns:a="http://schemas.openxmlformats.org/drawingml/2006/main">
              <a:ext uri="{FF2B5EF4-FFF2-40B4-BE49-F238E27FC236}">
                <a16:creationId xmlns:a16="http://schemas.microsoft.com/office/drawing/2014/main" id="{39966D73-A96A-4132-BDF3-828CA96A4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62617" y="4600514"/>
            <a:ext cx="1885852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7620">
            <a:solidFill>
              <a:srgbClr val="CAD8EA"/>
            </a:solidFill>
            <a:prstDash val="solid"/>
          </a:ln>
        </p:spPr>
      </p:sp>
      <p:sp>
        <p:nvSpPr>
          <p:cNvPr id="142" name="矩形 141">
            <a:extLst xmlns:a="http://schemas.openxmlformats.org/drawingml/2006/main">
              <a:ext uri="{FF2B5EF4-FFF2-40B4-BE49-F238E27FC236}">
                <a16:creationId xmlns:a16="http://schemas.microsoft.com/office/drawing/2014/main" id="{39421AFD-AF0E-4FC1-8422-E9E86BB9A1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239" y="4629087"/>
            <a:ext cx="1790607" cy="1142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buNone/>
              <a:defRPr sz="600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持续优化</a:t>
            </a:r>
          </a:p>
        </p:txBody>
      </p:sp>
      <p:sp>
        <p:nvSpPr>
          <p:cNvPr id="143" name="矩形 142">
            <a:extLst xmlns:a="http://schemas.openxmlformats.org/drawingml/2006/main">
              <a:ext uri="{FF2B5EF4-FFF2-40B4-BE49-F238E27FC236}">
                <a16:creationId xmlns:a16="http://schemas.microsoft.com/office/drawing/2014/main" id="{A4E52F0A-0D8C-4C5A-B6DB-71AB18F5C7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19" y="4971970"/>
            <a:ext cx="2190636" cy="19049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1125" b="1">
                <a:solidFill>
                  <a:srgbClr val="103A79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03A79"/>
                </a:solidFill>
                <a:latin typeface="PingFang SC"/>
                <a:ea typeface="PingFang SC"/>
                <a:cs typeface="PingFang SC"/>
              </a:rPr>
              <a:t>这张图想表达的核心逻辑</a:t>
            </a:r>
          </a:p>
        </p:txBody>
      </p:sp>
      <p:sp>
        <p:nvSpPr>
          <p:cNvPr id="144" name="矩形 143">
            <a:extLst xmlns:a="http://schemas.openxmlformats.org/drawingml/2006/main">
              <a:ext uri="{FF2B5EF4-FFF2-40B4-BE49-F238E27FC236}">
                <a16:creationId xmlns:a16="http://schemas.microsoft.com/office/drawing/2014/main" id="{43843594-930B-4441-B708-3A72A79BD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616" y="5067215"/>
            <a:ext cx="8667299" cy="1142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7ED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5" name="矩形 144">
            <a:extLst xmlns:a="http://schemas.openxmlformats.org/drawingml/2006/main">
              <a:ext uri="{FF2B5EF4-FFF2-40B4-BE49-F238E27FC236}">
                <a16:creationId xmlns:a16="http://schemas.microsoft.com/office/drawing/2014/main" id="{5FD44CD7-DD9F-48B7-B640-644CB52DC5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31" y="5238656"/>
            <a:ext cx="2733533" cy="59051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46" name="矩形 145">
            <a:extLst xmlns:a="http://schemas.openxmlformats.org/drawingml/2006/main">
              <a:ext uri="{FF2B5EF4-FFF2-40B4-BE49-F238E27FC236}">
                <a16:creationId xmlns:a16="http://schemas.microsoft.com/office/drawing/2014/main" id="{C4F8ACBF-2E97-4755-8ABF-6C8C1250FF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25" y="5371999"/>
            <a:ext cx="323833" cy="32383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7" name="矩形 146">
            <a:extLst xmlns:a="http://schemas.openxmlformats.org/drawingml/2006/main">
              <a:ext uri="{FF2B5EF4-FFF2-40B4-BE49-F238E27FC236}">
                <a16:creationId xmlns:a16="http://schemas.microsoft.com/office/drawing/2014/main" id="{389EA4E5-E11D-40F0-B9ED-A35BBAD77A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25" y="5419621"/>
            <a:ext cx="323833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A</a:t>
            </a:r>
          </a:p>
        </p:txBody>
      </p:sp>
      <p:sp>
        <p:nvSpPr>
          <p:cNvPr id="148" name="矩形 147">
            <a:extLst xmlns:a="http://schemas.openxmlformats.org/drawingml/2006/main">
              <a:ext uri="{FF2B5EF4-FFF2-40B4-BE49-F238E27FC236}">
                <a16:creationId xmlns:a16="http://schemas.microsoft.com/office/drawing/2014/main" id="{274E0A72-7B8C-43EC-9D2F-C645B32EEA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352" y="5343425"/>
            <a:ext cx="2038244" cy="14286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AI 不是随机推荐品牌</a:t>
            </a:r>
          </a:p>
        </p:txBody>
      </p:sp>
      <p:sp>
        <p:nvSpPr>
          <p:cNvPr id="149" name="矩形 148">
            <a:extLst xmlns:a="http://schemas.openxmlformats.org/drawingml/2006/main">
              <a:ext uri="{FF2B5EF4-FFF2-40B4-BE49-F238E27FC236}">
                <a16:creationId xmlns:a16="http://schemas.microsoft.com/office/drawing/2014/main" id="{CC230D35-6DEA-445E-ACD2-799D4CE347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352" y="5505342"/>
            <a:ext cx="2038244" cy="22858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它更容易引用已有、可信、结构清晰的内容与平台信源。</a:t>
            </a:r>
          </a:p>
        </p:txBody>
      </p:sp>
      <p:sp>
        <p:nvSpPr>
          <p:cNvPr id="150" name="矩形 149">
            <a:extLst xmlns:a="http://schemas.openxmlformats.org/drawingml/2006/main">
              <a:ext uri="{FF2B5EF4-FFF2-40B4-BE49-F238E27FC236}">
                <a16:creationId xmlns:a16="http://schemas.microsoft.com/office/drawing/2014/main" id="{AFD77066-703F-4DF1-99FD-710EFA99ED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0709" y="5238656"/>
            <a:ext cx="2733533" cy="59051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51" name="矩形 150">
            <a:extLst xmlns:a="http://schemas.openxmlformats.org/drawingml/2006/main">
              <a:ext uri="{FF2B5EF4-FFF2-40B4-BE49-F238E27FC236}">
                <a16:creationId xmlns:a16="http://schemas.microsoft.com/office/drawing/2014/main" id="{217BE06B-B7BC-404C-8A5E-C5706BCD36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5003" y="5371999"/>
            <a:ext cx="323833" cy="32383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5BC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2" name="矩形 151">
            <a:extLst xmlns:a="http://schemas.openxmlformats.org/drawingml/2006/main">
              <a:ext uri="{FF2B5EF4-FFF2-40B4-BE49-F238E27FC236}">
                <a16:creationId xmlns:a16="http://schemas.microsoft.com/office/drawing/2014/main" id="{465CD320-5CC7-4AB7-A121-0EF332CCF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5003" y="5419621"/>
            <a:ext cx="323833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B</a:t>
            </a:r>
          </a:p>
        </p:txBody>
      </p:sp>
      <p:sp>
        <p:nvSpPr>
          <p:cNvPr id="153" name="矩形 152">
            <a:extLst xmlns:a="http://schemas.openxmlformats.org/drawingml/2006/main">
              <a:ext uri="{FF2B5EF4-FFF2-40B4-BE49-F238E27FC236}">
                <a16:creationId xmlns:a16="http://schemas.microsoft.com/office/drawing/2014/main" id="{6F5D856B-B8C5-4B7E-B550-94FF9706F0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43130" y="5343425"/>
            <a:ext cx="2038244" cy="14286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155BCB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55BCB"/>
                </a:solidFill>
                <a:latin typeface="PingFang SC"/>
                <a:ea typeface="PingFang SC"/>
                <a:cs typeface="PingFang SC"/>
              </a:rPr>
              <a:t>先监测，再补位</a:t>
            </a:r>
          </a:p>
        </p:txBody>
      </p:sp>
      <p:sp>
        <p:nvSpPr>
          <p:cNvPr id="154" name="矩形 153">
            <a:extLst xmlns:a="http://schemas.openxmlformats.org/drawingml/2006/main">
              <a:ext uri="{FF2B5EF4-FFF2-40B4-BE49-F238E27FC236}">
                <a16:creationId xmlns:a16="http://schemas.microsoft.com/office/drawing/2014/main" id="{2A5F737A-B015-4ADB-885A-43833F0F6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43130" y="5505342"/>
            <a:ext cx="2038244" cy="22858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用问题集和真实采样结果找缺口，避免盲目堆文章。</a:t>
            </a:r>
          </a:p>
        </p:txBody>
      </p:sp>
      <p:sp>
        <p:nvSpPr>
          <p:cNvPr id="155" name="矩形 154">
            <a:extLst xmlns:a="http://schemas.openxmlformats.org/drawingml/2006/main">
              <a:ext uri="{FF2B5EF4-FFF2-40B4-BE49-F238E27FC236}">
                <a16:creationId xmlns:a16="http://schemas.microsoft.com/office/drawing/2014/main" id="{8543DF6B-1B2B-419F-9365-47537FE9F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486" y="5238656"/>
            <a:ext cx="2733533" cy="59051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56" name="矩形 155">
            <a:extLst xmlns:a="http://schemas.openxmlformats.org/drawingml/2006/main">
              <a:ext uri="{FF2B5EF4-FFF2-40B4-BE49-F238E27FC236}">
                <a16:creationId xmlns:a16="http://schemas.microsoft.com/office/drawing/2014/main" id="{1D41F285-C026-4B02-B2E8-96B948D6B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3781" y="5371999"/>
            <a:ext cx="323833" cy="32383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8A3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7" name="矩形 156">
            <a:extLst xmlns:a="http://schemas.openxmlformats.org/drawingml/2006/main">
              <a:ext uri="{FF2B5EF4-FFF2-40B4-BE49-F238E27FC236}">
                <a16:creationId xmlns:a16="http://schemas.microsoft.com/office/drawing/2014/main" id="{08713931-BCB1-4CA2-A35A-1423F6DEAA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3781" y="5419621"/>
            <a:ext cx="323833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C</a:t>
            </a:r>
          </a:p>
        </p:txBody>
      </p:sp>
      <p:sp>
        <p:nvSpPr>
          <p:cNvPr id="158" name="矩形 157">
            <a:extLst xmlns:a="http://schemas.openxmlformats.org/drawingml/2006/main">
              <a:ext uri="{FF2B5EF4-FFF2-40B4-BE49-F238E27FC236}">
                <a16:creationId xmlns:a16="http://schemas.microsoft.com/office/drawing/2014/main" id="{CD4E0A77-CFDF-4BE7-A060-4FBA7F2C4D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1908" y="5343425"/>
            <a:ext cx="2038244" cy="14286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168A3A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168A3A"/>
                </a:solidFill>
                <a:latin typeface="PingFang SC"/>
                <a:ea typeface="PingFang SC"/>
                <a:cs typeface="PingFang SC"/>
              </a:rPr>
              <a:t>省心推把流程串起来</a:t>
            </a:r>
          </a:p>
        </p:txBody>
      </p:sp>
      <p:sp>
        <p:nvSpPr>
          <p:cNvPr id="159" name="矩形 158">
            <a:extLst xmlns:a="http://schemas.openxmlformats.org/drawingml/2006/main">
              <a:ext uri="{FF2B5EF4-FFF2-40B4-BE49-F238E27FC236}">
                <a16:creationId xmlns:a16="http://schemas.microsoft.com/office/drawing/2014/main" id="{7A87AFC2-EF49-4D79-9F34-EB0B2E649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1908" y="5505342"/>
            <a:ext cx="2038244" cy="22858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知识库、模板、发布器、AI 采样和数据追踪形成闭环。</a:t>
            </a:r>
          </a:p>
        </p:txBody>
      </p:sp>
      <p:sp>
        <p:nvSpPr>
          <p:cNvPr id="160" name="矩形 159">
            <a:extLst xmlns:a="http://schemas.openxmlformats.org/drawingml/2006/main">
              <a:ext uri="{FF2B5EF4-FFF2-40B4-BE49-F238E27FC236}">
                <a16:creationId xmlns:a16="http://schemas.microsoft.com/office/drawing/2014/main" id="{3B24EAFC-E1F9-4E04-B57B-60C450C571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48264" y="5238656"/>
            <a:ext cx="2733533" cy="59051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7ED"/>
            </a:solidFill>
            <a:prstDash val="solid"/>
          </a:ln>
        </p:spPr>
      </p:sp>
      <p:sp>
        <p:nvSpPr>
          <p:cNvPr id="161" name="矩形 160">
            <a:extLst xmlns:a="http://schemas.openxmlformats.org/drawingml/2006/main">
              <a:ext uri="{FF2B5EF4-FFF2-40B4-BE49-F238E27FC236}">
                <a16:creationId xmlns:a16="http://schemas.microsoft.com/office/drawing/2014/main" id="{A3A48B84-C837-4AF1-B3C7-90E23FA9E3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62558" y="5371999"/>
            <a:ext cx="323833" cy="32383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46C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2" name="矩形 161">
            <a:extLst xmlns:a="http://schemas.openxmlformats.org/drawingml/2006/main">
              <a:ext uri="{FF2B5EF4-FFF2-40B4-BE49-F238E27FC236}">
                <a16:creationId xmlns:a16="http://schemas.microsoft.com/office/drawing/2014/main" id="{E66CEFB4-1AC5-4AC0-BD59-D14384D56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62558" y="5419621"/>
            <a:ext cx="323833" cy="17144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ctr">
              <a:buNone/>
              <a:defRPr sz="10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D</a:t>
            </a:r>
          </a:p>
        </p:txBody>
      </p:sp>
      <p:sp>
        <p:nvSpPr>
          <p:cNvPr id="163" name="矩形 162">
            <a:extLst xmlns:a="http://schemas.openxmlformats.org/drawingml/2006/main">
              <a:ext uri="{FF2B5EF4-FFF2-40B4-BE49-F238E27FC236}">
                <a16:creationId xmlns:a16="http://schemas.microsoft.com/office/drawing/2014/main" id="{AB72B92A-68CC-479D-B747-45DA9DE0F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00685" y="5343425"/>
            <a:ext cx="2038244" cy="14286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795" b="1">
                <a:solidFill>
                  <a:srgbClr val="6F46C8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6F46C8"/>
                </a:solidFill>
                <a:latin typeface="PingFang SC"/>
                <a:ea typeface="PingFang SC"/>
                <a:cs typeface="PingFang SC"/>
              </a:rPr>
              <a:t>最终目标是进答案系统</a:t>
            </a:r>
          </a:p>
        </p:txBody>
      </p:sp>
      <p:sp>
        <p:nvSpPr>
          <p:cNvPr id="164" name="矩形 163">
            <a:extLst xmlns:a="http://schemas.openxmlformats.org/drawingml/2006/main">
              <a:ext uri="{FF2B5EF4-FFF2-40B4-BE49-F238E27FC236}">
                <a16:creationId xmlns:a16="http://schemas.microsoft.com/office/drawing/2014/main" id="{BB31FC57-718C-4FCD-922E-2FEBAE1C9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00685" y="5505342"/>
            <a:ext cx="2038244" cy="22858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l">
              <a:buNone/>
              <a:defRPr sz="645" b="0">
                <a:solidFill>
                  <a:srgbClr val="101828"/>
                </a:solidFill>
                <a:latin typeface="PingFang SC"/>
                <a:ea typeface="PingFang SC"/>
                <a:cs typeface="PingFang SC"/>
              </a:defRPr>
            </a:pPr>
            <a:r>
              <a:rPr b="0">
                <a:solidFill>
                  <a:srgbClr val="101828"/>
                </a:solidFill>
                <a:latin typeface="PingFang SC"/>
                <a:ea typeface="PingFang SC"/>
                <a:cs typeface="PingFang SC"/>
              </a:rPr>
              <a:t>不是追求更多内容，而是让品牌进入 AI 可引用知识网络。</a:t>
            </a:r>
          </a:p>
        </p:txBody>
      </p:sp>
      <p:sp>
        <p:nvSpPr>
          <p:cNvPr id="166" name="矩形 165">
            <a:extLst xmlns:a="http://schemas.openxmlformats.org/drawingml/2006/main">
              <a:ext uri="{FF2B5EF4-FFF2-40B4-BE49-F238E27FC236}">
                <a16:creationId xmlns:a16="http://schemas.microsoft.com/office/drawing/2014/main" id="{095ABC46-94FE-430F-8809-6939F172D9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41" y="6153008"/>
            <a:ext cx="11848483" cy="552421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469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51" name="图片 16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f7cd4a1e7204915">
            <a:extLst>
              <a:ext uri="{96DAC541-7B7A-43D3-8B79-37D633B846F1}">
                <asvg:svgBlip xmlns:asvg="http://schemas.microsoft.com/office/drawing/2016/SVG/main" r:embed="R363adf2d42f042bb"/>
              </a:ext>
            </a:extLst>
          </a:blip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00029" y="6276827"/>
            <a:ext cx="304784" cy="304784"/>
          </a:xfrm>
          <a:prstGeom xmlns:a="http://schemas.openxmlformats.org/drawingml/2006/main" prst="rect">
            <a:avLst/>
          </a:prstGeom>
        </p:spPr>
      </p:pic>
      <p:sp>
        <p:nvSpPr>
          <p:cNvPr id="168" name="矩形 167">
            <a:extLst xmlns:a="http://schemas.openxmlformats.org/drawingml/2006/main">
              <a:ext uri="{FF2B5EF4-FFF2-40B4-BE49-F238E27FC236}">
                <a16:creationId xmlns:a16="http://schemas.microsoft.com/office/drawing/2014/main" id="{B3C0AE9A-F3E4-4EE1-A599-61D74599A0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254" y="6333974"/>
            <a:ext cx="10457905" cy="22858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19049" tIns="19049" rIns="19049" bIns="19049" anchor="t"/>
          <a:lstStyle xmlns:a="http://schemas.openxmlformats.org/drawingml/2006/main"/>
          <a:p xmlns:a="http://schemas.openxmlformats.org/drawingml/2006/main">
            <a:pPr algn="ctr">
              <a:buNone/>
              <a:defRPr sz="1350" b="1">
                <a:solidFill>
                  <a:srgbClr val="FFFFFF"/>
                </a:solidFill>
                <a:latin typeface="PingFang SC"/>
                <a:ea typeface="PingFang SC"/>
                <a:cs typeface="PingFang SC"/>
              </a:defRPr>
            </a:pPr>
            <a:r>
              <a:rPr b="1">
                <a:solidFill>
                  <a:srgbClr val="FFFFFF"/>
                </a:solidFill>
                <a:latin typeface="PingFang SC"/>
                <a:ea typeface="PingFang SC"/>
                <a:cs typeface="PingFang SC"/>
              </a:rPr>
              <a:t>本质：用更适合 AI 引用的内容、更稳定的发布信源和持续采样反馈，让品牌被模型看见、理解并推荐。</a:t>
            </a:r>
          </a:p>
        </p:txBody>
      </p:sp>
      <p:pic>
        <p:nvPicPr>
          <p:cNvPr id="353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4ea683dfb954e39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49250" y="281940"/>
            <a:ext cx="420953" cy="310896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08260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B6812F0B-F305-4995-A0D7-7D3A4478CD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C7223213-0B84-4C64-96E9-670DEBF167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639BC2DA-69AF-403A-8534-A4F5FA80A5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59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2c7af92273c45ad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A7081408-A9CA-4FDE-A827-DDB1003B57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850A602C-73A5-4E00-8632-EAE38A3E3A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106424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产品总览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05104E63-BE53-4019-B2BF-24A1CFB181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CAC16E48-5069-4A8B-933B-FDAC6E88B4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四大核心能力，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一站式解决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F30E1B94-D244-4495-9DD0-F69E27E70E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4BD949A4-B833-4D3A-A430-41E5587D9F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65960"/>
            <a:ext cx="2542032" cy="274320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Rectangle 11">
            <a:extLst xmlns:a="http://schemas.openxmlformats.org/drawingml/2006/main">
              <a:ext uri="{FF2B5EF4-FFF2-40B4-BE49-F238E27FC236}">
                <a16:creationId xmlns:a16="http://schemas.microsoft.com/office/drawing/2014/main" id="{591AA778-29F1-4DD1-9589-D01D6BB22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65960"/>
            <a:ext cx="2542032" cy="10972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Oval 12">
            <a:extLst xmlns:a="http://schemas.openxmlformats.org/drawingml/2006/main">
              <a:ext uri="{FF2B5EF4-FFF2-40B4-BE49-F238E27FC236}">
                <a16:creationId xmlns:a16="http://schemas.microsoft.com/office/drawing/2014/main" id="{10883E62-7FCE-4664-81A8-9192C6E16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" y="2331720"/>
            <a:ext cx="621792" cy="62179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5" name="TextBox 14">
            <a:extLst xmlns:a="http://schemas.openxmlformats.org/drawingml/2006/main">
              <a:ext uri="{FF2B5EF4-FFF2-40B4-BE49-F238E27FC236}">
                <a16:creationId xmlns:a16="http://schemas.microsoft.com/office/drawing/2014/main" id="{63F82E93-02B3-44D5-B22B-24C8CF4A7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" y="3182112"/>
            <a:ext cx="1993392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6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内容创作</a:t>
            </a:r>
          </a:p>
        </p:txBody>
      </p:sp>
      <p:sp>
        <p:nvSpPr>
          <p:cNvPr id="16" name="TextBox 15">
            <a:extLst xmlns:a="http://schemas.openxmlformats.org/drawingml/2006/main">
              <a:ext uri="{FF2B5EF4-FFF2-40B4-BE49-F238E27FC236}">
                <a16:creationId xmlns:a16="http://schemas.microsoft.com/office/drawing/2014/main" id="{71B32697-6465-45E2-940C-B09416E689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" y="3730752"/>
            <a:ext cx="1993392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基于品牌知识库，规模化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产出「懂您品牌」的内容</a:t>
            </a:r>
          </a:p>
        </p:txBody>
      </p:sp>
      <p:sp>
        <p:nvSpPr>
          <p:cNvPr id="17" name="Rounded Rectangle 16">
            <a:extLst xmlns:a="http://schemas.openxmlformats.org/drawingml/2006/main">
              <a:ext uri="{FF2B5EF4-FFF2-40B4-BE49-F238E27FC236}">
                <a16:creationId xmlns:a16="http://schemas.microsoft.com/office/drawing/2014/main" id="{E6DCBCE7-C258-4A3D-838E-907E2E191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3864" y="1965960"/>
            <a:ext cx="2542032" cy="274320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Rectangle 17">
            <a:extLst xmlns:a="http://schemas.openxmlformats.org/drawingml/2006/main">
              <a:ext uri="{FF2B5EF4-FFF2-40B4-BE49-F238E27FC236}">
                <a16:creationId xmlns:a16="http://schemas.microsoft.com/office/drawing/2014/main" id="{BD9B25F0-BB90-4A82-95BE-964ADFBC1E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3864" y="1965960"/>
            <a:ext cx="2542032" cy="10972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9" name="Oval 18">
            <a:extLst xmlns:a="http://schemas.openxmlformats.org/drawingml/2006/main">
              <a:ext uri="{FF2B5EF4-FFF2-40B4-BE49-F238E27FC236}">
                <a16:creationId xmlns:a16="http://schemas.microsoft.com/office/drawing/2014/main" id="{5A9E2EDC-79D8-45F0-A1A8-389D704D8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58184" y="2331720"/>
            <a:ext cx="621792" cy="62179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CE7F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1" name="TextBox 20">
            <a:extLst xmlns:a="http://schemas.openxmlformats.org/drawingml/2006/main">
              <a:ext uri="{FF2B5EF4-FFF2-40B4-BE49-F238E27FC236}">
                <a16:creationId xmlns:a16="http://schemas.microsoft.com/office/drawing/2014/main" id="{CD8400C4-05BC-4F11-9FD5-365054D49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58184" y="3182112"/>
            <a:ext cx="1993392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6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多平台一键分发</a:t>
            </a:r>
          </a:p>
        </p:txBody>
      </p:sp>
      <p:sp>
        <p:nvSpPr>
          <p:cNvPr id="22" name="TextBox 21">
            <a:extLst xmlns:a="http://schemas.openxmlformats.org/drawingml/2006/main">
              <a:ext uri="{FF2B5EF4-FFF2-40B4-BE49-F238E27FC236}">
                <a16:creationId xmlns:a16="http://schemas.microsoft.com/office/drawing/2014/main" id="{104045A1-C08E-42A1-B7A5-A5A6FDD97E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58184" y="3730752"/>
            <a:ext cx="1993392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13 大媒体平台 + 企业官网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一篇内容全网铺开</a:t>
            </a:r>
          </a:p>
        </p:txBody>
      </p:sp>
      <p:sp>
        <p:nvSpPr>
          <p:cNvPr id="23" name="Rounded Rectangle 22">
            <a:extLst xmlns:a="http://schemas.openxmlformats.org/drawingml/2006/main">
              <a:ext uri="{FF2B5EF4-FFF2-40B4-BE49-F238E27FC236}">
                <a16:creationId xmlns:a16="http://schemas.microsoft.com/office/drawing/2014/main" id="{60889943-C34D-4DC0-966A-D07EAD7674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44768" y="1965960"/>
            <a:ext cx="2542032" cy="274320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4" name="Rectangle 23">
            <a:extLst xmlns:a="http://schemas.openxmlformats.org/drawingml/2006/main">
              <a:ext uri="{FF2B5EF4-FFF2-40B4-BE49-F238E27FC236}">
                <a16:creationId xmlns:a16="http://schemas.microsoft.com/office/drawing/2014/main" id="{E4D46AD9-4EF6-447A-8C92-435E153F14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44768" y="1965960"/>
            <a:ext cx="2542032" cy="10972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6BE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5" name="Oval 24">
            <a:extLst xmlns:a="http://schemas.openxmlformats.org/drawingml/2006/main">
              <a:ext uri="{FF2B5EF4-FFF2-40B4-BE49-F238E27FC236}">
                <a16:creationId xmlns:a16="http://schemas.microsoft.com/office/drawing/2014/main" id="{A86A0A1C-CA00-44A5-951D-DAE9EBF79D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088" y="2331720"/>
            <a:ext cx="621792" cy="62179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7EE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7" name="TextBox 26">
            <a:extLst xmlns:a="http://schemas.openxmlformats.org/drawingml/2006/main">
              <a:ext uri="{FF2B5EF4-FFF2-40B4-BE49-F238E27FC236}">
                <a16:creationId xmlns:a16="http://schemas.microsoft.com/office/drawing/2014/main" id="{D1E3FDEA-77BE-40BF-9368-9DB6DC560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088" y="3182112"/>
            <a:ext cx="1993392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6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可见度监测</a:t>
            </a: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39B2C1DD-6F40-41B3-B371-CDD0ED6F76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088" y="3730752"/>
            <a:ext cx="1993392" cy="8686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6 大 AI 平台持续追踪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提及、排名与引用来源</a:t>
            </a:r>
          </a:p>
        </p:txBody>
      </p:sp>
      <p:sp>
        <p:nvSpPr>
          <p:cNvPr id="29" name="Rounded Rectangle 28">
            <a:extLst xmlns:a="http://schemas.openxmlformats.org/drawingml/2006/main">
              <a:ext uri="{FF2B5EF4-FFF2-40B4-BE49-F238E27FC236}">
                <a16:creationId xmlns:a16="http://schemas.microsoft.com/office/drawing/2014/main" id="{662732AD-9D9F-4B70-B1B5-12E3099DB3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5672" y="1965960"/>
            <a:ext cx="2542032" cy="274320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0" name="Rectangle 29">
            <a:extLst xmlns:a="http://schemas.openxmlformats.org/drawingml/2006/main">
              <a:ext uri="{FF2B5EF4-FFF2-40B4-BE49-F238E27FC236}">
                <a16:creationId xmlns:a16="http://schemas.microsoft.com/office/drawing/2014/main" id="{5C17B5D4-747E-4919-A76A-F2A263849B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5672" y="1965960"/>
            <a:ext cx="2542032" cy="10972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59E0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1" name="Oval 30">
            <a:extLst xmlns:a="http://schemas.openxmlformats.org/drawingml/2006/main">
              <a:ext uri="{FF2B5EF4-FFF2-40B4-BE49-F238E27FC236}">
                <a16:creationId xmlns:a16="http://schemas.microsoft.com/office/drawing/2014/main" id="{6B2EF2BD-B3B2-4587-A8CE-E2948AF0CD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79992" y="2331720"/>
            <a:ext cx="621792" cy="62179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DF2D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3" name="TextBox 32">
            <a:extLst xmlns:a="http://schemas.openxmlformats.org/drawingml/2006/main">
              <a:ext uri="{FF2B5EF4-FFF2-40B4-BE49-F238E27FC236}">
                <a16:creationId xmlns:a16="http://schemas.microsoft.com/office/drawing/2014/main" id="{9A7F5C96-6E55-441B-8A68-B8D83E157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79992" y="3182112"/>
            <a:ext cx="1993392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6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智能体协作</a:t>
            </a:r>
          </a:p>
        </p:txBody>
      </p:sp>
      <p:sp>
        <p:nvSpPr>
          <p:cNvPr id="34" name="TextBox 33">
            <a:extLst xmlns:a="http://schemas.openxmlformats.org/drawingml/2006/main">
              <a:ext uri="{FF2B5EF4-FFF2-40B4-BE49-F238E27FC236}">
                <a16:creationId xmlns:a16="http://schemas.microsoft.com/office/drawing/2014/main" id="{AB7BD1DA-E2A9-43C3-BE74-24802A10E1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79992" y="3730752"/>
            <a:ext cx="1993392" cy="497205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下达任务</a:t>
            </a:r>
          </a:p>
          <a:p xmlns:a="http://schemas.openxmlformats.org/drawingml/2006/main">
            <a:pPr algn="l">
              <a:lnSpc>
                <a:spcPct val="13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智能体全流程代办</a:t>
            </a:r>
          </a:p>
        </p:txBody>
      </p:sp>
      <p:sp>
        <p:nvSpPr>
          <p:cNvPr id="35" name="Rounded Rectangle 34">
            <a:extLst xmlns:a="http://schemas.openxmlformats.org/drawingml/2006/main">
              <a:ext uri="{FF2B5EF4-FFF2-40B4-BE49-F238E27FC236}">
                <a16:creationId xmlns:a16="http://schemas.microsoft.com/office/drawing/2014/main" id="{DA2D4C79-694E-49AA-8AA9-DBE39BEDEA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257800"/>
            <a:ext cx="10545775" cy="77724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6F154188-ECE3-4E58-B354-D536D3D081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257800"/>
            <a:ext cx="10545775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4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完整闭环：</a:t>
            </a:r>
            <a:r>
              <a:rPr sz="1500" b="1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内容生产</a:t>
            </a:r>
            <a:r>
              <a:rPr sz="14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  →  </a:t>
            </a:r>
            <a:r>
              <a:rPr sz="1500" b="1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全网分发</a:t>
            </a:r>
            <a:r>
              <a:rPr sz="14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  →  </a:t>
            </a:r>
            <a:r>
              <a:rPr sz="1500" b="1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AI 监测</a:t>
            </a:r>
            <a:r>
              <a:rPr sz="14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  →  </a:t>
            </a:r>
            <a:r>
              <a:rPr sz="1500" b="1">
                <a:solidFill>
                  <a:srgbClr val="FF7EC2"/>
                </a:solidFill>
                <a:latin typeface="Source Han Sans"/>
                <a:ea typeface="Source Han Sans"/>
                <a:cs typeface="Source Han Sans"/>
              </a:rPr>
              <a:t>持续优化</a:t>
            </a:r>
          </a:p>
        </p:txBody>
      </p:sp>
      <p:sp>
        <p:nvSpPr>
          <p:cNvPr id="37" name="TextBox 36">
            <a:extLst xmlns:a="http://schemas.openxmlformats.org/drawingml/2006/main">
              <a:ext uri="{FF2B5EF4-FFF2-40B4-BE49-F238E27FC236}">
                <a16:creationId xmlns:a16="http://schemas.microsoft.com/office/drawing/2014/main" id="{1C65DF6B-6F44-4E33-A27A-A3001120B7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06BC3E94-06CE-4976-B2E2-514C9C7E3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06</a:t>
            </a:r>
          </a:p>
        </p:txBody>
      </p:sp>
      <p:sp>
        <p:nvSpPr>
          <p:cNvPr id="39" name="Freeform 38">
            <a:extLst xmlns:a="http://schemas.openxmlformats.org/drawingml/2006/main">
              <a:ext uri="{FF2B5EF4-FFF2-40B4-BE49-F238E27FC236}">
                <a16:creationId xmlns:a16="http://schemas.microsoft.com/office/drawing/2014/main" id="{C25A5A0E-454F-47E2-ABAF-C19DEB1B37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14077" y="2648517"/>
            <a:ext cx="130689" cy="130689"/>
          </a:xfrm>
          <a:custGeom xmlns:a="http://schemas.openxmlformats.org/drawingml/2006/main">
            <a:rect l="l" t="t" r="r" b="b"/>
            <a:pathLst>
              <a:path w="130689" h="130689">
                <a:moveTo>
                  <a:pt x="46920" y="126517"/>
                </a:moveTo>
                <a:lnTo>
                  <a:pt x="42298" y="129605"/>
                </a:lnTo>
                <a:lnTo>
                  <a:pt x="36846" y="130689"/>
                </a:lnTo>
                <a:lnTo>
                  <a:pt x="31394" y="129605"/>
                </a:lnTo>
                <a:lnTo>
                  <a:pt x="26772" y="126517"/>
                </a:lnTo>
                <a:lnTo>
                  <a:pt x="4172" y="103918"/>
                </a:lnTo>
                <a:lnTo>
                  <a:pt x="1085" y="99296"/>
                </a:lnTo>
                <a:lnTo>
                  <a:pt x="0" y="93844"/>
                </a:lnTo>
                <a:lnTo>
                  <a:pt x="1085" y="88392"/>
                </a:lnTo>
                <a:lnTo>
                  <a:pt x="4172" y="83769"/>
                </a:lnTo>
                <a:lnTo>
                  <a:pt x="83769" y="4172"/>
                </a:lnTo>
                <a:lnTo>
                  <a:pt x="88392" y="1085"/>
                </a:lnTo>
                <a:lnTo>
                  <a:pt x="93844" y="0"/>
                </a:lnTo>
                <a:lnTo>
                  <a:pt x="99296" y="1085"/>
                </a:lnTo>
                <a:lnTo>
                  <a:pt x="103918" y="4172"/>
                </a:lnTo>
                <a:lnTo>
                  <a:pt x="126517" y="26772"/>
                </a:lnTo>
                <a:lnTo>
                  <a:pt x="129605" y="31394"/>
                </a:lnTo>
                <a:lnTo>
                  <a:pt x="130689" y="36846"/>
                </a:lnTo>
                <a:lnTo>
                  <a:pt x="129605" y="42298"/>
                </a:lnTo>
                <a:lnTo>
                  <a:pt x="126517" y="46920"/>
                </a:lnTo>
                <a:moveTo>
                  <a:pt x="126517" y="46920"/>
                </a:moveTo>
                <a:lnTo>
                  <a:pt x="46920" y="126517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0" name="Freeform 39">
            <a:extLst xmlns:a="http://schemas.openxmlformats.org/drawingml/2006/main">
              <a:ext uri="{FF2B5EF4-FFF2-40B4-BE49-F238E27FC236}">
                <a16:creationId xmlns:a16="http://schemas.microsoft.com/office/drawing/2014/main" id="{2ECD9E92-3344-4F70-8274-113626BF6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6080" y="2500520"/>
            <a:ext cx="227591" cy="227591"/>
          </a:xfrm>
          <a:custGeom xmlns:a="http://schemas.openxmlformats.org/drawingml/2006/main">
            <a:rect l="l" t="t" r="r" b="b"/>
            <a:pathLst>
              <a:path w="227591" h="227591">
                <a:moveTo>
                  <a:pt x="227591" y="156344"/>
                </a:moveTo>
                <a:lnTo>
                  <a:pt x="207998" y="58394"/>
                </a:lnTo>
                <a:lnTo>
                  <a:pt x="206655" y="54589"/>
                </a:lnTo>
                <a:lnTo>
                  <a:pt x="204298" y="51313"/>
                </a:lnTo>
                <a:lnTo>
                  <a:pt x="201118" y="48829"/>
                </a:lnTo>
                <a:lnTo>
                  <a:pt x="197368" y="47337"/>
                </a:lnTo>
                <a:moveTo>
                  <a:pt x="197368" y="47337"/>
                </a:moveTo>
                <a:lnTo>
                  <a:pt x="17199" y="0"/>
                </a:lnTo>
                <a:lnTo>
                  <a:pt x="9994" y="133"/>
                </a:lnTo>
                <a:lnTo>
                  <a:pt x="3775" y="3775"/>
                </a:lnTo>
                <a:lnTo>
                  <a:pt x="133" y="9994"/>
                </a:lnTo>
                <a:lnTo>
                  <a:pt x="0" y="17199"/>
                </a:lnTo>
                <a:lnTo>
                  <a:pt x="47337" y="197368"/>
                </a:lnTo>
                <a:lnTo>
                  <a:pt x="48829" y="201118"/>
                </a:lnTo>
                <a:lnTo>
                  <a:pt x="51313" y="204298"/>
                </a:lnTo>
                <a:lnTo>
                  <a:pt x="54589" y="206655"/>
                </a:lnTo>
                <a:lnTo>
                  <a:pt x="58394" y="207998"/>
                </a:lnTo>
                <a:lnTo>
                  <a:pt x="156344" y="227591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1" name="Freeform 40">
            <a:extLst xmlns:a="http://schemas.openxmlformats.org/drawingml/2006/main">
              <a:ext uri="{FF2B5EF4-FFF2-40B4-BE49-F238E27FC236}">
                <a16:creationId xmlns:a16="http://schemas.microsoft.com/office/drawing/2014/main" id="{90D06779-246A-435E-9BE4-B521151EB8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9956" y="2504396"/>
            <a:ext cx="103821" cy="103821"/>
          </a:xfrm>
          <a:custGeom xmlns:a="http://schemas.openxmlformats.org/drawingml/2006/main">
            <a:rect l="l" t="t" r="r" b="b"/>
            <a:pathLst>
              <a:path w="103821" h="103821">
                <a:moveTo>
                  <a:pt x="0" y="0"/>
                </a:moveTo>
                <a:lnTo>
                  <a:pt x="103821" y="103821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2" name="Oval 41">
            <a:extLst xmlns:a="http://schemas.openxmlformats.org/drawingml/2006/main">
              <a:ext uri="{FF2B5EF4-FFF2-40B4-BE49-F238E27FC236}">
                <a16:creationId xmlns:a16="http://schemas.microsoft.com/office/drawing/2014/main" id="{C007BD10-A94A-41AF-B044-74BDB639A5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65427" y="2599867"/>
            <a:ext cx="56997" cy="56997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4" name="Freeform 13">
            <a:extLst xmlns:a="http://schemas.openxmlformats.org/drawingml/2006/main">
              <a:ext uri="{FF2B5EF4-FFF2-40B4-BE49-F238E27FC236}">
                <a16:creationId xmlns:a16="http://schemas.microsoft.com/office/drawing/2014/main" id="{6E53CB0B-9548-4E20-8DF3-04CEAAC156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69079" y="2656864"/>
            <a:ext cx="62768" cy="99746"/>
          </a:xfrm>
          <a:custGeom xmlns:a="http://schemas.openxmlformats.org/drawingml/2006/main">
            <a:rect l="l" t="t" r="r" b="b"/>
            <a:pathLst>
              <a:path w="62768" h="99746">
                <a:moveTo>
                  <a:pt x="0" y="28499"/>
                </a:moveTo>
                <a:lnTo>
                  <a:pt x="0" y="99746"/>
                </a:lnTo>
                <a:lnTo>
                  <a:pt x="23316" y="93245"/>
                </a:lnTo>
                <a:lnTo>
                  <a:pt x="56998" y="71247"/>
                </a:lnTo>
                <a:lnTo>
                  <a:pt x="62768" y="26967"/>
                </a:lnTo>
                <a:lnTo>
                  <a:pt x="56998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3" name="Freeform 42">
            <a:extLst xmlns:a="http://schemas.openxmlformats.org/drawingml/2006/main">
              <a:ext uri="{FF2B5EF4-FFF2-40B4-BE49-F238E27FC236}">
                <a16:creationId xmlns:a16="http://schemas.microsoft.com/office/drawing/2014/main" id="{30C16812-2F8D-40C3-A12E-0AB853C8A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3710" y="2699442"/>
            <a:ext cx="71247" cy="78542"/>
          </a:xfrm>
          <a:custGeom xmlns:a="http://schemas.openxmlformats.org/drawingml/2006/main">
            <a:rect l="l" t="t" r="r" b="b"/>
            <a:pathLst>
              <a:path w="71247" h="78542">
                <a:moveTo>
                  <a:pt x="28499" y="7295"/>
                </a:moveTo>
                <a:lnTo>
                  <a:pt x="6234" y="49651"/>
                </a:lnTo>
                <a:lnTo>
                  <a:pt x="0" y="78542"/>
                </a:lnTo>
                <a:lnTo>
                  <a:pt x="28891" y="72308"/>
                </a:lnTo>
                <a:lnTo>
                  <a:pt x="71247" y="50043"/>
                </a:lnTo>
                <a:lnTo>
                  <a:pt x="69964" y="8578"/>
                </a:lnTo>
                <a:lnTo>
                  <a:pt x="60514" y="2395"/>
                </a:lnTo>
                <a:lnTo>
                  <a:pt x="49477" y="0"/>
                </a:lnTo>
                <a:lnTo>
                  <a:pt x="38314" y="1709"/>
                </a:lnTo>
                <a:lnTo>
                  <a:pt x="28499" y="7295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4" name="Freeform 43">
            <a:extLst xmlns:a="http://schemas.openxmlformats.org/drawingml/2006/main">
              <a:ext uri="{FF2B5EF4-FFF2-40B4-BE49-F238E27FC236}">
                <a16:creationId xmlns:a16="http://schemas.microsoft.com/office/drawing/2014/main" id="{572C0695-B1A0-4D71-AA3C-21FD56B69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26331" y="2500121"/>
            <a:ext cx="185242" cy="185242"/>
          </a:xfrm>
          <a:custGeom xmlns:a="http://schemas.openxmlformats.org/drawingml/2006/main">
            <a:rect l="l" t="t" r="r" b="b"/>
            <a:pathLst>
              <a:path w="185242" h="185242">
                <a:moveTo>
                  <a:pt x="0" y="142494"/>
                </a:moveTo>
                <a:lnTo>
                  <a:pt x="4782" y="130795"/>
                </a:lnTo>
                <a:lnTo>
                  <a:pt x="10032" y="119299"/>
                </a:lnTo>
                <a:lnTo>
                  <a:pt x="15741" y="108024"/>
                </a:lnTo>
                <a:lnTo>
                  <a:pt x="21900" y="96988"/>
                </a:lnTo>
                <a:lnTo>
                  <a:pt x="28499" y="86209"/>
                </a:lnTo>
                <a:moveTo>
                  <a:pt x="28499" y="86209"/>
                </a:moveTo>
                <a:lnTo>
                  <a:pt x="35981" y="75160"/>
                </a:lnTo>
                <a:lnTo>
                  <a:pt x="44246" y="64685"/>
                </a:lnTo>
                <a:lnTo>
                  <a:pt x="53250" y="54837"/>
                </a:lnTo>
                <a:lnTo>
                  <a:pt x="62947" y="45670"/>
                </a:lnTo>
                <a:lnTo>
                  <a:pt x="73283" y="37232"/>
                </a:lnTo>
                <a:lnTo>
                  <a:pt x="84206" y="29566"/>
                </a:lnTo>
                <a:lnTo>
                  <a:pt x="95656" y="22715"/>
                </a:lnTo>
                <a:lnTo>
                  <a:pt x="107574" y="16714"/>
                </a:lnTo>
                <a:lnTo>
                  <a:pt x="119896" y="11594"/>
                </a:lnTo>
                <a:lnTo>
                  <a:pt x="132558" y="7384"/>
                </a:lnTo>
                <a:lnTo>
                  <a:pt x="145493" y="4104"/>
                </a:lnTo>
                <a:lnTo>
                  <a:pt x="158631" y="1773"/>
                </a:lnTo>
                <a:lnTo>
                  <a:pt x="171904" y="403"/>
                </a:lnTo>
                <a:lnTo>
                  <a:pt x="185242" y="0"/>
                </a:lnTo>
                <a:moveTo>
                  <a:pt x="185242" y="0"/>
                </a:moveTo>
                <a:lnTo>
                  <a:pt x="170387" y="74204"/>
                </a:lnTo>
                <a:lnTo>
                  <a:pt x="99746" y="156743"/>
                </a:lnTo>
                <a:lnTo>
                  <a:pt x="88820" y="163346"/>
                </a:lnTo>
                <a:lnTo>
                  <a:pt x="77640" y="169507"/>
                </a:lnTo>
                <a:lnTo>
                  <a:pt x="66222" y="175216"/>
                </a:lnTo>
                <a:lnTo>
                  <a:pt x="54585" y="180464"/>
                </a:lnTo>
                <a:lnTo>
                  <a:pt x="42748" y="185242"/>
                </a:lnTo>
                <a:moveTo>
                  <a:pt x="42748" y="185242"/>
                </a:moveTo>
                <a:lnTo>
                  <a:pt x="0" y="142494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5" name="Freeform 44">
            <a:extLst xmlns:a="http://schemas.openxmlformats.org/drawingml/2006/main">
              <a:ext uri="{FF2B5EF4-FFF2-40B4-BE49-F238E27FC236}">
                <a16:creationId xmlns:a16="http://schemas.microsoft.com/office/drawing/2014/main" id="{4B29042D-DB20-46E0-A78E-84489ABD29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55084" y="2580203"/>
            <a:ext cx="99746" cy="62412"/>
          </a:xfrm>
          <a:custGeom xmlns:a="http://schemas.openxmlformats.org/drawingml/2006/main">
            <a:rect l="l" t="t" r="r" b="b"/>
            <a:pathLst>
              <a:path w="99746" h="62412">
                <a:moveTo>
                  <a:pt x="71247" y="62412"/>
                </a:moveTo>
                <a:lnTo>
                  <a:pt x="0" y="62412"/>
                </a:lnTo>
                <a:lnTo>
                  <a:pt x="6501" y="39096"/>
                </a:lnTo>
                <a:lnTo>
                  <a:pt x="28499" y="5415"/>
                </a:lnTo>
                <a:lnTo>
                  <a:pt x="72779" y="0"/>
                </a:lnTo>
                <a:lnTo>
                  <a:pt x="99746" y="6127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0" name="Freeform 19">
            <a:extLst xmlns:a="http://schemas.openxmlformats.org/drawingml/2006/main">
              <a:ext uri="{FF2B5EF4-FFF2-40B4-BE49-F238E27FC236}">
                <a16:creationId xmlns:a16="http://schemas.microsoft.com/office/drawing/2014/main" id="{AD1AF608-69FA-47F9-BA4B-3BC211C45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90500" y="2582212"/>
            <a:ext cx="24990" cy="120806"/>
          </a:xfrm>
          <a:custGeom xmlns:a="http://schemas.openxmlformats.org/drawingml/2006/main">
            <a:rect l="l" t="t" r="r" b="b"/>
            <a:pathLst>
              <a:path w="24990" h="120806">
                <a:moveTo>
                  <a:pt x="0" y="0"/>
                </a:moveTo>
                <a:lnTo>
                  <a:pt x="8696" y="10197"/>
                </a:lnTo>
                <a:lnTo>
                  <a:pt x="15691" y="21628"/>
                </a:lnTo>
                <a:lnTo>
                  <a:pt x="20814" y="34011"/>
                </a:lnTo>
                <a:lnTo>
                  <a:pt x="23939" y="47043"/>
                </a:lnTo>
                <a:lnTo>
                  <a:pt x="24990" y="60403"/>
                </a:lnTo>
                <a:lnTo>
                  <a:pt x="23939" y="73763"/>
                </a:lnTo>
                <a:lnTo>
                  <a:pt x="20814" y="86795"/>
                </a:lnTo>
                <a:lnTo>
                  <a:pt x="15691" y="99178"/>
                </a:lnTo>
                <a:lnTo>
                  <a:pt x="8696" y="110609"/>
                </a:lnTo>
                <a:lnTo>
                  <a:pt x="0" y="120806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6" name="Freeform 45">
            <a:extLst xmlns:a="http://schemas.openxmlformats.org/drawingml/2006/main">
              <a:ext uri="{FF2B5EF4-FFF2-40B4-BE49-F238E27FC236}">
                <a16:creationId xmlns:a16="http://schemas.microsoft.com/office/drawing/2014/main" id="{8A68FB34-F600-46A0-B482-038743F29A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0797" y="2541915"/>
            <a:ext cx="41678" cy="201400"/>
          </a:xfrm>
          <a:custGeom xmlns:a="http://schemas.openxmlformats.org/drawingml/2006/main">
            <a:rect l="l" t="t" r="r" b="b"/>
            <a:pathLst>
              <a:path w="41678" h="201400">
                <a:moveTo>
                  <a:pt x="0" y="0"/>
                </a:moveTo>
                <a:lnTo>
                  <a:pt x="9379" y="10358"/>
                </a:lnTo>
                <a:lnTo>
                  <a:pt x="17697" y="21586"/>
                </a:lnTo>
                <a:lnTo>
                  <a:pt x="24877" y="33574"/>
                </a:lnTo>
                <a:lnTo>
                  <a:pt x="30847" y="46208"/>
                </a:lnTo>
                <a:lnTo>
                  <a:pt x="35551" y="59366"/>
                </a:lnTo>
                <a:lnTo>
                  <a:pt x="38944" y="72921"/>
                </a:lnTo>
                <a:lnTo>
                  <a:pt x="40993" y="86743"/>
                </a:lnTo>
                <a:lnTo>
                  <a:pt x="41678" y="100700"/>
                </a:lnTo>
                <a:lnTo>
                  <a:pt x="40993" y="114657"/>
                </a:lnTo>
                <a:lnTo>
                  <a:pt x="38944" y="128479"/>
                </a:lnTo>
                <a:lnTo>
                  <a:pt x="35551" y="142034"/>
                </a:lnTo>
                <a:lnTo>
                  <a:pt x="30847" y="155192"/>
                </a:lnTo>
                <a:lnTo>
                  <a:pt x="24877" y="167826"/>
                </a:lnTo>
                <a:lnTo>
                  <a:pt x="17697" y="179814"/>
                </a:lnTo>
                <a:lnTo>
                  <a:pt x="9379" y="191042"/>
                </a:lnTo>
                <a:lnTo>
                  <a:pt x="0" y="20140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7" name="Freeform 46">
            <a:extLst xmlns:a="http://schemas.openxmlformats.org/drawingml/2006/main">
              <a:ext uri="{FF2B5EF4-FFF2-40B4-BE49-F238E27FC236}">
                <a16:creationId xmlns:a16="http://schemas.microsoft.com/office/drawing/2014/main" id="{B3FF8DB4-138D-459F-A084-DFB14DBF99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87491" y="2541915"/>
            <a:ext cx="41678" cy="201400"/>
          </a:xfrm>
          <a:custGeom xmlns:a="http://schemas.openxmlformats.org/drawingml/2006/main">
            <a:rect l="l" t="t" r="r" b="b"/>
            <a:pathLst>
              <a:path w="41678" h="201400">
                <a:moveTo>
                  <a:pt x="41678" y="201400"/>
                </a:moveTo>
                <a:lnTo>
                  <a:pt x="32299" y="191042"/>
                </a:lnTo>
                <a:lnTo>
                  <a:pt x="23981" y="179814"/>
                </a:lnTo>
                <a:lnTo>
                  <a:pt x="16801" y="167826"/>
                </a:lnTo>
                <a:lnTo>
                  <a:pt x="10831" y="155192"/>
                </a:lnTo>
                <a:lnTo>
                  <a:pt x="6127" y="142034"/>
                </a:lnTo>
                <a:lnTo>
                  <a:pt x="2734" y="128479"/>
                </a:lnTo>
                <a:lnTo>
                  <a:pt x="685" y="114657"/>
                </a:lnTo>
                <a:lnTo>
                  <a:pt x="0" y="100700"/>
                </a:lnTo>
                <a:lnTo>
                  <a:pt x="685" y="86743"/>
                </a:lnTo>
                <a:lnTo>
                  <a:pt x="2734" y="72921"/>
                </a:lnTo>
                <a:lnTo>
                  <a:pt x="6127" y="59366"/>
                </a:lnTo>
                <a:lnTo>
                  <a:pt x="10831" y="46208"/>
                </a:lnTo>
                <a:lnTo>
                  <a:pt x="16801" y="33574"/>
                </a:lnTo>
                <a:lnTo>
                  <a:pt x="23981" y="21586"/>
                </a:lnTo>
                <a:lnTo>
                  <a:pt x="32299" y="10358"/>
                </a:lnTo>
                <a:lnTo>
                  <a:pt x="41678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8" name="Freeform 47">
            <a:extLst xmlns:a="http://schemas.openxmlformats.org/drawingml/2006/main">
              <a:ext uri="{FF2B5EF4-FFF2-40B4-BE49-F238E27FC236}">
                <a16:creationId xmlns:a16="http://schemas.microsoft.com/office/drawing/2014/main" id="{00F33766-3C8C-4836-AB10-03DAB977A7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4476" y="2582212"/>
            <a:ext cx="24990" cy="120806"/>
          </a:xfrm>
          <a:custGeom xmlns:a="http://schemas.openxmlformats.org/drawingml/2006/main">
            <a:rect l="l" t="t" r="r" b="b"/>
            <a:pathLst>
              <a:path w="24990" h="120806">
                <a:moveTo>
                  <a:pt x="24990" y="120806"/>
                </a:moveTo>
                <a:lnTo>
                  <a:pt x="16294" y="110609"/>
                </a:lnTo>
                <a:lnTo>
                  <a:pt x="9299" y="99178"/>
                </a:lnTo>
                <a:lnTo>
                  <a:pt x="4176" y="86795"/>
                </a:lnTo>
                <a:lnTo>
                  <a:pt x="1051" y="73763"/>
                </a:lnTo>
                <a:lnTo>
                  <a:pt x="0" y="60403"/>
                </a:lnTo>
                <a:lnTo>
                  <a:pt x="1051" y="47043"/>
                </a:lnTo>
                <a:lnTo>
                  <a:pt x="4176" y="34011"/>
                </a:lnTo>
                <a:lnTo>
                  <a:pt x="9299" y="21628"/>
                </a:lnTo>
                <a:lnTo>
                  <a:pt x="16294" y="10197"/>
                </a:lnTo>
                <a:lnTo>
                  <a:pt x="24990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9" name="Oval 48">
            <a:extLst xmlns:a="http://schemas.openxmlformats.org/drawingml/2006/main">
              <a:ext uri="{FF2B5EF4-FFF2-40B4-BE49-F238E27FC236}">
                <a16:creationId xmlns:a16="http://schemas.microsoft.com/office/drawing/2014/main" id="{491AFBCD-CD79-4665-A30F-A4BBA1F09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1484" y="2614116"/>
            <a:ext cx="56997" cy="56997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6" name="Freeform 25">
            <a:extLst xmlns:a="http://schemas.openxmlformats.org/drawingml/2006/main">
              <a:ext uri="{FF2B5EF4-FFF2-40B4-BE49-F238E27FC236}">
                <a16:creationId xmlns:a16="http://schemas.microsoft.com/office/drawing/2014/main" id="{470E1513-DAA3-4180-A152-139DC43D26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3890" y="2528620"/>
            <a:ext cx="56997" cy="56998"/>
          </a:xfrm>
          <a:custGeom xmlns:a="http://schemas.openxmlformats.org/drawingml/2006/main">
            <a:rect l="l" t="t" r="r" b="b"/>
            <a:pathLst>
              <a:path w="56997" h="56998">
                <a:moveTo>
                  <a:pt x="56997" y="56998"/>
                </a:moveTo>
                <a:lnTo>
                  <a:pt x="56997" y="0"/>
                </a:ln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0" name="Rounded Rectangle 49">
            <a:extLst xmlns:a="http://schemas.openxmlformats.org/drawingml/2006/main">
              <a:ext uri="{FF2B5EF4-FFF2-40B4-BE49-F238E27FC236}">
                <a16:creationId xmlns:a16="http://schemas.microsoft.com/office/drawing/2014/main" id="{0D77B909-9D49-40D6-993F-03ACF20E2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6892" y="2585618"/>
            <a:ext cx="227990" cy="170992"/>
          </a:xfrm>
          <a:prstGeom xmlns:a="http://schemas.openxmlformats.org/drawingml/2006/main" prst="round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1" name="Freeform 50">
            <a:extLst xmlns:a="http://schemas.openxmlformats.org/drawingml/2006/main">
              <a:ext uri="{FF2B5EF4-FFF2-40B4-BE49-F238E27FC236}">
                <a16:creationId xmlns:a16="http://schemas.microsoft.com/office/drawing/2014/main" id="{D40F0296-306A-4130-8829-4839F30FF1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48393" y="2671114"/>
            <a:ext cx="28499" cy="0"/>
          </a:xfrm>
          <a:custGeom xmlns:a="http://schemas.openxmlformats.org/drawingml/2006/main">
            <a:rect l="l" t="t" r="r" b="b"/>
            <a:pathLst>
              <a:path w="28499" h="0">
                <a:moveTo>
                  <a:pt x="0" y="0"/>
                </a:moveTo>
                <a:lnTo>
                  <a:pt x="28499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2" name="Freeform 51">
            <a:extLst xmlns:a="http://schemas.openxmlformats.org/drawingml/2006/main">
              <a:ext uri="{FF2B5EF4-FFF2-40B4-BE49-F238E27FC236}">
                <a16:creationId xmlns:a16="http://schemas.microsoft.com/office/drawing/2014/main" id="{F2EA5D87-A7DD-475B-A1CC-E52B1B0EE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04882" y="2671114"/>
            <a:ext cx="28499" cy="0"/>
          </a:xfrm>
          <a:custGeom xmlns:a="http://schemas.openxmlformats.org/drawingml/2006/main">
            <a:rect l="l" t="t" r="r" b="b"/>
            <a:pathLst>
              <a:path w="28499" h="0">
                <a:moveTo>
                  <a:pt x="0" y="0"/>
                </a:moveTo>
                <a:lnTo>
                  <a:pt x="28499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3" name="Freeform 52">
            <a:extLst xmlns:a="http://schemas.openxmlformats.org/drawingml/2006/main">
              <a:ext uri="{FF2B5EF4-FFF2-40B4-BE49-F238E27FC236}">
                <a16:creationId xmlns:a16="http://schemas.microsoft.com/office/drawing/2014/main" id="{E5D6317B-5B25-4B6C-A5EF-FB935690A3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33635" y="2656864"/>
            <a:ext cx="0" cy="28499"/>
          </a:xfrm>
          <a:custGeom xmlns:a="http://schemas.openxmlformats.org/drawingml/2006/main">
            <a:rect l="l" t="t" r="r" b="b"/>
            <a:pathLst>
              <a:path w="0" h="28499">
                <a:moveTo>
                  <a:pt x="0" y="0"/>
                </a:moveTo>
                <a:lnTo>
                  <a:pt x="0" y="28499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4" name="Freeform 53">
            <a:extLst xmlns:a="http://schemas.openxmlformats.org/drawingml/2006/main">
              <a:ext uri="{FF2B5EF4-FFF2-40B4-BE49-F238E27FC236}">
                <a16:creationId xmlns:a16="http://schemas.microsoft.com/office/drawing/2014/main" id="{A3B8D6BE-9BEC-40BF-A22F-69BAA2C0E1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48139" y="2656864"/>
            <a:ext cx="0" cy="28499"/>
          </a:xfrm>
          <a:custGeom xmlns:a="http://schemas.openxmlformats.org/drawingml/2006/main">
            <a:rect l="l" t="t" r="r" b="b"/>
            <a:pathLst>
              <a:path w="0" h="28499">
                <a:moveTo>
                  <a:pt x="0" y="0"/>
                </a:moveTo>
                <a:lnTo>
                  <a:pt x="0" y="28499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</p:spTree>
    <p:extLst>
      <p:ext uri="{BB962C8B-B14F-4D97-AF65-F5344CB8AC3E}">
        <p14:creationId xmlns:p14="http://schemas.microsoft.com/office/powerpoint/2010/main" val="1631474312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BC269BEE-5A2B-46FE-8851-5E6E35F8D5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F919CBDF-78D0-4545-96FE-1EA471BEE2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DEFBC342-0070-42E1-A87D-DEE1887C6C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43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796755f308144e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9828ACDD-AD35-4EEC-A36D-562FB47FC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4D2520FC-6865-41A3-8E76-5B52AA92F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核心能力 一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8C636C38-33DB-47ED-B8C0-2F1262EE7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4B2D0880-42B7-4E5F-9BDD-1A8CE4E13A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内容创作：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让好内容规模化产出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29376CB4-6E07-418B-8D8E-73A3FD6CB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3998CF82-D506-4A2C-ADD1-414CEFFAC9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011680"/>
            <a:ext cx="6537960" cy="1170432"/>
          </a:xfrm>
          <a:prstGeom xmlns:a="http://schemas.openxmlformats.org/drawingml/2006/main" prst="roundRect">
            <a:avLst>
              <a:gd name="adj" fmla="val 12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Oval 11">
            <a:extLst xmlns:a="http://schemas.openxmlformats.org/drawingml/2006/main">
              <a:ext uri="{FF2B5EF4-FFF2-40B4-BE49-F238E27FC236}">
                <a16:creationId xmlns:a16="http://schemas.microsoft.com/office/drawing/2014/main" id="{CDF85BF2-7C8E-4458-BCD3-66CEAD8ABE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2350008"/>
            <a:ext cx="493776" cy="493776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3" name="TextBox 12">
            <a:extLst xmlns:a="http://schemas.openxmlformats.org/drawingml/2006/main">
              <a:ext uri="{FF2B5EF4-FFF2-40B4-BE49-F238E27FC236}">
                <a16:creationId xmlns:a16="http://schemas.microsoft.com/office/drawing/2014/main" id="{AFE2C508-4E22-4D10-99F7-FCBDCE12B1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2350008"/>
            <a:ext cx="493776" cy="4937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1</a:t>
            </a: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64F43560-250E-4101-82D0-F71E389EE2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2231136"/>
            <a:ext cx="5303520" cy="8229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spcAft>
                <a:spcPts val="500"/>
              </a:spcAft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品牌建档，沉淀知识库</a:t>
            </a:r>
          </a:p>
          <a:p xmlns:a="http://schemas.openxmlformats.org/drawingml/2006/main">
            <a:pPr algn="l">
              <a:lnSpc>
                <a:spcPct val="12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品牌关键词、产品信息、常见问题、专业文档，统一沉淀为品牌知识库</a:t>
            </a:r>
          </a:p>
        </p:txBody>
      </p:sp>
      <p:sp>
        <p:nvSpPr>
          <p:cNvPr id="15" name="Rounded Rectangle 14">
            <a:extLst xmlns:a="http://schemas.openxmlformats.org/drawingml/2006/main">
              <a:ext uri="{FF2B5EF4-FFF2-40B4-BE49-F238E27FC236}">
                <a16:creationId xmlns:a16="http://schemas.microsoft.com/office/drawing/2014/main" id="{01A35C0D-61B5-4A6E-A969-095477C82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3383280"/>
            <a:ext cx="6537960" cy="1170432"/>
          </a:xfrm>
          <a:prstGeom xmlns:a="http://schemas.openxmlformats.org/drawingml/2006/main" prst="roundRect">
            <a:avLst>
              <a:gd name="adj" fmla="val 12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6" name="Oval 15">
            <a:extLst xmlns:a="http://schemas.openxmlformats.org/drawingml/2006/main">
              <a:ext uri="{FF2B5EF4-FFF2-40B4-BE49-F238E27FC236}">
                <a16:creationId xmlns:a16="http://schemas.microsoft.com/office/drawing/2014/main" id="{B138620D-4FE3-4F27-A4E0-C3F1FD6583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3721608"/>
            <a:ext cx="493776" cy="493776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7" name="TextBox 16">
            <a:extLst xmlns:a="http://schemas.openxmlformats.org/drawingml/2006/main">
              <a:ext uri="{FF2B5EF4-FFF2-40B4-BE49-F238E27FC236}">
                <a16:creationId xmlns:a16="http://schemas.microsoft.com/office/drawing/2014/main" id="{27EFD33B-9288-4CB1-8E41-54CCB2EA44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3721608"/>
            <a:ext cx="493776" cy="4937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2</a:t>
            </a:r>
          </a:p>
        </p:txBody>
      </p:sp>
      <p:sp>
        <p:nvSpPr>
          <p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851C262A-2D11-4FBA-8ABD-5D4ED62CA1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3602736"/>
            <a:ext cx="5303520" cy="8229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spcAft>
                <a:spcPts val="500"/>
              </a:spcAft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写出「懂您品牌」的稿子</a:t>
            </a:r>
          </a:p>
          <a:p xmlns:a="http://schemas.openxmlformats.org/drawingml/2006/main">
            <a:pPr algn="l">
              <a:lnSpc>
                <a:spcPct val="12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内容基于您的知识库生成，言之有物，而不是泛泛的模板文</a:t>
            </a:r>
          </a:p>
        </p:txBody>
      </p:sp>
      <p:sp>
        <p:nvSpPr>
          <p:cNvPr id="19" name="Rounded Rectangle 18">
            <a:extLst xmlns:a="http://schemas.openxmlformats.org/drawingml/2006/main">
              <a:ext uri="{FF2B5EF4-FFF2-40B4-BE49-F238E27FC236}">
                <a16:creationId xmlns:a16="http://schemas.microsoft.com/office/drawing/2014/main" id="{86B79CA3-8088-4C50-88E3-74C4EDDD09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4754880"/>
            <a:ext cx="6537960" cy="1170432"/>
          </a:xfrm>
          <a:prstGeom xmlns:a="http://schemas.openxmlformats.org/drawingml/2006/main" prst="roundRect">
            <a:avLst>
              <a:gd name="adj" fmla="val 12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0" name="Oval 19">
            <a:extLst xmlns:a="http://schemas.openxmlformats.org/drawingml/2006/main">
              <a:ext uri="{FF2B5EF4-FFF2-40B4-BE49-F238E27FC236}">
                <a16:creationId xmlns:a16="http://schemas.microsoft.com/office/drawing/2014/main" id="{16A96C6A-A246-43F7-B217-110A2EFC8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5093208"/>
            <a:ext cx="493776" cy="493776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D28D9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1" name="TextBox 20">
            <a:extLst xmlns:a="http://schemas.openxmlformats.org/drawingml/2006/main">
              <a:ext uri="{FF2B5EF4-FFF2-40B4-BE49-F238E27FC236}">
                <a16:creationId xmlns:a16="http://schemas.microsoft.com/office/drawing/2014/main" id="{C8C6BE17-D490-40DE-90BC-0D98E596C9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5093208"/>
            <a:ext cx="493776" cy="4937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3</a:t>
            </a:r>
          </a:p>
        </p:txBody>
      </p:sp>
      <p:sp>
        <p:nvSpPr>
          <p:cNvPr id="22" name="TextBox 21">
            <a:extLst xmlns:a="http://schemas.openxmlformats.org/drawingml/2006/main">
              <a:ext uri="{FF2B5EF4-FFF2-40B4-BE49-F238E27FC236}">
                <a16:creationId xmlns:a16="http://schemas.microsoft.com/office/drawing/2014/main" id="{00C1C603-90A6-4137-928E-EAD896515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4974336"/>
            <a:ext cx="5303520" cy="8229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spcAft>
                <a:spcPts val="500"/>
              </a:spcAft>
              <a:buNone/>
            </a:pPr>
            <a:r>
              <a:rPr sz="15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品牌表达全网一致</a:t>
            </a:r>
          </a:p>
          <a:p xmlns:a="http://schemas.openxmlformats.org/drawingml/2006/main">
            <a:pPr algn="l">
              <a:lnSpc>
                <a:spcPct val="125000"/>
              </a:lnSpc>
              <a:buNone/>
            </a:pPr>
            <a:r>
              <a:rPr sz="12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风格、口径统一，新人也能产出专业水准的内容</a:t>
            </a:r>
          </a:p>
        </p:txBody>
      </p:sp>
      <p:sp>
        <p:nvSpPr>
          <p:cNvPr id="23" name="Rounded Rectangle 22">
            <a:extLst xmlns:a="http://schemas.openxmlformats.org/drawingml/2006/main">
              <a:ext uri="{FF2B5EF4-FFF2-40B4-BE49-F238E27FC236}">
                <a16:creationId xmlns:a16="http://schemas.microsoft.com/office/drawing/2014/main" id="{6D1EDD06-FC65-46C2-8CEC-3167898368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26680" y="2011680"/>
            <a:ext cx="3642055" cy="3931920"/>
          </a:xfrm>
          <a:prstGeom xmlns:a="http://schemas.openxmlformats.org/drawingml/2006/main" prst="roundRect">
            <a:avLst>
              <a:gd name="adj" fmla="val 6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947967BB-EB72-4FB6-9FA0-0B3A38C465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26680" y="2331720"/>
            <a:ext cx="3642055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50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知识库 → 内容</a:t>
            </a:r>
          </a:p>
        </p:txBody>
      </p:sp>
      <p:sp>
        <p:nvSpPr>
          <p:cNvPr id="25" name="Rectangle 24">
            <a:extLst xmlns:a="http://schemas.openxmlformats.org/drawingml/2006/main">
              <a:ext uri="{FF2B5EF4-FFF2-40B4-BE49-F238E27FC236}">
                <a16:creationId xmlns:a16="http://schemas.microsoft.com/office/drawing/2014/main" id="{4CECA878-C7CA-4346-BF47-8C85E83EFF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73387" y="2788920"/>
            <a:ext cx="548640" cy="3657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6" name="Rounded Rectangle 25">
            <a:extLst xmlns:a="http://schemas.openxmlformats.org/drawingml/2006/main">
              <a:ext uri="{FF2B5EF4-FFF2-40B4-BE49-F238E27FC236}">
                <a16:creationId xmlns:a16="http://schemas.microsoft.com/office/drawing/2014/main" id="{CACF1AAF-1561-48A5-AD74-5BF3D2713F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3063240"/>
            <a:ext cx="2651760" cy="420624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F1952"/>
          </a:solidFill>
          <a:ln xmlns:a="http://schemas.openxmlformats.org/drawingml/2006/main" w="6350">
            <a:solidFill>
              <a:srgbClr val="4E409E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7" name="TextBox 26">
            <a:extLst xmlns:a="http://schemas.openxmlformats.org/drawingml/2006/main">
              <a:ext uri="{FF2B5EF4-FFF2-40B4-BE49-F238E27FC236}">
                <a16:creationId xmlns:a16="http://schemas.microsoft.com/office/drawing/2014/main" id="{DDCCD5CD-09E7-4D53-9E4F-C08C954221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3063240"/>
            <a:ext cx="2651760" cy="42062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0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品牌资料 · 产品文档 · FAQ</a:t>
            </a: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7B788764-F09B-4921-B788-DD986D788D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26680" y="3538728"/>
            <a:ext cx="3642055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↓</a:t>
            </a:r>
          </a:p>
        </p:txBody>
      </p:sp>
      <p:sp>
        <p:nvSpPr>
          <p:cNvPr id="29" name="Rounded Rectangle 28">
            <a:extLst xmlns:a="http://schemas.openxmlformats.org/drawingml/2006/main">
              <a:ext uri="{FF2B5EF4-FFF2-40B4-BE49-F238E27FC236}">
                <a16:creationId xmlns:a16="http://schemas.microsoft.com/office/drawing/2014/main" id="{47D7197A-EBDF-43CF-98A7-A1C833967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3849624"/>
            <a:ext cx="2651760" cy="420624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A2266"/>
          </a:solidFill>
          <a:ln xmlns:a="http://schemas.openxmlformats.org/drawingml/2006/main" w="6350">
            <a:solidFill>
              <a:srgbClr val="4E409E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0" name="TextBox 29">
            <a:extLst xmlns:a="http://schemas.openxmlformats.org/drawingml/2006/main">
              <a:ext uri="{FF2B5EF4-FFF2-40B4-BE49-F238E27FC236}">
                <a16:creationId xmlns:a16="http://schemas.microsoft.com/office/drawing/2014/main" id="{B6B493B6-3972-425E-A2AF-BC7FE6FE85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3849624"/>
            <a:ext cx="2651760" cy="42062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品牌知识库</a:t>
            </a:r>
          </a:p>
        </p:txBody>
      </p:sp>
      <p:sp>
        <p:nvSpPr>
          <p:cNvPr id="31" name="TextBox 30">
            <a:extLst xmlns:a="http://schemas.openxmlformats.org/drawingml/2006/main">
              <a:ext uri="{FF2B5EF4-FFF2-40B4-BE49-F238E27FC236}">
                <a16:creationId xmlns:a16="http://schemas.microsoft.com/office/drawing/2014/main" id="{41BA1E60-A582-464A-AB3B-AD06D4D2E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26680" y="4325112"/>
            <a:ext cx="3642055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↓</a:t>
            </a:r>
          </a:p>
        </p:txBody>
      </p:sp>
      <p:sp>
        <p:nvSpPr>
          <p:cNvPr id="32" name="Rounded Rectangle 31">
            <a:extLst xmlns:a="http://schemas.openxmlformats.org/drawingml/2006/main">
              <a:ext uri="{FF2B5EF4-FFF2-40B4-BE49-F238E27FC236}">
                <a16:creationId xmlns:a16="http://schemas.microsoft.com/office/drawing/2014/main" id="{915DF4F2-1C12-4482-9A0C-F0221B4F5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4636008"/>
            <a:ext cx="2651760" cy="420624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A2266"/>
          </a:solidFill>
          <a:ln xmlns:a="http://schemas.openxmlformats.org/drawingml/2006/main" w="6350">
            <a:solidFill>
              <a:srgbClr val="4E409E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3" name="TextBox 32">
            <a:extLst xmlns:a="http://schemas.openxmlformats.org/drawingml/2006/main">
              <a:ext uri="{FF2B5EF4-FFF2-40B4-BE49-F238E27FC236}">
                <a16:creationId xmlns:a16="http://schemas.microsoft.com/office/drawing/2014/main" id="{43785F04-DCC8-4D75-A74E-7860A4437B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4636008"/>
            <a:ext cx="2651760" cy="42062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AI 生成软文 / 问答内容</a:t>
            </a:r>
          </a:p>
        </p:txBody>
      </p:sp>
      <p:sp>
        <p:nvSpPr>
          <p:cNvPr id="34" name="TextBox 33">
            <a:extLst xmlns:a="http://schemas.openxmlformats.org/drawingml/2006/main">
              <a:ext uri="{FF2B5EF4-FFF2-40B4-BE49-F238E27FC236}">
                <a16:creationId xmlns:a16="http://schemas.microsoft.com/office/drawing/2014/main" id="{58B59E34-86DB-464E-BD46-2C094C4C28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26680" y="5111496"/>
            <a:ext cx="3642055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00" b="1">
                <a:solidFill>
                  <a:srgbClr val="F59E0B"/>
                </a:solidFill>
                <a:latin typeface="Source Han Sans"/>
                <a:ea typeface="Source Han Sans"/>
                <a:cs typeface="Source Han Sans"/>
              </a:rPr>
              <a:t>↓</a:t>
            </a:r>
          </a:p>
        </p:txBody>
      </p:sp>
      <p:sp>
        <p:nvSpPr>
          <p:cNvPr id="35" name="Rounded Rectangle 34">
            <a:extLst xmlns:a="http://schemas.openxmlformats.org/drawingml/2006/main">
              <a:ext uri="{FF2B5EF4-FFF2-40B4-BE49-F238E27FC236}">
                <a16:creationId xmlns:a16="http://schemas.microsoft.com/office/drawing/2014/main" id="{308C16A0-D1FB-4695-8AE5-C57249C810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5422392"/>
            <a:ext cx="2651760" cy="420624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F1952"/>
          </a:solidFill>
          <a:ln xmlns:a="http://schemas.openxmlformats.org/drawingml/2006/main" w="6350">
            <a:solidFill>
              <a:srgbClr val="4E409E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B7996CB4-18FC-4794-8F4E-132782FCEB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1827" y="5422392"/>
            <a:ext cx="2651760" cy="420624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0">
                <a:solidFill>
                  <a:srgbClr val="CBC3EC"/>
                </a:solidFill>
                <a:latin typeface="Source Han Sans"/>
                <a:ea typeface="Source Han Sans"/>
                <a:cs typeface="Source Han Sans"/>
              </a:rPr>
              <a:t>人工微调 · 快速定稿</a:t>
            </a:r>
          </a:p>
        </p:txBody>
      </p:sp>
      <p:sp>
        <p:nvSpPr>
          <p:cNvPr id="37" name="TextBox 36">
            <a:extLst xmlns:a="http://schemas.openxmlformats.org/drawingml/2006/main">
              <a:ext uri="{FF2B5EF4-FFF2-40B4-BE49-F238E27FC236}">
                <a16:creationId xmlns:a16="http://schemas.microsoft.com/office/drawing/2014/main" id="{D262B3AE-153F-4535-9C48-868B86566E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0728974B-2C58-4AC1-BDF3-41AE8ED92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414836382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89106F34-2817-4668-8537-14E0473FD7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EA604B23-9451-4C2D-982D-537C6CD0F4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2EF7A4E9-12E7-43FF-9D7A-6595FB6E4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65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5f949d1c23a4bff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8C059260-14E5-4FFE-AC9F-23F4429B8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5480E1D9-1EAA-401F-AB54-7C9E622D7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核心能力 二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BA172651-5FF5-4118-B675-4FBEBFC2C0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3118C1BA-B150-4A41-8DB5-9AFA3210A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多平台一键分发：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一篇内容，全网铺开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DCA4809E-DF7C-4874-AC28-73493F1538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C8541B51-3E55-4563-A5F4-00A624C1E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9339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TextBox 11">
            <a:extLst xmlns:a="http://schemas.openxmlformats.org/drawingml/2006/main">
              <a:ext uri="{FF2B5EF4-FFF2-40B4-BE49-F238E27FC236}">
                <a16:creationId xmlns:a16="http://schemas.microsoft.com/office/drawing/2014/main" id="{0FDC3B0C-0FA8-473E-91D5-4B91B20A6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9339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头条号</a:t>
            </a:r>
          </a:p>
        </p:txBody>
      </p:sp>
      <p:sp>
        <p:nvSpPr>
          <p:cNvPr id="13" name="Rounded Rectangle 12">
            <a:extLst xmlns:a="http://schemas.openxmlformats.org/drawingml/2006/main">
              <a:ext uri="{FF2B5EF4-FFF2-40B4-BE49-F238E27FC236}">
                <a16:creationId xmlns:a16="http://schemas.microsoft.com/office/drawing/2014/main" id="{85B8B57E-782B-4676-8601-D921E2606A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43607" y="199339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2DED519F-55CC-4845-B677-1538247440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43607" y="199339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百家号</a:t>
            </a:r>
          </a:p>
        </p:txBody>
      </p:sp>
      <p:sp>
        <p:nvSpPr>
          <p:cNvPr id="15" name="Rounded Rectangle 14">
            <a:extLst xmlns:a="http://schemas.openxmlformats.org/drawingml/2006/main">
              <a:ext uri="{FF2B5EF4-FFF2-40B4-BE49-F238E27FC236}">
                <a16:creationId xmlns:a16="http://schemas.microsoft.com/office/drawing/2014/main" id="{E13FEC0A-416D-4A7D-AD2F-6530C20DB8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4254" y="199339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6" name="TextBox 15">
            <a:extLst xmlns:a="http://schemas.openxmlformats.org/drawingml/2006/main">
              <a:ext uri="{FF2B5EF4-FFF2-40B4-BE49-F238E27FC236}">
                <a16:creationId xmlns:a16="http://schemas.microsoft.com/office/drawing/2014/main" id="{854F332B-4342-48E5-BD9E-DC58CAA28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4254" y="199339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搜狐号</a:t>
            </a:r>
          </a:p>
        </p:txBody>
      </p:sp>
      <p:sp>
        <p:nvSpPr>
          <p:cNvPr id="17" name="Rounded Rectangle 16">
            <a:extLst xmlns:a="http://schemas.openxmlformats.org/drawingml/2006/main">
              <a:ext uri="{FF2B5EF4-FFF2-40B4-BE49-F238E27FC236}">
                <a16:creationId xmlns:a16="http://schemas.microsoft.com/office/drawing/2014/main" id="{5AEE6D89-0B3A-4C9B-80D1-1A072125F4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84901" y="199339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FC4D1EA4-A4AA-489C-83DB-D34A6ECC96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84901" y="199339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企鹅号</a:t>
            </a:r>
          </a:p>
        </p:txBody>
      </p:sp>
      <p:sp>
        <p:nvSpPr>
          <p:cNvPr id="19" name="Rounded Rectangle 18">
            <a:extLst xmlns:a="http://schemas.openxmlformats.org/drawingml/2006/main">
              <a:ext uri="{FF2B5EF4-FFF2-40B4-BE49-F238E27FC236}">
                <a16:creationId xmlns:a16="http://schemas.microsoft.com/office/drawing/2014/main" id="{06F79CE6-0131-4ECB-A603-9EAFC7725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05548" y="199339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D1CB6FCE-CC0C-4648-908E-6BDCA2AD4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05548" y="199339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网易号</a:t>
            </a:r>
          </a:p>
        </p:txBody>
      </p:sp>
      <p:sp>
        <p:nvSpPr>
          <p:cNvPr id="21" name="Rounded Rectangle 20">
            <a:extLst xmlns:a="http://schemas.openxmlformats.org/drawingml/2006/main">
              <a:ext uri="{FF2B5EF4-FFF2-40B4-BE49-F238E27FC236}">
                <a16:creationId xmlns:a16="http://schemas.microsoft.com/office/drawing/2014/main" id="{1095B4BF-12B0-4B61-A4DE-0A2E59182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6195" y="199339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2" name="TextBox 21">
            <a:extLst xmlns:a="http://schemas.openxmlformats.org/drawingml/2006/main">
              <a:ext uri="{FF2B5EF4-FFF2-40B4-BE49-F238E27FC236}">
                <a16:creationId xmlns:a16="http://schemas.microsoft.com/office/drawing/2014/main" id="{E5D00BFB-8C9A-4954-BCFA-4ABFE9F5F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6195" y="199339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微信公众号</a:t>
            </a:r>
          </a:p>
        </p:txBody>
      </p:sp>
      <p:sp>
        <p:nvSpPr>
          <p:cNvPr id="23" name="Rounded Rectangle 22">
            <a:extLst xmlns:a="http://schemas.openxmlformats.org/drawingml/2006/main">
              <a:ext uri="{FF2B5EF4-FFF2-40B4-BE49-F238E27FC236}">
                <a16:creationId xmlns:a16="http://schemas.microsoft.com/office/drawing/2014/main" id="{C936F802-1873-4117-96D9-AF11093258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46842" y="199339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FFF97101-0E81-478C-934A-0FF284906C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46842" y="199339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知乎</a:t>
            </a:r>
          </a:p>
        </p:txBody>
      </p:sp>
      <p:sp>
        <p:nvSpPr>
          <p:cNvPr id="25" name="Rounded Rectangle 24">
            <a:extLst xmlns:a="http://schemas.openxmlformats.org/drawingml/2006/main">
              <a:ext uri="{FF2B5EF4-FFF2-40B4-BE49-F238E27FC236}">
                <a16:creationId xmlns:a16="http://schemas.microsoft.com/office/drawing/2014/main" id="{D11390EB-7E55-4CA1-BC86-A64FA34B3A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63347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6" name="TextBox 25">
            <a:extLst xmlns:a="http://schemas.openxmlformats.org/drawingml/2006/main">
              <a:ext uri="{FF2B5EF4-FFF2-40B4-BE49-F238E27FC236}">
                <a16:creationId xmlns:a16="http://schemas.microsoft.com/office/drawing/2014/main" id="{7B36F777-393B-4198-A80C-6595293E6E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63347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简书</a:t>
            </a:r>
          </a:p>
        </p:txBody>
      </p:sp>
      <p:sp>
        <p:nvSpPr>
          <p:cNvPr id="27" name="Rounded Rectangle 26">
            <a:extLst xmlns:a="http://schemas.openxmlformats.org/drawingml/2006/main">
              <a:ext uri="{FF2B5EF4-FFF2-40B4-BE49-F238E27FC236}">
                <a16:creationId xmlns:a16="http://schemas.microsoft.com/office/drawing/2014/main" id="{FF3A14EB-C7AB-456F-B6D4-DF7C10A4A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43607" y="263347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198813D2-6644-4386-B4CA-39901EDC8A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43607" y="263347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掘金</a:t>
            </a:r>
          </a:p>
        </p:txBody>
      </p:sp>
      <p:sp>
        <p:nvSpPr>
          <p:cNvPr id="29" name="Rounded Rectangle 28">
            <a:extLst xmlns:a="http://schemas.openxmlformats.org/drawingml/2006/main">
              <a:ext uri="{FF2B5EF4-FFF2-40B4-BE49-F238E27FC236}">
                <a16:creationId xmlns:a16="http://schemas.microsoft.com/office/drawing/2014/main" id="{CBF604EE-6DC3-4A03-BEE5-60951BC5BB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4254" y="263347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0" name="TextBox 29">
            <a:extLst xmlns:a="http://schemas.openxmlformats.org/drawingml/2006/main">
              <a:ext uri="{FF2B5EF4-FFF2-40B4-BE49-F238E27FC236}">
                <a16:creationId xmlns:a16="http://schemas.microsoft.com/office/drawing/2014/main" id="{D56FECDA-734C-4E26-B39F-956D039237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64254" y="263347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哔哩哔哩</a:t>
            </a:r>
          </a:p>
        </p:txBody>
      </p:sp>
      <p:sp>
        <p:nvSpPr>
          <p:cNvPr id="31" name="Rounded Rectangle 30">
            <a:extLst xmlns:a="http://schemas.openxmlformats.org/drawingml/2006/main">
              <a:ext uri="{FF2B5EF4-FFF2-40B4-BE49-F238E27FC236}">
                <a16:creationId xmlns:a16="http://schemas.microsoft.com/office/drawing/2014/main" id="{6D579F3F-683F-485B-9FD9-2511698D69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84901" y="263347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2" name="TextBox 31">
            <a:extLst xmlns:a="http://schemas.openxmlformats.org/drawingml/2006/main">
              <a:ext uri="{FF2B5EF4-FFF2-40B4-BE49-F238E27FC236}">
                <a16:creationId xmlns:a16="http://schemas.microsoft.com/office/drawing/2014/main" id="{C34514E3-350E-4AE4-AFC6-C88C70A399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84901" y="263347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什么值得买</a:t>
            </a:r>
          </a:p>
        </p:txBody>
      </p:sp>
      <p:sp>
        <p:nvSpPr>
          <p:cNvPr id="33" name="Rounded Rectangle 32">
            <a:extLst xmlns:a="http://schemas.openxmlformats.org/drawingml/2006/main">
              <a:ext uri="{FF2B5EF4-FFF2-40B4-BE49-F238E27FC236}">
                <a16:creationId xmlns:a16="http://schemas.microsoft.com/office/drawing/2014/main" id="{0C0386BB-5078-41A4-8FE4-4356CC2482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05548" y="263347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4" name="TextBox 33">
            <a:extLst xmlns:a="http://schemas.openxmlformats.org/drawingml/2006/main">
              <a:ext uri="{FF2B5EF4-FFF2-40B4-BE49-F238E27FC236}">
                <a16:creationId xmlns:a16="http://schemas.microsoft.com/office/drawing/2014/main" id="{2AA805D1-2456-4720-962C-E37F9D241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05548" y="263347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中关村在线</a:t>
            </a:r>
          </a:p>
        </p:txBody>
      </p:sp>
      <p:sp>
        <p:nvSpPr>
          <p:cNvPr id="35" name="Rounded Rectangle 34">
            <a:extLst xmlns:a="http://schemas.openxmlformats.org/drawingml/2006/main">
              <a:ext uri="{FF2B5EF4-FFF2-40B4-BE49-F238E27FC236}">
                <a16:creationId xmlns:a16="http://schemas.microsoft.com/office/drawing/2014/main" id="{BE2F3A31-E9FF-4BBF-8F5A-E35D98E59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6195" y="263347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44726CF5-D165-4287-8F0D-7A4629406A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6195" y="263347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懂车帝</a:t>
            </a:r>
          </a:p>
        </p:txBody>
      </p:sp>
      <p:sp>
        <p:nvSpPr>
          <p:cNvPr id="37" name="Rounded Rectangle 36">
            <a:extLst xmlns:a="http://schemas.openxmlformats.org/drawingml/2006/main">
              <a:ext uri="{FF2B5EF4-FFF2-40B4-BE49-F238E27FC236}">
                <a16:creationId xmlns:a16="http://schemas.microsoft.com/office/drawing/2014/main" id="{7788C695-BD89-4FEF-B66D-A8495E4591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46842" y="2633472"/>
            <a:ext cx="1426464" cy="475488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272CC68E-EB92-4222-B1D6-747A1D3203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46842" y="2633472"/>
            <a:ext cx="1426464" cy="47548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+ 企业官网</a:t>
            </a:r>
          </a:p>
        </p:txBody>
      </p:sp>
      <p:sp>
        <p:nvSpPr>
          <p:cNvPr id="39" name="TextBox 38">
            <a:extLst xmlns:a="http://schemas.openxmlformats.org/drawingml/2006/main">
              <a:ext uri="{FF2B5EF4-FFF2-40B4-BE49-F238E27FC236}">
                <a16:creationId xmlns:a16="http://schemas.microsoft.com/office/drawing/2014/main" id="{D0F46052-9F77-4625-B244-F80B81158B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3456432"/>
            <a:ext cx="10545775" cy="38404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3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覆盖</a:t>
            </a:r>
            <a:r>
              <a:rPr sz="130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 </a:t>
            </a:r>
            <a:r>
              <a:rPr sz="14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13 大主流媒体平台</a:t>
            </a:r>
            <a:r>
              <a:rPr sz="130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 </a:t>
            </a:r>
            <a:r>
              <a:rPr sz="13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，并支持发布到企业自有官网（WordPress、PBootCMS 等自建站点）</a:t>
            </a:r>
          </a:p>
        </p:txBody>
      </p:sp>
      <p:sp>
        <p:nvSpPr>
          <p:cNvPr id="40" name="Rounded Rectangle 39">
            <a:extLst xmlns:a="http://schemas.openxmlformats.org/drawingml/2006/main">
              <a:ext uri="{FF2B5EF4-FFF2-40B4-BE49-F238E27FC236}">
                <a16:creationId xmlns:a16="http://schemas.microsoft.com/office/drawing/2014/main" id="{9E4097F7-03B5-4AD4-8229-18EFC51533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4069080"/>
            <a:ext cx="3392424" cy="1874519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1" name="Oval 40">
            <a:extLst xmlns:a="http://schemas.openxmlformats.org/drawingml/2006/main">
              <a:ext uri="{FF2B5EF4-FFF2-40B4-BE49-F238E27FC236}">
                <a16:creationId xmlns:a16="http://schemas.microsoft.com/office/drawing/2014/main" id="{AA3DFC93-B9E2-442C-A403-D71B3B0655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4370832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3" name="TextBox 42">
            <a:extLst xmlns:a="http://schemas.openxmlformats.org/drawingml/2006/main">
              <a:ext uri="{FF2B5EF4-FFF2-40B4-BE49-F238E27FC236}">
                <a16:creationId xmlns:a16="http://schemas.microsoft.com/office/drawing/2014/main" id="{99C89682-36AF-446B-BA6C-ADBBD03599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441655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多账号多平台同发</a:t>
            </a:r>
          </a:p>
        </p:txBody>
      </p:sp>
      <p:sp>
        <p:nvSpPr>
          <p:cNvPr id="44" name="TextBox 43">
            <a:extLst xmlns:a="http://schemas.openxmlformats.org/drawingml/2006/main">
              <a:ext uri="{FF2B5EF4-FFF2-40B4-BE49-F238E27FC236}">
                <a16:creationId xmlns:a16="http://schemas.microsoft.com/office/drawing/2014/main" id="{9667C3FC-7D62-4512-A595-E6603AAEBF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507492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一篇文章同时分发到多个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账号与平台，支持定时发布</a:t>
            </a:r>
          </a:p>
        </p:txBody>
      </p:sp>
      <p:sp>
        <p:nvSpPr>
          <p:cNvPr id="45" name="Rounded Rectangle 44">
            <a:extLst xmlns:a="http://schemas.openxmlformats.org/drawingml/2006/main">
              <a:ext uri="{FF2B5EF4-FFF2-40B4-BE49-F238E27FC236}">
                <a16:creationId xmlns:a16="http://schemas.microsoft.com/office/drawing/2014/main" id="{9CE23536-AC19-4A70-A7E7-4FFC483C19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98264" y="4069080"/>
            <a:ext cx="3392424" cy="1874519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6" name="Oval 45">
            <a:extLst xmlns:a="http://schemas.openxmlformats.org/drawingml/2006/main">
              <a:ext uri="{FF2B5EF4-FFF2-40B4-BE49-F238E27FC236}">
                <a16:creationId xmlns:a16="http://schemas.microsoft.com/office/drawing/2014/main" id="{BB73645F-AC9C-42C5-AD43-1D403996E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0872" y="4370832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7EE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8" name="TextBox 47">
            <a:extLst xmlns:a="http://schemas.openxmlformats.org/drawingml/2006/main">
              <a:ext uri="{FF2B5EF4-FFF2-40B4-BE49-F238E27FC236}">
                <a16:creationId xmlns:a16="http://schemas.microsoft.com/office/drawing/2014/main" id="{AD458935-3C30-4FEA-B50F-5BFAC47BDF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04104" y="441655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发布记录全程可查</a:t>
            </a:r>
          </a:p>
        </p:txBody>
      </p:sp>
      <p:sp>
        <p:nvSpPr>
          <p:cNvPr id="49" name="TextBox 48">
            <a:extLst xmlns:a="http://schemas.openxmlformats.org/drawingml/2006/main">
              <a:ext uri="{FF2B5EF4-FFF2-40B4-BE49-F238E27FC236}">
                <a16:creationId xmlns:a16="http://schemas.microsoft.com/office/drawing/2014/main" id="{B04F0EE1-6A9A-413F-834C-28514A555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0872" y="507492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发布状态、结果统一管理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每一步都有据可查</a:t>
            </a:r>
          </a:p>
        </p:txBody>
      </p:sp>
      <p:sp>
        <p:nvSpPr>
          <p:cNvPr id="50" name="Rounded Rectangle 49">
            <a:extLst xmlns:a="http://schemas.openxmlformats.org/drawingml/2006/main">
              <a:ext uri="{FF2B5EF4-FFF2-40B4-BE49-F238E27FC236}">
                <a16:creationId xmlns:a16="http://schemas.microsoft.com/office/drawing/2014/main" id="{E26D97D3-D8FA-4851-8F11-DD445D51A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73568" y="4069080"/>
            <a:ext cx="3392424" cy="1874519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1" name="Oval 50">
            <a:extLst xmlns:a="http://schemas.openxmlformats.org/drawingml/2006/main">
              <a:ext uri="{FF2B5EF4-FFF2-40B4-BE49-F238E27FC236}">
                <a16:creationId xmlns:a16="http://schemas.microsoft.com/office/drawing/2014/main" id="{EED15339-A828-41ED-A278-036F4A7E7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6176" y="4370832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CE7F2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3" name="TextBox 52">
            <a:extLst xmlns:a="http://schemas.openxmlformats.org/drawingml/2006/main">
              <a:ext uri="{FF2B5EF4-FFF2-40B4-BE49-F238E27FC236}">
                <a16:creationId xmlns:a16="http://schemas.microsoft.com/office/drawing/2014/main" id="{B71BE64F-E006-46C8-A123-EF2F78E19B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9408" y="441655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桌面客户端安全可控</a:t>
            </a:r>
          </a:p>
        </p:txBody>
      </p:sp>
      <p:sp>
        <p:nvSpPr>
          <p:cNvPr id="54" name="TextBox 53">
            <a:extLst xmlns:a="http://schemas.openxmlformats.org/drawingml/2006/main">
              <a:ext uri="{FF2B5EF4-FFF2-40B4-BE49-F238E27FC236}">
                <a16:creationId xmlns:a16="http://schemas.microsoft.com/office/drawing/2014/main" id="{0E9DC6B7-91C3-44FC-8365-3CFCDEBF57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6176" y="507492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账号登录态保存在您自己的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电脑上，发布如同本人操作</a:t>
            </a:r>
          </a:p>
        </p:txBody>
      </p:sp>
      <p:sp>
        <p:nvSpPr>
          <p:cNvPr id="55" name="TextBox 54">
            <a:extLst xmlns:a="http://schemas.openxmlformats.org/drawingml/2006/main">
              <a:ext uri="{FF2B5EF4-FFF2-40B4-BE49-F238E27FC236}">
                <a16:creationId xmlns:a16="http://schemas.microsoft.com/office/drawing/2014/main" id="{1D284AF4-39F5-4818-88EF-B74765EE2C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56" name="TextBox 55">
            <a:extLst xmlns:a="http://schemas.openxmlformats.org/drawingml/2006/main">
              <a:ext uri="{FF2B5EF4-FFF2-40B4-BE49-F238E27FC236}">
                <a16:creationId xmlns:a16="http://schemas.microsoft.com/office/drawing/2014/main" id="{BBC40A00-BCF7-473B-AF9E-B8F2B8929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08</a:t>
            </a:r>
          </a:p>
        </p:txBody>
      </p:sp>
      <p:sp>
        <p:nvSpPr>
          <p:cNvPr id="57" name="Oval 56">
            <a:extLst xmlns:a="http://schemas.openxmlformats.org/drawingml/2006/main">
              <a:ext uri="{FF2B5EF4-FFF2-40B4-BE49-F238E27FC236}">
                <a16:creationId xmlns:a16="http://schemas.microsoft.com/office/drawing/2014/main" id="{673951FA-A148-4AC5-AA99-5A07C7E327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4158" y="4519422"/>
            <a:ext cx="251460" cy="2514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8" name="Freeform 57">
            <a:extLst xmlns:a="http://schemas.openxmlformats.org/drawingml/2006/main">
              <a:ext uri="{FF2B5EF4-FFF2-40B4-BE49-F238E27FC236}">
                <a16:creationId xmlns:a16="http://schemas.microsoft.com/office/drawing/2014/main" id="{E96C7163-3171-4906-AB22-3D4177A575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89888" y="4569714"/>
            <a:ext cx="50292" cy="100584"/>
          </a:xfrm>
          <a:custGeom xmlns:a="http://schemas.openxmlformats.org/drawingml/2006/main">
            <a:rect l="l" t="t" r="r" b="b"/>
            <a:pathLst>
              <a:path w="50292" h="100584">
                <a:moveTo>
                  <a:pt x="0" y="0"/>
                </a:moveTo>
                <a:lnTo>
                  <a:pt x="0" y="75438"/>
                </a:lnTo>
                <a:lnTo>
                  <a:pt x="50292" y="100584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9" name="Rounded Rectangle 58">
            <a:extLst xmlns:a="http://schemas.openxmlformats.org/drawingml/2006/main">
              <a:ext uri="{FF2B5EF4-FFF2-40B4-BE49-F238E27FC236}">
                <a16:creationId xmlns:a16="http://schemas.microsoft.com/office/drawing/2014/main" id="{B13524C1-1206-4682-ADD5-8456BF63C6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4900" y="4519422"/>
            <a:ext cx="100584" cy="50292"/>
          </a:xfrm>
          <a:prstGeom xmlns:a="http://schemas.openxmlformats.org/drawingml/2006/main" prst="round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2" name="Freeform 41">
            <a:extLst xmlns:a="http://schemas.openxmlformats.org/drawingml/2006/main">
              <a:ext uri="{FF2B5EF4-FFF2-40B4-BE49-F238E27FC236}">
                <a16:creationId xmlns:a16="http://schemas.microsoft.com/office/drawing/2014/main" id="{124234B1-2085-4F97-94C6-2186A4BAF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64608" y="4544568"/>
            <a:ext cx="201168" cy="226314"/>
          </a:xfrm>
          <a:custGeom xmlns:a="http://schemas.openxmlformats.org/drawingml/2006/main">
            <a:rect l="l" t="t" r="r" b="b"/>
            <a:pathLst>
              <a:path w="201168" h="226314">
                <a:moveTo>
                  <a:pt x="150876" y="0"/>
                </a:moveTo>
                <a:lnTo>
                  <a:pt x="176022" y="0"/>
                </a:lnTo>
                <a:lnTo>
                  <a:pt x="185644" y="1914"/>
                </a:lnTo>
                <a:lnTo>
                  <a:pt x="193802" y="7365"/>
                </a:lnTo>
                <a:lnTo>
                  <a:pt x="199253" y="15523"/>
                </a:lnTo>
                <a:lnTo>
                  <a:pt x="201168" y="25146"/>
                </a:lnTo>
                <a:lnTo>
                  <a:pt x="201168" y="201168"/>
                </a:lnTo>
                <a:lnTo>
                  <a:pt x="199253" y="210790"/>
                </a:lnTo>
                <a:lnTo>
                  <a:pt x="193802" y="218948"/>
                </a:lnTo>
                <a:lnTo>
                  <a:pt x="185644" y="224399"/>
                </a:lnTo>
                <a:lnTo>
                  <a:pt x="176022" y="226314"/>
                </a:lnTo>
                <a:lnTo>
                  <a:pt x="25146" y="226314"/>
                </a:lnTo>
                <a:lnTo>
                  <a:pt x="15523" y="224399"/>
                </a:lnTo>
                <a:lnTo>
                  <a:pt x="7365" y="218948"/>
                </a:lnTo>
                <a:lnTo>
                  <a:pt x="1914" y="210790"/>
                </a:lnTo>
                <a:lnTo>
                  <a:pt x="0" y="201168"/>
                </a:lnTo>
                <a:lnTo>
                  <a:pt x="0" y="25146"/>
                </a:lnTo>
                <a:lnTo>
                  <a:pt x="1914" y="15523"/>
                </a:lnTo>
                <a:lnTo>
                  <a:pt x="7365" y="7365"/>
                </a:lnTo>
                <a:lnTo>
                  <a:pt x="15523" y="1914"/>
                </a:lnTo>
                <a:lnTo>
                  <a:pt x="25146" y="0"/>
                </a:lnTo>
                <a:lnTo>
                  <a:pt x="50292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60" name="Rounded Rectangle 59">
            <a:extLst xmlns:a="http://schemas.openxmlformats.org/drawingml/2006/main">
              <a:ext uri="{FF2B5EF4-FFF2-40B4-BE49-F238E27FC236}">
                <a16:creationId xmlns:a16="http://schemas.microsoft.com/office/drawing/2014/main" id="{4D13C343-8F88-45FF-A376-ED0CAE2E02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7339" y="4632579"/>
            <a:ext cx="226314" cy="138303"/>
          </a:xfrm>
          <a:prstGeom xmlns:a="http://schemas.openxmlformats.org/drawingml/2006/main" prst="round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7" name="Freeform 46">
            <a:extLst xmlns:a="http://schemas.openxmlformats.org/drawingml/2006/main">
              <a:ext uri="{FF2B5EF4-FFF2-40B4-BE49-F238E27FC236}">
                <a16:creationId xmlns:a16="http://schemas.microsoft.com/office/drawing/2014/main" id="{824258F7-17F1-4B9F-B188-E9818D638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631" y="4519422"/>
            <a:ext cx="125730" cy="113157"/>
          </a:xfrm>
          <a:custGeom xmlns:a="http://schemas.openxmlformats.org/drawingml/2006/main">
            <a:rect l="l" t="t" r="r" b="b"/>
            <a:pathLst>
              <a:path w="125730" h="113157">
                <a:moveTo>
                  <a:pt x="0" y="113157"/>
                </a:moveTo>
                <a:lnTo>
                  <a:pt x="0" y="62865"/>
                </a:lnTo>
                <a:lnTo>
                  <a:pt x="1207" y="50600"/>
                </a:lnTo>
                <a:lnTo>
                  <a:pt x="4785" y="38807"/>
                </a:lnTo>
                <a:lnTo>
                  <a:pt x="10594" y="27939"/>
                </a:lnTo>
                <a:lnTo>
                  <a:pt x="18412" y="18412"/>
                </a:lnTo>
                <a:lnTo>
                  <a:pt x="27939" y="10594"/>
                </a:lnTo>
                <a:lnTo>
                  <a:pt x="38807" y="4785"/>
                </a:lnTo>
                <a:lnTo>
                  <a:pt x="50600" y="1207"/>
                </a:lnTo>
                <a:lnTo>
                  <a:pt x="62864" y="0"/>
                </a:lnTo>
                <a:lnTo>
                  <a:pt x="75129" y="1207"/>
                </a:lnTo>
                <a:lnTo>
                  <a:pt x="86922" y="4785"/>
                </a:lnTo>
                <a:lnTo>
                  <a:pt x="97790" y="10594"/>
                </a:lnTo>
                <a:lnTo>
                  <a:pt x="107317" y="18412"/>
                </a:lnTo>
                <a:lnTo>
                  <a:pt x="115135" y="27939"/>
                </a:lnTo>
                <a:lnTo>
                  <a:pt x="120944" y="38807"/>
                </a:lnTo>
                <a:lnTo>
                  <a:pt x="124522" y="50600"/>
                </a:lnTo>
                <a:lnTo>
                  <a:pt x="125730" y="62864"/>
                </a:lnTo>
                <a:moveTo>
                  <a:pt x="125730" y="62865"/>
                </a:moveTo>
                <a:lnTo>
                  <a:pt x="125730" y="113157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</p:spTree>
    <p:extLst>
      <p:ext uri="{BB962C8B-B14F-4D97-AF65-F5344CB8AC3E}">
        <p14:creationId xmlns:p14="http://schemas.microsoft.com/office/powerpoint/2010/main" val="550708011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Rectangle 1">
            <a:extLst xmlns:a="http://schemas.openxmlformats.org/drawingml/2006/main">
              <a:ext uri="{FF2B5EF4-FFF2-40B4-BE49-F238E27FC236}">
                <a16:creationId xmlns:a16="http://schemas.microsoft.com/office/drawing/2014/main" id="{5BC82D0C-5A18-4D21-9C0D-1CB7FA193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169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F7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ECAA8FE7-CFE3-46A7-BA56-24112735A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81360" y="-1737360"/>
            <a:ext cx="3291840" cy="329184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778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" name="Oval 3">
            <a:extLst xmlns:a="http://schemas.openxmlformats.org/drawingml/2006/main">
              <a:ext uri="{FF2B5EF4-FFF2-40B4-BE49-F238E27FC236}">
                <a16:creationId xmlns:a16="http://schemas.microsoft.com/office/drawing/2014/main" id="{6643F422-4265-4DB3-8A6D-607F018C4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-1188720"/>
            <a:ext cx="2194560" cy="219456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2700">
            <a:solidFill>
              <a:srgbClr val="ECE8F7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pic>
        <p:nvPicPr>
          <p:cNvPr id="55" name="Picture 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e4debfa0b264d39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2960" y="411480"/>
            <a:ext cx="420953" cy="310896"/>
          </a:xfrm>
          <a:prstGeom xmlns:a="http://schemas.openxmlformats.org/drawingml/2006/main" prst="rect">
            <a:avLst/>
          </a:prstGeom>
        </p:spPr>
      </p:pic>
      <p:sp>
        <p:nvSpPr>
          <p:cNvPr id="6" name="Rounded Rectangle 5">
            <a:extLst xmlns:a="http://schemas.openxmlformats.org/drawingml/2006/main">
              <a:ext uri="{FF2B5EF4-FFF2-40B4-BE49-F238E27FC236}">
                <a16:creationId xmlns:a16="http://schemas.microsoft.com/office/drawing/2014/main" id="{1DA783FE-A44A-4211-B6A5-431BD81F8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74A69594-B86E-4A6B-9754-3F6D68579F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6464" y="411480"/>
            <a:ext cx="1408176" cy="36576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1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核心能力 三</a:t>
            </a:r>
          </a:p>
        </p:txBody>
      </p:sp>
      <p:sp>
        <p:nvSpPr>
          <p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5A1A89B4-C917-45C9-90F3-9650171A6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2640" y="228600"/>
            <a:ext cx="2103120" cy="11074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r">
              <a:buNone/>
            </a:pPr>
          </a:p>
        </p:txBody>
      </p:sp>
      <p:sp>
        <p:nvSpPr>
          <p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F49A1842-F613-4D9D-91EF-6AED38430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932688"/>
            <a:ext cx="10058400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290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AI 可见度监测：</a:t>
            </a:r>
            <a:r>
              <a:rPr sz="2900" b="1">
                <a:solidFill>
                  <a:srgbClr val="E8338A"/>
                </a:solidFill>
                <a:latin typeface="Source Han Sans"/>
                <a:ea typeface="Source Han Sans"/>
                <a:cs typeface="Source Han Sans"/>
              </a:rPr>
              <a:t>知道自己在 AI 眼里的位置</a:t>
            </a:r>
          </a:p>
        </p:txBody>
      </p:sp>
      <p:sp>
        <p:nvSpPr>
          <p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8018CCF4-2A85-4E9A-A83F-CB6ED1944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248" y="1591056"/>
            <a:ext cx="777240" cy="5943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338A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Rounded Rectangle 10">
            <a:extLst xmlns:a="http://schemas.openxmlformats.org/drawingml/2006/main">
              <a:ext uri="{FF2B5EF4-FFF2-40B4-BE49-F238E27FC236}">
                <a16:creationId xmlns:a16="http://schemas.microsoft.com/office/drawing/2014/main" id="{6ED56EA2-3ADD-4C23-9A58-C14A6BD33C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93392"/>
            <a:ext cx="1664208" cy="713232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TextBox 11">
            <a:extLst xmlns:a="http://schemas.openxmlformats.org/drawingml/2006/main">
              <a:ext uri="{FF2B5EF4-FFF2-40B4-BE49-F238E27FC236}">
                <a16:creationId xmlns:a16="http://schemas.microsoft.com/office/drawing/2014/main" id="{0AC99711-B587-4659-831E-F036A120C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1993392"/>
            <a:ext cx="1664208" cy="713232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豆包</a:t>
            </a:r>
          </a:p>
        </p:txBody>
      </p:sp>
      <p:sp>
        <p:nvSpPr>
          <p:cNvPr id="13" name="Rounded Rectangle 12">
            <a:extLst xmlns:a="http://schemas.openxmlformats.org/drawingml/2006/main">
              <a:ext uri="{FF2B5EF4-FFF2-40B4-BE49-F238E27FC236}">
                <a16:creationId xmlns:a16="http://schemas.microsoft.com/office/drawing/2014/main" id="{E1CD436F-C54D-4699-87F0-6AB2B05D36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98724" y="1993392"/>
            <a:ext cx="1664208" cy="713232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04BA1120-F7DD-48FB-9AB5-694166CA50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98724" y="1993392"/>
            <a:ext cx="1664208" cy="713232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DeepSeek</a:t>
            </a:r>
          </a:p>
        </p:txBody>
      </p:sp>
      <p:sp>
        <p:nvSpPr>
          <p:cNvPr id="15" name="Rounded Rectangle 14">
            <a:extLst xmlns:a="http://schemas.openxmlformats.org/drawingml/2006/main">
              <a:ext uri="{FF2B5EF4-FFF2-40B4-BE49-F238E27FC236}">
                <a16:creationId xmlns:a16="http://schemas.microsoft.com/office/drawing/2014/main" id="{9BBAB201-CCE3-42A8-816D-52D2D646DD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74488" y="1993392"/>
            <a:ext cx="1664208" cy="713232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6" name="TextBox 15">
            <a:extLst xmlns:a="http://schemas.openxmlformats.org/drawingml/2006/main">
              <a:ext uri="{FF2B5EF4-FFF2-40B4-BE49-F238E27FC236}">
                <a16:creationId xmlns:a16="http://schemas.microsoft.com/office/drawing/2014/main" id="{1A5A5FE7-F746-4187-B210-7FCA63A5EF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74488" y="1993392"/>
            <a:ext cx="1664208" cy="713232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Kimi</a:t>
            </a:r>
          </a:p>
        </p:txBody>
      </p:sp>
      <p:sp>
        <p:nvSpPr>
          <p:cNvPr id="17" name="Rounded Rectangle 16">
            <a:extLst xmlns:a="http://schemas.openxmlformats.org/drawingml/2006/main">
              <a:ext uri="{FF2B5EF4-FFF2-40B4-BE49-F238E27FC236}">
                <a16:creationId xmlns:a16="http://schemas.microsoft.com/office/drawing/2014/main" id="{7E987740-75D2-4065-9E0A-5BA966F95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0252" y="1993392"/>
            <a:ext cx="1664208" cy="713232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58D4082F-1E2F-4FE2-9421-85ACE65E02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0252" y="1993392"/>
            <a:ext cx="1664208" cy="713232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通义千问</a:t>
            </a:r>
          </a:p>
        </p:txBody>
      </p:sp>
      <p:sp>
        <p:nvSpPr>
          <p:cNvPr id="19" name="Rounded Rectangle 18">
            <a:extLst xmlns:a="http://schemas.openxmlformats.org/drawingml/2006/main">
              <a:ext uri="{FF2B5EF4-FFF2-40B4-BE49-F238E27FC236}">
                <a16:creationId xmlns:a16="http://schemas.microsoft.com/office/drawing/2014/main" id="{F193D8CC-FF64-45B3-A052-5849262A72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6016" y="1993392"/>
            <a:ext cx="1664208" cy="713232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282AFAD1-A274-4A1C-87FB-CB8E21615D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6016" y="1993392"/>
            <a:ext cx="1664208" cy="713232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文心一言</a:t>
            </a:r>
          </a:p>
        </p:txBody>
      </p:sp>
      <p:sp>
        <p:nvSpPr>
          <p:cNvPr id="21" name="Rounded Rectangle 20">
            <a:extLst xmlns:a="http://schemas.openxmlformats.org/drawingml/2006/main">
              <a:ext uri="{FF2B5EF4-FFF2-40B4-BE49-F238E27FC236}">
                <a16:creationId xmlns:a16="http://schemas.microsoft.com/office/drawing/2014/main" id="{1DDAC613-D034-4AA8-AA19-5183D50ED1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01780" y="1993392"/>
            <a:ext cx="1664208" cy="713232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7133F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2" name="TextBox 21">
            <a:extLst xmlns:a="http://schemas.openxmlformats.org/drawingml/2006/main">
              <a:ext uri="{FF2B5EF4-FFF2-40B4-BE49-F238E27FC236}">
                <a16:creationId xmlns:a16="http://schemas.microsoft.com/office/drawing/2014/main" id="{5913C696-5913-408D-B834-CB7FC257A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01780" y="1993392"/>
            <a:ext cx="1664208" cy="713232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FFFFFF"/>
                </a:solidFill>
                <a:latin typeface="Source Han Sans"/>
                <a:ea typeface="Source Han Sans"/>
                <a:cs typeface="Source Han Sans"/>
              </a:rPr>
              <a:t>腾讯元宝</a:t>
            </a:r>
          </a:p>
        </p:txBody>
      </p:sp>
      <p:sp>
        <p:nvSpPr>
          <p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809EA0B5-B80E-4E41-B895-9C3E04122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2907792"/>
            <a:ext cx="10545775" cy="384048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3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覆盖</a:t>
            </a:r>
            <a:r>
              <a:rPr sz="130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 </a:t>
            </a:r>
            <a:r>
              <a:rPr sz="140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6 大主流 AI 平台</a:t>
            </a:r>
            <a:r>
              <a:rPr sz="1300" b="0">
                <a:solidFill>
                  <a:srgbClr val="666380"/>
                </a:solidFill>
                <a:latin typeface="Source Han Sans"/>
                <a:ea typeface="Source Han Sans"/>
                <a:cs typeface="Source Han Sans"/>
              </a:rPr>
              <a:t> </a:t>
            </a:r>
            <a:r>
              <a:rPr sz="130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，持续追踪品牌在 AI 回答中的真实表现</a:t>
            </a:r>
          </a:p>
        </p:txBody>
      </p:sp>
      <p:sp>
        <p:nvSpPr>
          <p:cNvPr id="24" name="Rounded Rectangle 23">
            <a:extLst xmlns:a="http://schemas.openxmlformats.org/drawingml/2006/main">
              <a:ext uri="{FF2B5EF4-FFF2-40B4-BE49-F238E27FC236}">
                <a16:creationId xmlns:a16="http://schemas.microsoft.com/office/drawing/2014/main" id="{42F0DE6D-6A58-44DE-A618-661BD3A72C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3520440"/>
            <a:ext cx="3392424" cy="18288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5" name="Oval 24">
            <a:extLst xmlns:a="http://schemas.openxmlformats.org/drawingml/2006/main">
              <a:ext uri="{FF2B5EF4-FFF2-40B4-BE49-F238E27FC236}">
                <a16:creationId xmlns:a16="http://schemas.microsoft.com/office/drawing/2014/main" id="{BDA060D6-2B7E-4C3E-8F85-F0CA8F247B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3822191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7" name="TextBox 26">
            <a:extLst xmlns:a="http://schemas.openxmlformats.org/drawingml/2006/main">
              <a:ext uri="{FF2B5EF4-FFF2-40B4-BE49-F238E27FC236}">
                <a16:creationId xmlns:a16="http://schemas.microsoft.com/office/drawing/2014/main" id="{D0839486-4B62-4884-A4C0-301045A8F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386791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是否被提及</a:t>
            </a:r>
          </a:p>
        </p:txBody>
      </p:sp>
      <p:sp>
        <p:nvSpPr>
          <p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9CFD857A-E2B8-4494-B444-AE0962163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5568" y="452628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用户问到相关问题时，您的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品牌有没有出现在答案里</a:t>
            </a:r>
          </a:p>
        </p:txBody>
      </p:sp>
      <p:sp>
        <p:nvSpPr>
          <p:cNvPr id="29" name="Rounded Rectangle 28">
            <a:extLst xmlns:a="http://schemas.openxmlformats.org/drawingml/2006/main">
              <a:ext uri="{FF2B5EF4-FFF2-40B4-BE49-F238E27FC236}">
                <a16:creationId xmlns:a16="http://schemas.microsoft.com/office/drawing/2014/main" id="{423496ED-5BD9-4728-A4BA-B1B396A44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98264" y="3520440"/>
            <a:ext cx="3392424" cy="18288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0" name="Oval 29">
            <a:extLst xmlns:a="http://schemas.openxmlformats.org/drawingml/2006/main">
              <a:ext uri="{FF2B5EF4-FFF2-40B4-BE49-F238E27FC236}">
                <a16:creationId xmlns:a16="http://schemas.microsoft.com/office/drawing/2014/main" id="{13C79C31-9D55-4616-9B0F-1FB513F95D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0872" y="3822191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DF2D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2" name="TextBox 31">
            <a:extLst xmlns:a="http://schemas.openxmlformats.org/drawingml/2006/main">
              <a:ext uri="{FF2B5EF4-FFF2-40B4-BE49-F238E27FC236}">
                <a16:creationId xmlns:a16="http://schemas.microsoft.com/office/drawing/2014/main" id="{B2AE05D3-AF2F-4A00-9D93-D4AE1E0941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04104" y="386791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排名第几</a:t>
            </a:r>
          </a:p>
        </p:txBody>
      </p:sp>
      <p:sp>
        <p:nvSpPr>
          <p:cNvPr id="33" name="TextBox 32">
            <a:extLst xmlns:a="http://schemas.openxmlformats.org/drawingml/2006/main">
              <a:ext uri="{FF2B5EF4-FFF2-40B4-BE49-F238E27FC236}">
                <a16:creationId xmlns:a16="http://schemas.microsoft.com/office/drawing/2014/main" id="{441A3734-E07F-4CAB-A7F8-1382B59F6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90872" y="452628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在 AI 推荐列表中的位置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与竞品的对比态势</a:t>
            </a:r>
          </a:p>
        </p:txBody>
      </p:sp>
      <p:sp>
        <p:nvSpPr>
          <p:cNvPr id="34" name="Rounded Rectangle 33">
            <a:extLst xmlns:a="http://schemas.openxmlformats.org/drawingml/2006/main">
              <a:ext uri="{FF2B5EF4-FFF2-40B4-BE49-F238E27FC236}">
                <a16:creationId xmlns:a16="http://schemas.microsoft.com/office/drawing/2014/main" id="{A3090C7C-7020-45F2-A560-D8BAB26390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73568" y="3520440"/>
            <a:ext cx="3392424" cy="18288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2700">
            <a:solidFill>
              <a:srgbClr val="E9E4F6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5" name="Oval 34">
            <a:extLst xmlns:a="http://schemas.openxmlformats.org/drawingml/2006/main">
              <a:ext uri="{FF2B5EF4-FFF2-40B4-BE49-F238E27FC236}">
                <a16:creationId xmlns:a16="http://schemas.microsoft.com/office/drawing/2014/main" id="{62A74CEC-7860-422D-A774-F7A632DDCB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6176" y="3822191"/>
            <a:ext cx="548640" cy="54864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7EEFC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7" name="TextBox 36">
            <a:extLst xmlns:a="http://schemas.openxmlformats.org/drawingml/2006/main">
              <a:ext uri="{FF2B5EF4-FFF2-40B4-BE49-F238E27FC236}">
                <a16:creationId xmlns:a16="http://schemas.microsoft.com/office/drawing/2014/main" id="{853BD4F6-7502-436D-9F94-4D14E3E727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9408" y="3867912"/>
            <a:ext cx="2112264" cy="4572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14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引用了哪些来源</a:t>
            </a:r>
          </a:p>
        </p:txBody>
      </p:sp>
      <p:sp>
        <p:nvSpPr>
          <p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A55C8D5A-8256-4D70-9E9F-ED8CA96467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6176" y="4526280"/>
            <a:ext cx="2807208" cy="77724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AI 的回答引用了哪些内容</a:t>
            </a:r>
          </a:p>
          <a:p xmlns:a="http://schemas.openxmlformats.org/drawingml/2006/main">
            <a:pPr algn="l">
              <a:lnSpc>
                <a:spcPct val="130000"/>
              </a:lnSpc>
              <a:buNone/>
            </a:pPr>
            <a:r>
              <a:rPr sz="1150" b="0">
                <a:solidFill>
                  <a:schemeClr val="tx1"/>
                </a:solidFill>
                <a:latin typeface="Source Han Sans"/>
                <a:ea typeface="Source Han Sans"/>
                <a:cs typeface="Source Han Sans"/>
              </a:rPr>
              <a:t>指导下一步内容布局</a:t>
            </a:r>
          </a:p>
        </p:txBody>
      </p:sp>
      <p:sp>
        <p:nvSpPr>
          <p:cNvPr id="39" name="Rounded Rectangle 38">
            <a:extLst xmlns:a="http://schemas.openxmlformats.org/drawingml/2006/main">
              <a:ext uri="{FF2B5EF4-FFF2-40B4-BE49-F238E27FC236}">
                <a16:creationId xmlns:a16="http://schemas.microsoft.com/office/drawing/2014/main" id="{89FDA4F7-2C3A-4C0D-AE19-E19E78A3D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596128"/>
            <a:ext cx="10545775" cy="64008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FEAFB"/>
          </a:solidFill>
          <a:ln xmlns:a="http://schemas.openxmlformats.org/drawingml/2006/main">
            <a:noFill/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0" name="TextBox 39">
            <a:extLst xmlns:a="http://schemas.openxmlformats.org/drawingml/2006/main">
              <a:ext uri="{FF2B5EF4-FFF2-40B4-BE49-F238E27FC236}">
                <a16:creationId xmlns:a16="http://schemas.microsoft.com/office/drawing/2014/main" id="{438090F1-8611-4D6F-BFFF-083A75B756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5596128"/>
            <a:ext cx="10545775" cy="64008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ctr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  <a:r>
              <a:rPr sz="1350" b="1">
                <a:solidFill>
                  <a:srgbClr val="231B4B"/>
                </a:solidFill>
                <a:latin typeface="Source Han Sans"/>
                <a:ea typeface="Source Han Sans"/>
                <a:cs typeface="Source Han Sans"/>
              </a:rPr>
              <a:t>数据汇总成看板：</a:t>
            </a:r>
            <a:r>
              <a:rPr sz="1350" b="1">
                <a:solidFill>
                  <a:srgbClr val="6D28D9"/>
                </a:solidFill>
                <a:latin typeface="Source Han Sans"/>
                <a:ea typeface="Source Han Sans"/>
                <a:cs typeface="Source Han Sans"/>
              </a:rPr>
              <a:t>曝光趋势、竞争对比一目了然，让 GEO 效果可衡量、可优化</a:t>
            </a:r>
          </a:p>
        </p:txBody>
      </p:sp>
      <p:sp>
        <p:nvSpPr>
          <p:cNvPr id="41" name="TextBox 40">
            <a:extLst xmlns:a="http://schemas.openxmlformats.org/drawingml/2006/main">
              <a:ext uri="{FF2B5EF4-FFF2-40B4-BE49-F238E27FC236}">
                <a16:creationId xmlns:a16="http://schemas.microsoft.com/office/drawing/2014/main" id="{4382C331-A3DF-41F2-88B3-0D6C5887E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" y="6492240"/>
            <a:ext cx="7315200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l">
              <a:buNone/>
            </a:pPr>
            <a:r>
              <a:rPr sz="900" b="0">
                <a:solidFill>
                  <a:srgbClr val="B5B0CC"/>
                </a:solidFill>
                <a:latin typeface="Source Han Sans"/>
                <a:ea typeface="Source Han Sans"/>
                <a:cs typeface="Source Han Sans"/>
              </a:rPr>
              <a:t>省心推 · 让品牌在 AI 时代被看见、被理解、被推荐</a:t>
            </a:r>
          </a:p>
        </p:txBody>
      </p:sp>
      <p:sp>
        <p:nvSpPr>
          <p:cNvPr id="42" name="TextBox 41">
            <a:extLst xmlns:a="http://schemas.openxmlformats.org/drawingml/2006/main">
              <a:ext uri="{FF2B5EF4-FFF2-40B4-BE49-F238E27FC236}">
                <a16:creationId xmlns:a16="http://schemas.microsoft.com/office/drawing/2014/main" id="{D8342509-37A3-4F43-B2B3-9F71BBC357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6492240"/>
            <a:ext cx="393192" cy="27432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 anchor="t">
            <a:spAutoFit/>
          </a:bodyPr>
          <a:lstStyle xmlns:a="http://schemas.openxmlformats.org/drawingml/2006/main"/>
          <a:p xmlns:a="http://schemas.openxmlformats.org/drawingml/2006/main">
            <a:pPr algn="ctr">
              <a:buNone/>
              <a:defRPr sz="900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defRPr>
            </a:pPr>
            <a:r>
              <a:rPr sz="900" b="1">
                <a:solidFill>
                  <a:srgbClr val="8A86A5"/>
                </a:solidFill>
                <a:latin typeface="Source Han Sans"/>
                <a:ea typeface="Source Han Sans"/>
                <a:cs typeface="Source Han Sans"/>
              </a:rPr>
              <a:t>09</a:t>
            </a:r>
          </a:p>
        </p:txBody>
      </p:sp>
      <p:sp>
        <p:nvSpPr>
          <p:cNvPr id="43" name="Freeform 42">
            <a:extLst xmlns:a="http://schemas.openxmlformats.org/drawingml/2006/main">
              <a:ext uri="{FF2B5EF4-FFF2-40B4-BE49-F238E27FC236}">
                <a16:creationId xmlns:a16="http://schemas.microsoft.com/office/drawing/2014/main" id="{BEBE62B0-2EFB-4731-A5E2-11909DADD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64158" y="3983354"/>
            <a:ext cx="251460" cy="238664"/>
          </a:xfrm>
          <a:custGeom xmlns:a="http://schemas.openxmlformats.org/drawingml/2006/main">
            <a:rect l="l" t="t" r="r" b="b"/>
            <a:pathLst>
              <a:path w="251460" h="238664">
                <a:moveTo>
                  <a:pt x="251460" y="176022"/>
                </a:moveTo>
                <a:lnTo>
                  <a:pt x="249545" y="185644"/>
                </a:lnTo>
                <a:lnTo>
                  <a:pt x="244094" y="193802"/>
                </a:lnTo>
                <a:lnTo>
                  <a:pt x="235936" y="199253"/>
                </a:lnTo>
                <a:lnTo>
                  <a:pt x="226314" y="201168"/>
                </a:lnTo>
                <a:lnTo>
                  <a:pt x="60702" y="201168"/>
                </a:lnTo>
                <a:lnTo>
                  <a:pt x="55797" y="201652"/>
                </a:lnTo>
                <a:lnTo>
                  <a:pt x="51080" y="203083"/>
                </a:lnTo>
                <a:lnTo>
                  <a:pt x="46733" y="205408"/>
                </a:lnTo>
                <a:lnTo>
                  <a:pt x="42924" y="208535"/>
                </a:lnTo>
                <a:lnTo>
                  <a:pt x="15238" y="236221"/>
                </a:lnTo>
                <a:lnTo>
                  <a:pt x="10668" y="238664"/>
                </a:lnTo>
                <a:lnTo>
                  <a:pt x="5510" y="238156"/>
                </a:lnTo>
                <a:lnTo>
                  <a:pt x="1504" y="234868"/>
                </a:lnTo>
                <a:lnTo>
                  <a:pt x="0" y="229909"/>
                </a:lnTo>
                <a:lnTo>
                  <a:pt x="0" y="25146"/>
                </a:lnTo>
                <a:lnTo>
                  <a:pt x="1914" y="15523"/>
                </a:lnTo>
                <a:lnTo>
                  <a:pt x="7365" y="7365"/>
                </a:lnTo>
                <a:lnTo>
                  <a:pt x="15523" y="1914"/>
                </a:lnTo>
                <a:lnTo>
                  <a:pt x="25145" y="0"/>
                </a:lnTo>
                <a:moveTo>
                  <a:pt x="25146" y="0"/>
                </a:moveTo>
                <a:lnTo>
                  <a:pt x="226314" y="0"/>
                </a:lnTo>
                <a:lnTo>
                  <a:pt x="235936" y="1914"/>
                </a:lnTo>
                <a:lnTo>
                  <a:pt x="244094" y="7365"/>
                </a:lnTo>
                <a:lnTo>
                  <a:pt x="249545" y="15523"/>
                </a:lnTo>
                <a:lnTo>
                  <a:pt x="251460" y="25146"/>
                </a:lnTo>
                <a:lnTo>
                  <a:pt x="251460" y="176022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6" name="Freeform 25">
            <a:extLst xmlns:a="http://schemas.openxmlformats.org/drawingml/2006/main">
              <a:ext uri="{FF2B5EF4-FFF2-40B4-BE49-F238E27FC236}">
                <a16:creationId xmlns:a16="http://schemas.microsoft.com/office/drawing/2014/main" id="{1BEC0F02-B076-4D1C-A9AA-0FD36BEC0A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2327" y="4129955"/>
            <a:ext cx="37719" cy="92009"/>
          </a:xfrm>
          <a:custGeom xmlns:a="http://schemas.openxmlformats.org/drawingml/2006/main">
            <a:rect l="l" t="t" r="r" b="b"/>
            <a:pathLst>
              <a:path w="37719" h="92009">
                <a:moveTo>
                  <a:pt x="37719" y="0"/>
                </a:moveTo>
                <a:lnTo>
                  <a:pt x="37719" y="20443"/>
                </a:lnTo>
                <a:lnTo>
                  <a:pt x="36832" y="26791"/>
                </a:lnTo>
                <a:lnTo>
                  <a:pt x="34369" y="32709"/>
                </a:lnTo>
                <a:lnTo>
                  <a:pt x="30490" y="37811"/>
                </a:lnTo>
                <a:lnTo>
                  <a:pt x="25447" y="41767"/>
                </a:lnTo>
                <a:moveTo>
                  <a:pt x="25447" y="41767"/>
                </a:moveTo>
                <a:lnTo>
                  <a:pt x="16760" y="49548"/>
                </a:lnTo>
                <a:lnTo>
                  <a:pt x="9659" y="58799"/>
                </a:lnTo>
                <a:lnTo>
                  <a:pt x="4389" y="69203"/>
                </a:lnTo>
                <a:lnTo>
                  <a:pt x="1132" y="80402"/>
                </a:lnTo>
                <a:lnTo>
                  <a:pt x="0" y="92009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4" name="Freeform 43">
            <a:extLst xmlns:a="http://schemas.openxmlformats.org/drawingml/2006/main">
              <a:ext uri="{FF2B5EF4-FFF2-40B4-BE49-F238E27FC236}">
                <a16:creationId xmlns:a16="http://schemas.microsoft.com/office/drawing/2014/main" id="{1097A841-3EE9-4E43-8BE9-2A23FB865C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90338" y="4129955"/>
            <a:ext cx="37719" cy="92009"/>
          </a:xfrm>
          <a:custGeom xmlns:a="http://schemas.openxmlformats.org/drawingml/2006/main">
            <a:rect l="l" t="t" r="r" b="b"/>
            <a:pathLst>
              <a:path w="37719" h="92009">
                <a:moveTo>
                  <a:pt x="0" y="0"/>
                </a:moveTo>
                <a:lnTo>
                  <a:pt x="0" y="20443"/>
                </a:lnTo>
                <a:lnTo>
                  <a:pt x="886" y="26791"/>
                </a:lnTo>
                <a:lnTo>
                  <a:pt x="3349" y="32709"/>
                </a:lnTo>
                <a:lnTo>
                  <a:pt x="7228" y="37811"/>
                </a:lnTo>
                <a:lnTo>
                  <a:pt x="12271" y="41767"/>
                </a:lnTo>
                <a:moveTo>
                  <a:pt x="12271" y="41767"/>
                </a:moveTo>
                <a:lnTo>
                  <a:pt x="20958" y="49548"/>
                </a:lnTo>
                <a:lnTo>
                  <a:pt x="28059" y="58799"/>
                </a:lnTo>
                <a:lnTo>
                  <a:pt x="33329" y="69203"/>
                </a:lnTo>
                <a:lnTo>
                  <a:pt x="36586" y="80402"/>
                </a:lnTo>
                <a:lnTo>
                  <a:pt x="37719" y="92009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5" name="Freeform 44">
            <a:extLst xmlns:a="http://schemas.openxmlformats.org/drawingml/2006/main">
              <a:ext uri="{FF2B5EF4-FFF2-40B4-BE49-F238E27FC236}">
                <a16:creationId xmlns:a16="http://schemas.microsoft.com/office/drawing/2014/main" id="{C4A109BC-D82B-4BCB-AD7E-92175FC5B0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0630" y="3995927"/>
            <a:ext cx="50292" cy="62865"/>
          </a:xfrm>
          <a:custGeom xmlns:a="http://schemas.openxmlformats.org/drawingml/2006/main">
            <a:rect l="l" t="t" r="r" b="b"/>
            <a:pathLst>
              <a:path w="50292" h="62865">
                <a:moveTo>
                  <a:pt x="0" y="62865"/>
                </a:moveTo>
                <a:lnTo>
                  <a:pt x="18859" y="62865"/>
                </a:lnTo>
                <a:lnTo>
                  <a:pt x="30888" y="60472"/>
                </a:lnTo>
                <a:lnTo>
                  <a:pt x="41085" y="53658"/>
                </a:lnTo>
                <a:lnTo>
                  <a:pt x="47899" y="43461"/>
                </a:lnTo>
                <a:lnTo>
                  <a:pt x="50292" y="31432"/>
                </a:lnTo>
                <a:lnTo>
                  <a:pt x="47899" y="19403"/>
                </a:lnTo>
                <a:lnTo>
                  <a:pt x="41085" y="9206"/>
                </a:lnTo>
                <a:lnTo>
                  <a:pt x="30888" y="2392"/>
                </a:lnTo>
                <a:lnTo>
                  <a:pt x="18859" y="0"/>
                </a:ln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6" name="Freeform 45">
            <a:extLst xmlns:a="http://schemas.openxmlformats.org/drawingml/2006/main">
              <a:ext uri="{FF2B5EF4-FFF2-40B4-BE49-F238E27FC236}">
                <a16:creationId xmlns:a16="http://schemas.microsoft.com/office/drawing/2014/main" id="{92FAC85E-0DD8-4B13-A7B4-4A1DB596AA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64608" y="4222241"/>
            <a:ext cx="201168" cy="0"/>
          </a:xfrm>
          <a:custGeom xmlns:a="http://schemas.openxmlformats.org/drawingml/2006/main">
            <a:rect l="l" t="t" r="r" b="b"/>
            <a:pathLst>
              <a:path w="201168" h="0">
                <a:moveTo>
                  <a:pt x="0" y="0"/>
                </a:moveTo>
                <a:lnTo>
                  <a:pt x="201168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7" name="Freeform 46">
            <a:extLst xmlns:a="http://schemas.openxmlformats.org/drawingml/2006/main">
              <a:ext uri="{FF2B5EF4-FFF2-40B4-BE49-F238E27FC236}">
                <a16:creationId xmlns:a16="http://schemas.microsoft.com/office/drawing/2014/main" id="{11462D43-FF70-4EEE-B430-84815A7EA4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89754" y="3970781"/>
            <a:ext cx="150876" cy="163191"/>
          </a:xfrm>
          <a:custGeom xmlns:a="http://schemas.openxmlformats.org/drawingml/2006/main">
            <a:rect l="l" t="t" r="r" b="b"/>
            <a:pathLst>
              <a:path w="150876" h="163191">
                <a:moveTo>
                  <a:pt x="0" y="88011"/>
                </a:moveTo>
                <a:lnTo>
                  <a:pt x="1028" y="100427"/>
                </a:lnTo>
                <a:lnTo>
                  <a:pt x="4087" y="112505"/>
                </a:lnTo>
                <a:lnTo>
                  <a:pt x="9092" y="123915"/>
                </a:lnTo>
                <a:lnTo>
                  <a:pt x="15906" y="134345"/>
                </a:lnTo>
                <a:lnTo>
                  <a:pt x="24345" y="143512"/>
                </a:lnTo>
                <a:lnTo>
                  <a:pt x="34177" y="151165"/>
                </a:lnTo>
                <a:lnTo>
                  <a:pt x="45134" y="157095"/>
                </a:lnTo>
                <a:lnTo>
                  <a:pt x="56919" y="161140"/>
                </a:lnTo>
                <a:lnTo>
                  <a:pt x="69208" y="163191"/>
                </a:lnTo>
                <a:lnTo>
                  <a:pt x="81667" y="163191"/>
                </a:lnTo>
                <a:lnTo>
                  <a:pt x="93956" y="161140"/>
                </a:lnTo>
                <a:lnTo>
                  <a:pt x="105741" y="157095"/>
                </a:lnTo>
                <a:lnTo>
                  <a:pt x="116698" y="151165"/>
                </a:lnTo>
                <a:lnTo>
                  <a:pt x="126530" y="143512"/>
                </a:lnTo>
                <a:lnTo>
                  <a:pt x="134969" y="134345"/>
                </a:lnTo>
                <a:lnTo>
                  <a:pt x="141783" y="123915"/>
                </a:lnTo>
                <a:lnTo>
                  <a:pt x="146788" y="112505"/>
                </a:lnTo>
                <a:lnTo>
                  <a:pt x="149847" y="100427"/>
                </a:lnTo>
                <a:lnTo>
                  <a:pt x="150876" y="88011"/>
                </a:lnTo>
                <a:lnTo>
                  <a:pt x="150876" y="12573"/>
                </a:lnTo>
                <a:lnTo>
                  <a:pt x="149918" y="7761"/>
                </a:lnTo>
                <a:lnTo>
                  <a:pt x="147193" y="3682"/>
                </a:lnTo>
                <a:lnTo>
                  <a:pt x="143114" y="957"/>
                </a:lnTo>
                <a:lnTo>
                  <a:pt x="138303" y="0"/>
                </a:lnTo>
                <a:lnTo>
                  <a:pt x="12573" y="0"/>
                </a:lnTo>
                <a:lnTo>
                  <a:pt x="7761" y="957"/>
                </a:lnTo>
                <a:lnTo>
                  <a:pt x="3682" y="3682"/>
                </a:lnTo>
                <a:lnTo>
                  <a:pt x="957" y="7761"/>
                </a:lnTo>
                <a:lnTo>
                  <a:pt x="0" y="12573"/>
                </a:lnTo>
                <a:lnTo>
                  <a:pt x="0" y="88011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8" name="Freeform 47">
            <a:extLst xmlns:a="http://schemas.openxmlformats.org/drawingml/2006/main">
              <a:ext uri="{FF2B5EF4-FFF2-40B4-BE49-F238E27FC236}">
                <a16:creationId xmlns:a16="http://schemas.microsoft.com/office/drawing/2014/main" id="{8DA8E105-BA02-428E-8CA4-BF43CC04A6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9462" y="3995927"/>
            <a:ext cx="50292" cy="62865"/>
          </a:xfrm>
          <a:custGeom xmlns:a="http://schemas.openxmlformats.org/drawingml/2006/main">
            <a:rect l="l" t="t" r="r" b="b"/>
            <a:pathLst>
              <a:path w="50292" h="62865">
                <a:moveTo>
                  <a:pt x="50292" y="62865"/>
                </a:moveTo>
                <a:lnTo>
                  <a:pt x="31432" y="62865"/>
                </a:lnTo>
                <a:lnTo>
                  <a:pt x="19403" y="60472"/>
                </a:lnTo>
                <a:lnTo>
                  <a:pt x="9206" y="53658"/>
                </a:lnTo>
                <a:lnTo>
                  <a:pt x="2392" y="43461"/>
                </a:lnTo>
                <a:lnTo>
                  <a:pt x="0" y="31432"/>
                </a:lnTo>
                <a:lnTo>
                  <a:pt x="2392" y="19403"/>
                </a:lnTo>
                <a:lnTo>
                  <a:pt x="9206" y="9206"/>
                </a:lnTo>
                <a:lnTo>
                  <a:pt x="19403" y="2392"/>
                </a:lnTo>
                <a:lnTo>
                  <a:pt x="31432" y="0"/>
                </a:lnTo>
                <a:moveTo>
                  <a:pt x="31432" y="0"/>
                </a:moveTo>
                <a:lnTo>
                  <a:pt x="50292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1" name="Freeform 30">
            <a:extLst xmlns:a="http://schemas.openxmlformats.org/drawingml/2006/main">
              <a:ext uri="{FF2B5EF4-FFF2-40B4-BE49-F238E27FC236}">
                <a16:creationId xmlns:a16="http://schemas.microsoft.com/office/drawing/2014/main" id="{63090F33-473C-4964-92A0-346B57134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14766" y="4033646"/>
            <a:ext cx="88011" cy="125730"/>
          </a:xfrm>
          <a:custGeom xmlns:a="http://schemas.openxmlformats.org/drawingml/2006/main">
            <a:rect l="l" t="t" r="r" b="b"/>
            <a:pathLst>
              <a:path w="88011" h="125730">
                <a:moveTo>
                  <a:pt x="88011" y="125730"/>
                </a:moveTo>
                <a:lnTo>
                  <a:pt x="62865" y="125730"/>
                </a:lnTo>
                <a:lnTo>
                  <a:pt x="50600" y="124522"/>
                </a:lnTo>
                <a:lnTo>
                  <a:pt x="38807" y="120944"/>
                </a:lnTo>
                <a:lnTo>
                  <a:pt x="27939" y="115135"/>
                </a:lnTo>
                <a:lnTo>
                  <a:pt x="18412" y="107317"/>
                </a:lnTo>
                <a:lnTo>
                  <a:pt x="10594" y="97790"/>
                </a:lnTo>
                <a:lnTo>
                  <a:pt x="4785" y="86922"/>
                </a:lnTo>
                <a:lnTo>
                  <a:pt x="1207" y="75129"/>
                </a:lnTo>
                <a:lnTo>
                  <a:pt x="0" y="62865"/>
                </a:lnTo>
                <a:lnTo>
                  <a:pt x="1207" y="50600"/>
                </a:lnTo>
                <a:lnTo>
                  <a:pt x="4785" y="38807"/>
                </a:lnTo>
                <a:lnTo>
                  <a:pt x="10594" y="27939"/>
                </a:lnTo>
                <a:lnTo>
                  <a:pt x="18412" y="18412"/>
                </a:lnTo>
                <a:lnTo>
                  <a:pt x="27939" y="10594"/>
                </a:lnTo>
                <a:lnTo>
                  <a:pt x="38807" y="4785"/>
                </a:lnTo>
                <a:lnTo>
                  <a:pt x="50600" y="1207"/>
                </a:lnTo>
                <a:lnTo>
                  <a:pt x="62864" y="0"/>
                </a:lnTo>
                <a:moveTo>
                  <a:pt x="62865" y="0"/>
                </a:moveTo>
                <a:lnTo>
                  <a:pt x="88011" y="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49" name="Freeform 48">
            <a:extLst xmlns:a="http://schemas.openxmlformats.org/drawingml/2006/main">
              <a:ext uri="{FF2B5EF4-FFF2-40B4-BE49-F238E27FC236}">
                <a16:creationId xmlns:a16="http://schemas.microsoft.com/office/drawing/2014/main" id="{80DC888C-9B02-48DB-A261-F2326DD2B6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8215" y="4033646"/>
            <a:ext cx="88011" cy="125730"/>
          </a:xfrm>
          <a:custGeom xmlns:a="http://schemas.openxmlformats.org/drawingml/2006/main">
            <a:rect l="l" t="t" r="r" b="b"/>
            <a:pathLst>
              <a:path w="88011" h="125730">
                <a:moveTo>
                  <a:pt x="0" y="0"/>
                </a:moveTo>
                <a:lnTo>
                  <a:pt x="25146" y="0"/>
                </a:lnTo>
                <a:lnTo>
                  <a:pt x="37410" y="1207"/>
                </a:lnTo>
                <a:lnTo>
                  <a:pt x="49203" y="4785"/>
                </a:lnTo>
                <a:lnTo>
                  <a:pt x="60071" y="10594"/>
                </a:lnTo>
                <a:lnTo>
                  <a:pt x="69598" y="18412"/>
                </a:lnTo>
                <a:lnTo>
                  <a:pt x="77416" y="27939"/>
                </a:lnTo>
                <a:lnTo>
                  <a:pt x="83225" y="38807"/>
                </a:lnTo>
                <a:lnTo>
                  <a:pt x="86803" y="50600"/>
                </a:lnTo>
                <a:lnTo>
                  <a:pt x="88011" y="62865"/>
                </a:lnTo>
                <a:lnTo>
                  <a:pt x="86803" y="75129"/>
                </a:lnTo>
                <a:lnTo>
                  <a:pt x="83225" y="86922"/>
                </a:lnTo>
                <a:lnTo>
                  <a:pt x="77416" y="97790"/>
                </a:lnTo>
                <a:lnTo>
                  <a:pt x="69598" y="107317"/>
                </a:lnTo>
                <a:lnTo>
                  <a:pt x="60071" y="115135"/>
                </a:lnTo>
                <a:lnTo>
                  <a:pt x="49203" y="120944"/>
                </a:lnTo>
                <a:lnTo>
                  <a:pt x="37410" y="124522"/>
                </a:lnTo>
                <a:lnTo>
                  <a:pt x="25146" y="125730"/>
                </a:lnTo>
                <a:lnTo>
                  <a:pt x="0" y="125730"/>
                </a:lnTo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50" name="Connector 49">
            <a:extLst xmlns:a="http://schemas.openxmlformats.org/drawingml/2006/main">
              <a:ext uri="{FF2B5EF4-FFF2-40B4-BE49-F238E27FC236}">
                <a16:creationId xmlns:a16="http://schemas.microsoft.com/office/drawing/2014/main" id="{04416A85-7068-4C9B-9DF6-EC73A86B0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0204" y="4096511"/>
            <a:ext cx="100584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231B4B"/>
            </a:solidFill>
          </a:ln>
        </p:spPr>
        <p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903053698"/>
      </p:ext>
    </p:extLst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2026-06-25T14:29:16.4830000Z</dcterms:created>
  <dcterms:modified xsi:type="dcterms:W3CDTF">2026-06-25T14:29:16.4830000Z</dcterms:modified>
</coreProperties>
</file>